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35"/>
  </p:notesMasterIdLst>
  <p:sldIdLst>
    <p:sldId id="256" r:id="rId2"/>
    <p:sldId id="257" r:id="rId3"/>
    <p:sldId id="355" r:id="rId4"/>
    <p:sldId id="367" r:id="rId5"/>
    <p:sldId id="368" r:id="rId6"/>
    <p:sldId id="392" r:id="rId7"/>
    <p:sldId id="461" r:id="rId8"/>
    <p:sldId id="440" r:id="rId9"/>
    <p:sldId id="407" r:id="rId10"/>
    <p:sldId id="369" r:id="rId11"/>
    <p:sldId id="370" r:id="rId12"/>
    <p:sldId id="427" r:id="rId13"/>
    <p:sldId id="441" r:id="rId14"/>
    <p:sldId id="396" r:id="rId15"/>
    <p:sldId id="442" r:id="rId16"/>
    <p:sldId id="443" r:id="rId17"/>
    <p:sldId id="426" r:id="rId18"/>
    <p:sldId id="462" r:id="rId19"/>
    <p:sldId id="456" r:id="rId20"/>
    <p:sldId id="457" r:id="rId21"/>
    <p:sldId id="458" r:id="rId22"/>
    <p:sldId id="459" r:id="rId23"/>
    <p:sldId id="460" r:id="rId24"/>
    <p:sldId id="372" r:id="rId25"/>
    <p:sldId id="463" r:id="rId26"/>
    <p:sldId id="444" r:id="rId27"/>
    <p:sldId id="445" r:id="rId28"/>
    <p:sldId id="446" r:id="rId29"/>
    <p:sldId id="447" r:id="rId30"/>
    <p:sldId id="448" r:id="rId31"/>
    <p:sldId id="449" r:id="rId32"/>
    <p:sldId id="454" r:id="rId33"/>
    <p:sldId id="455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Franklin Gothic Book" panose="020B0503020102020204" pitchFamily="34" charset="0"/>
      <p:regular r:id="rId44"/>
      <p:italic r:id="rId45"/>
    </p:embeddedFont>
    <p:embeddedFont>
      <p:font typeface="Franklin Gothic Medium" panose="020B0603020102020204" pitchFamily="34" charset="0"/>
      <p:regular r:id="rId46"/>
      <p:italic r:id="rId47"/>
    </p:embeddedFont>
    <p:embeddedFont>
      <p:font typeface="Times" panose="02020603050405020304" pitchFamily="18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  <p:embeddedFont>
      <p:font typeface="Wingdings 3" panose="05040102010807070707" pitchFamily="18" charset="2"/>
      <p:regular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4F8"/>
    <a:srgbClr val="FF00FF"/>
    <a:srgbClr val="009900"/>
    <a:srgbClr val="33CC33"/>
    <a:srgbClr val="861CF0"/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50" autoAdjust="0"/>
    <p:restoredTop sz="99640" autoAdjust="0"/>
  </p:normalViewPr>
  <p:slideViewPr>
    <p:cSldViewPr snapToGrid="0">
      <p:cViewPr varScale="1">
        <p:scale>
          <a:sx n="61" d="100"/>
          <a:sy n="61" d="100"/>
        </p:scale>
        <p:origin x="105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72" y="16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>
      <p:cViewPr varScale="1">
        <p:scale>
          <a:sx n="74" d="100"/>
          <a:sy n="74" d="100"/>
        </p:scale>
        <p:origin x="-242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BF498D-6AD3-4F68-9EF9-72A9BD7C4010}" type="datetimeFigureOut">
              <a:rPr lang="en-US"/>
              <a:pPr>
                <a:defRPr/>
              </a:pPr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78BF7C-3D96-4693-9890-18D137D09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8BF7C-3D96-4693-9890-18D137D09F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2020-11-09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79271" y="923160"/>
            <a:ext cx="10602955" cy="220762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3200" b="1" dirty="0">
                <a:solidFill>
                  <a:srgbClr val="5014F8"/>
                </a:solidFill>
                <a:latin typeface="Times New Roman"/>
                <a:ea typeface="SimSun"/>
              </a:rPr>
              <a:t>BWT Arrays and Mismatching Trees: A New Way for String Matching with </a:t>
            </a:r>
            <a:r>
              <a:rPr lang="en-AU" sz="3200" b="1" i="1" dirty="0">
                <a:solidFill>
                  <a:srgbClr val="5014F8"/>
                </a:solidFill>
                <a:latin typeface="Times New Roman"/>
                <a:ea typeface="SimSun"/>
              </a:rPr>
              <a:t>k</a:t>
            </a:r>
            <a:r>
              <a:rPr lang="en-AU" sz="3200" b="1" dirty="0">
                <a:solidFill>
                  <a:srgbClr val="5014F8"/>
                </a:solidFill>
                <a:latin typeface="Times New Roman"/>
                <a:ea typeface="SimSun"/>
              </a:rPr>
              <a:t> Mismatches</a:t>
            </a:r>
            <a:br>
              <a:rPr lang="en-US" sz="3200" b="1" dirty="0">
                <a:solidFill>
                  <a:srgbClr val="5014F8"/>
                </a:solidFill>
                <a:latin typeface="Times New Roman"/>
                <a:ea typeface="SimSun"/>
              </a:rPr>
            </a:br>
            <a:endParaRPr lang="en-US" sz="3200" b="1" dirty="0">
              <a:solidFill>
                <a:srgbClr val="5014F8"/>
              </a:solidFill>
              <a:effectLst/>
              <a:latin typeface="Century Gothic" panose="020B0502020202020204" pitchFamily="34" charset="0"/>
              <a:ea typeface="SimSu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336" y="4116296"/>
            <a:ext cx="8824913" cy="122722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Yangjun Chen, Yujia Wu 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Department of Applied Computer Science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University of Winnipeg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31C093-76B0-467D-B7CA-7A67996B4627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531939"/>
            <a:ext cx="9961681" cy="1401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 Trees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sz="22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pattern: </a:t>
            </a:r>
            <a:r>
              <a:rPr lang="en-US" sz="22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 </a:t>
            </a:r>
            <a:r>
              <a:rPr lang="en-US" sz="22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= </a:t>
            </a:r>
            <a:r>
              <a:rPr lang="en-US" sz="22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tcaca</a:t>
            </a:r>
            <a:r>
              <a:rPr lang="en-US" sz="22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; target:</a:t>
            </a:r>
            <a:r>
              <a:rPr lang="en-US" sz="22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s </a:t>
            </a:r>
            <a:r>
              <a:rPr lang="en-US" sz="22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= </a:t>
            </a:r>
            <a:r>
              <a:rPr lang="en-US" sz="22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acagaca</a:t>
            </a:r>
            <a:r>
              <a:rPr lang="en-US" sz="22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; </a:t>
            </a:r>
            <a:r>
              <a:rPr lang="en-US" sz="22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k = </a:t>
            </a:r>
            <a:r>
              <a:rPr lang="en-US" sz="22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2. </a:t>
            </a:r>
            <a:endParaRPr lang="en-US" sz="2200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21811" y="2561080"/>
            <a:ext cx="10506074" cy="4067175"/>
            <a:chOff x="1221811" y="2561080"/>
            <a:chExt cx="10506074" cy="4067175"/>
          </a:xfrm>
        </p:grpSpPr>
        <p:sp>
          <p:nvSpPr>
            <p:cNvPr id="7" name="AutoShape 75"/>
            <p:cNvSpPr>
              <a:spLocks noChangeArrowheads="1" noTextEdit="1"/>
            </p:cNvSpPr>
            <p:nvPr/>
          </p:nvSpPr>
          <p:spPr bwMode="auto">
            <a:xfrm>
              <a:off x="1221811" y="2561080"/>
              <a:ext cx="10506074" cy="406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Text Box 73"/>
            <p:cNvSpPr txBox="1">
              <a:spLocks noChangeArrowheads="1"/>
            </p:cNvSpPr>
            <p:nvPr/>
          </p:nvSpPr>
          <p:spPr bwMode="auto">
            <a:xfrm>
              <a:off x="6474848" y="2717251"/>
              <a:ext cx="1585149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8]&gt;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" name="Text Box 72"/>
            <p:cNvSpPr txBox="1">
              <a:spLocks noChangeArrowheads="1"/>
            </p:cNvSpPr>
            <p:nvPr/>
          </p:nvSpPr>
          <p:spPr bwMode="auto">
            <a:xfrm>
              <a:off x="4488688" y="3340588"/>
              <a:ext cx="1112754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4]&gt;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1" name="Text Box 71"/>
            <p:cNvSpPr txBox="1">
              <a:spLocks noChangeArrowheads="1"/>
            </p:cNvSpPr>
            <p:nvPr/>
          </p:nvSpPr>
          <p:spPr bwMode="auto">
            <a:xfrm>
              <a:off x="3304550" y="3865646"/>
              <a:ext cx="1203034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2" name="Text Box 70"/>
            <p:cNvSpPr txBox="1">
              <a:spLocks noChangeArrowheads="1"/>
            </p:cNvSpPr>
            <p:nvPr/>
          </p:nvSpPr>
          <p:spPr bwMode="auto">
            <a:xfrm>
              <a:off x="3306649" y="4460711"/>
              <a:ext cx="1200934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3]&gt;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" name="Text Box 69"/>
            <p:cNvSpPr txBox="1">
              <a:spLocks noChangeArrowheads="1"/>
            </p:cNvSpPr>
            <p:nvPr/>
          </p:nvSpPr>
          <p:spPr bwMode="auto">
            <a:xfrm>
              <a:off x="3338142" y="5032888"/>
              <a:ext cx="1681728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5357895" y="3864299"/>
              <a:ext cx="1255522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5" name="Text Box 67"/>
            <p:cNvSpPr txBox="1">
              <a:spLocks noChangeArrowheads="1"/>
            </p:cNvSpPr>
            <p:nvPr/>
          </p:nvSpPr>
          <p:spPr bwMode="auto">
            <a:xfrm>
              <a:off x="5376791" y="4459364"/>
              <a:ext cx="1257622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5397786" y="5031542"/>
              <a:ext cx="1492770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2]&gt;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" name="Text Box 65"/>
            <p:cNvSpPr txBox="1">
              <a:spLocks noChangeArrowheads="1"/>
            </p:cNvSpPr>
            <p:nvPr/>
          </p:nvSpPr>
          <p:spPr bwMode="auto">
            <a:xfrm>
              <a:off x="7453231" y="3370207"/>
              <a:ext cx="1240825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" name="Text Box 64"/>
            <p:cNvSpPr txBox="1">
              <a:spLocks noChangeArrowheads="1"/>
            </p:cNvSpPr>
            <p:nvPr/>
          </p:nvSpPr>
          <p:spPr bwMode="auto">
            <a:xfrm>
              <a:off x="7440634" y="3862212"/>
              <a:ext cx="1679628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3]&gt;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" name="Text Box 63"/>
            <p:cNvSpPr txBox="1">
              <a:spLocks noChangeArrowheads="1"/>
            </p:cNvSpPr>
            <p:nvPr/>
          </p:nvSpPr>
          <p:spPr bwMode="auto">
            <a:xfrm>
              <a:off x="7440634" y="4400127"/>
              <a:ext cx="1568353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" name="Text Box 62"/>
            <p:cNvSpPr txBox="1">
              <a:spLocks noChangeArrowheads="1"/>
            </p:cNvSpPr>
            <p:nvPr/>
          </p:nvSpPr>
          <p:spPr bwMode="auto">
            <a:xfrm>
              <a:off x="9653544" y="3340588"/>
              <a:ext cx="1685927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9651445" y="3878065"/>
              <a:ext cx="1406689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2" name="AutoShape 60"/>
            <p:cNvSpPr>
              <a:spLocks noChangeShapeType="1"/>
            </p:cNvSpPr>
            <p:nvPr/>
          </p:nvSpPr>
          <p:spPr bwMode="auto">
            <a:xfrm flipV="1">
              <a:off x="5070259" y="3052480"/>
              <a:ext cx="1855989" cy="2881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3" name="AutoShape 59"/>
            <p:cNvSpPr>
              <a:spLocks noChangeShapeType="1"/>
            </p:cNvSpPr>
            <p:nvPr/>
          </p:nvSpPr>
          <p:spPr bwMode="auto">
            <a:xfrm>
              <a:off x="7289468" y="3095561"/>
              <a:ext cx="445101" cy="3527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" name="AutoShape 58"/>
            <p:cNvSpPr>
              <a:spLocks noChangeShapeType="1"/>
            </p:cNvSpPr>
            <p:nvPr/>
          </p:nvSpPr>
          <p:spPr bwMode="auto">
            <a:xfrm flipV="1">
              <a:off x="4062482" y="3640813"/>
              <a:ext cx="1007777" cy="2248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5" name="AutoShape 57"/>
            <p:cNvSpPr>
              <a:spLocks noChangeShapeType="1"/>
            </p:cNvSpPr>
            <p:nvPr/>
          </p:nvSpPr>
          <p:spPr bwMode="auto">
            <a:xfrm>
              <a:off x="5070259" y="3640813"/>
              <a:ext cx="1030872" cy="2234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49" name="Text Box 49"/>
            <p:cNvSpPr txBox="1">
              <a:spLocks noChangeArrowheads="1"/>
            </p:cNvSpPr>
            <p:nvPr/>
          </p:nvSpPr>
          <p:spPr bwMode="auto">
            <a:xfrm>
              <a:off x="6050742" y="2699749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0" name="Text Box 48"/>
            <p:cNvSpPr txBox="1">
              <a:spLocks noChangeArrowheads="1"/>
            </p:cNvSpPr>
            <p:nvPr/>
          </p:nvSpPr>
          <p:spPr bwMode="auto">
            <a:xfrm>
              <a:off x="4102373" y="3277312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1" name="Text Box 47"/>
            <p:cNvSpPr txBox="1">
              <a:spLocks noChangeArrowheads="1"/>
            </p:cNvSpPr>
            <p:nvPr/>
          </p:nvSpPr>
          <p:spPr bwMode="auto">
            <a:xfrm>
              <a:off x="7050121" y="3306931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2" name="Text Box 46"/>
            <p:cNvSpPr txBox="1">
              <a:spLocks noChangeArrowheads="1"/>
            </p:cNvSpPr>
            <p:nvPr/>
          </p:nvSpPr>
          <p:spPr bwMode="auto">
            <a:xfrm>
              <a:off x="9290325" y="3306931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3" name="Text Box 45"/>
            <p:cNvSpPr txBox="1">
              <a:spLocks noChangeArrowheads="1"/>
            </p:cNvSpPr>
            <p:nvPr/>
          </p:nvSpPr>
          <p:spPr bwMode="auto">
            <a:xfrm>
              <a:off x="2806960" y="3837373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4" name="Text Box 44"/>
            <p:cNvSpPr txBox="1">
              <a:spLocks noChangeArrowheads="1"/>
            </p:cNvSpPr>
            <p:nvPr/>
          </p:nvSpPr>
          <p:spPr bwMode="auto">
            <a:xfrm>
              <a:off x="4889699" y="3837373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5" name="Text Box 43"/>
            <p:cNvSpPr txBox="1">
              <a:spLocks noChangeArrowheads="1"/>
            </p:cNvSpPr>
            <p:nvPr/>
          </p:nvSpPr>
          <p:spPr bwMode="auto">
            <a:xfrm>
              <a:off x="6913651" y="3820477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6" name="Text Box 42"/>
            <p:cNvSpPr txBox="1">
              <a:spLocks noChangeArrowheads="1"/>
            </p:cNvSpPr>
            <p:nvPr/>
          </p:nvSpPr>
          <p:spPr bwMode="auto">
            <a:xfrm>
              <a:off x="9143357" y="3865948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7" name="Text Box 41"/>
            <p:cNvSpPr txBox="1">
              <a:spLocks noChangeArrowheads="1"/>
            </p:cNvSpPr>
            <p:nvPr/>
          </p:nvSpPr>
          <p:spPr bwMode="auto">
            <a:xfrm>
              <a:off x="2806960" y="4394742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8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8" name="Text Box 40"/>
            <p:cNvSpPr txBox="1">
              <a:spLocks noChangeArrowheads="1"/>
            </p:cNvSpPr>
            <p:nvPr/>
          </p:nvSpPr>
          <p:spPr bwMode="auto">
            <a:xfrm>
              <a:off x="4889699" y="4394742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9" name="Text Box 39"/>
            <p:cNvSpPr txBox="1">
              <a:spLocks noChangeArrowheads="1"/>
            </p:cNvSpPr>
            <p:nvPr/>
          </p:nvSpPr>
          <p:spPr bwMode="auto">
            <a:xfrm>
              <a:off x="6913651" y="4320695"/>
              <a:ext cx="531182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9F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0" name="Text Box 38"/>
            <p:cNvSpPr txBox="1">
              <a:spLocks noChangeArrowheads="1"/>
            </p:cNvSpPr>
            <p:nvPr/>
          </p:nvSpPr>
          <p:spPr bwMode="auto">
            <a:xfrm>
              <a:off x="2806960" y="4987114"/>
              <a:ext cx="531182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1" name="Text Box 37"/>
            <p:cNvSpPr txBox="1">
              <a:spLocks noChangeArrowheads="1"/>
            </p:cNvSpPr>
            <p:nvPr/>
          </p:nvSpPr>
          <p:spPr bwMode="auto">
            <a:xfrm>
              <a:off x="4889699" y="4987114"/>
              <a:ext cx="466097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2" name="Text Box 36"/>
            <p:cNvSpPr txBox="1">
              <a:spLocks noChangeArrowheads="1"/>
            </p:cNvSpPr>
            <p:nvPr/>
          </p:nvSpPr>
          <p:spPr bwMode="auto">
            <a:xfrm>
              <a:off x="3709760" y="5936256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3" name="Text Box 35"/>
            <p:cNvSpPr txBox="1">
              <a:spLocks noChangeArrowheads="1"/>
            </p:cNvSpPr>
            <p:nvPr/>
          </p:nvSpPr>
          <p:spPr bwMode="auto">
            <a:xfrm>
              <a:off x="5893277" y="5914716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4" name="Text Box 34"/>
            <p:cNvSpPr txBox="1">
              <a:spLocks noChangeArrowheads="1"/>
            </p:cNvSpPr>
            <p:nvPr/>
          </p:nvSpPr>
          <p:spPr bwMode="auto">
            <a:xfrm>
              <a:off x="7812252" y="5917408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5" name="Text Box 33"/>
            <p:cNvSpPr txBox="1">
              <a:spLocks noChangeArrowheads="1"/>
            </p:cNvSpPr>
            <p:nvPr/>
          </p:nvSpPr>
          <p:spPr bwMode="auto">
            <a:xfrm>
              <a:off x="10048257" y="5947027"/>
              <a:ext cx="363220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6" name="Text Box 32"/>
            <p:cNvSpPr txBox="1">
              <a:spLocks noChangeArrowheads="1"/>
            </p:cNvSpPr>
            <p:nvPr/>
          </p:nvSpPr>
          <p:spPr bwMode="auto">
            <a:xfrm>
              <a:off x="3380133" y="5592950"/>
              <a:ext cx="1639737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7" name="Text Box 31"/>
            <p:cNvSpPr txBox="1">
              <a:spLocks noChangeArrowheads="1"/>
            </p:cNvSpPr>
            <p:nvPr/>
          </p:nvSpPr>
          <p:spPr bwMode="auto">
            <a:xfrm>
              <a:off x="5401986" y="5591603"/>
              <a:ext cx="1488570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[3, 3]&gt;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8" name="Text Box 30"/>
            <p:cNvSpPr txBox="1">
              <a:spLocks noChangeArrowheads="1"/>
            </p:cNvSpPr>
            <p:nvPr/>
          </p:nvSpPr>
          <p:spPr bwMode="auto">
            <a:xfrm>
              <a:off x="2806960" y="5601027"/>
              <a:ext cx="531182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16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9" name="Text Box 29"/>
            <p:cNvSpPr txBox="1">
              <a:spLocks noChangeArrowheads="1"/>
            </p:cNvSpPr>
            <p:nvPr/>
          </p:nvSpPr>
          <p:spPr bwMode="auto">
            <a:xfrm>
              <a:off x="4889699" y="5547175"/>
              <a:ext cx="466097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17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0" name="Text Box 28"/>
            <p:cNvSpPr txBox="1">
              <a:spLocks noChangeArrowheads="1"/>
            </p:cNvSpPr>
            <p:nvPr/>
          </p:nvSpPr>
          <p:spPr bwMode="auto">
            <a:xfrm>
              <a:off x="1557737" y="3831988"/>
              <a:ext cx="1123251" cy="294840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[2]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1" name="Text Box 27"/>
            <p:cNvSpPr txBox="1">
              <a:spLocks noChangeArrowheads="1"/>
            </p:cNvSpPr>
            <p:nvPr/>
          </p:nvSpPr>
          <p:spPr bwMode="auto">
            <a:xfrm>
              <a:off x="1557737" y="4410897"/>
              <a:ext cx="1224029" cy="30830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[3] 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557737" y="5015387"/>
              <a:ext cx="1123251" cy="389081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[4]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4" name="Text Box 25"/>
            <p:cNvSpPr txBox="1">
              <a:spLocks noChangeArrowheads="1"/>
            </p:cNvSpPr>
            <p:nvPr/>
          </p:nvSpPr>
          <p:spPr bwMode="auto">
            <a:xfrm>
              <a:off x="1557737" y="5595642"/>
              <a:ext cx="1207233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[5]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5" name="Text Box 24"/>
            <p:cNvSpPr txBox="1">
              <a:spLocks noChangeArrowheads="1"/>
            </p:cNvSpPr>
            <p:nvPr/>
          </p:nvSpPr>
          <p:spPr bwMode="auto">
            <a:xfrm>
              <a:off x="1557737" y="3306931"/>
              <a:ext cx="1056066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[1]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t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6" name="Text Box 23"/>
            <p:cNvSpPr txBox="1">
              <a:spLocks noChangeArrowheads="1"/>
            </p:cNvSpPr>
            <p:nvPr/>
          </p:nvSpPr>
          <p:spPr bwMode="auto">
            <a:xfrm>
              <a:off x="1740396" y="2807453"/>
              <a:ext cx="503888" cy="32445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79" name="Text Box 20"/>
            <p:cNvSpPr txBox="1">
              <a:spLocks noChangeArrowheads="1"/>
            </p:cNvSpPr>
            <p:nvPr/>
          </p:nvSpPr>
          <p:spPr bwMode="auto">
            <a:xfrm>
              <a:off x="7398643" y="4972305"/>
              <a:ext cx="1610343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4&gt;]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81" name="Text Box 18"/>
            <p:cNvSpPr txBox="1">
              <a:spLocks noChangeArrowheads="1"/>
            </p:cNvSpPr>
            <p:nvPr/>
          </p:nvSpPr>
          <p:spPr bwMode="auto">
            <a:xfrm>
              <a:off x="6913651" y="4927877"/>
              <a:ext cx="484993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9F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14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82" name="Text Box 17"/>
            <p:cNvSpPr txBox="1">
              <a:spLocks noChangeArrowheads="1"/>
            </p:cNvSpPr>
            <p:nvPr/>
          </p:nvSpPr>
          <p:spPr bwMode="auto">
            <a:xfrm>
              <a:off x="7440634" y="5547175"/>
              <a:ext cx="1568353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2]&gt;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83" name="Text Box 16"/>
            <p:cNvSpPr txBox="1">
              <a:spLocks noChangeArrowheads="1"/>
            </p:cNvSpPr>
            <p:nvPr/>
          </p:nvSpPr>
          <p:spPr bwMode="auto">
            <a:xfrm>
              <a:off x="6913651" y="5487938"/>
              <a:ext cx="531182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9F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18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87" name="Text Box 12"/>
            <p:cNvSpPr txBox="1">
              <a:spLocks noChangeArrowheads="1"/>
            </p:cNvSpPr>
            <p:nvPr/>
          </p:nvSpPr>
          <p:spPr bwMode="auto">
            <a:xfrm>
              <a:off x="9651445" y="5016733"/>
              <a:ext cx="1580950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[3, 3]&gt;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89" name="Text Box 10"/>
            <p:cNvSpPr txBox="1">
              <a:spLocks noChangeArrowheads="1"/>
            </p:cNvSpPr>
            <p:nvPr/>
          </p:nvSpPr>
          <p:spPr bwMode="auto">
            <a:xfrm>
              <a:off x="9674540" y="5606413"/>
              <a:ext cx="1557855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&lt;$, [-, -]&gt;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91" name="Text Box 8"/>
            <p:cNvSpPr txBox="1">
              <a:spLocks noChangeArrowheads="1"/>
            </p:cNvSpPr>
            <p:nvPr/>
          </p:nvSpPr>
          <p:spPr bwMode="auto">
            <a:xfrm>
              <a:off x="9651445" y="4444555"/>
              <a:ext cx="1580950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92" name="Text Box 7"/>
            <p:cNvSpPr txBox="1">
              <a:spLocks noChangeArrowheads="1"/>
            </p:cNvSpPr>
            <p:nvPr/>
          </p:nvSpPr>
          <p:spPr bwMode="auto">
            <a:xfrm>
              <a:off x="9143357" y="4987114"/>
              <a:ext cx="508088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15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93" name="Text Box 6"/>
            <p:cNvSpPr txBox="1">
              <a:spLocks noChangeArrowheads="1"/>
            </p:cNvSpPr>
            <p:nvPr/>
          </p:nvSpPr>
          <p:spPr bwMode="auto">
            <a:xfrm>
              <a:off x="9143357" y="5561985"/>
              <a:ext cx="531182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19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94" name="Text Box 5"/>
            <p:cNvSpPr txBox="1">
              <a:spLocks noChangeArrowheads="1"/>
            </p:cNvSpPr>
            <p:nvPr/>
          </p:nvSpPr>
          <p:spPr bwMode="auto">
            <a:xfrm>
              <a:off x="9143357" y="4394742"/>
              <a:ext cx="508088" cy="3002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95" name="Text Box 4"/>
            <p:cNvSpPr txBox="1">
              <a:spLocks noChangeArrowheads="1"/>
            </p:cNvSpPr>
            <p:nvPr/>
          </p:nvSpPr>
          <p:spPr bwMode="auto">
            <a:xfrm>
              <a:off x="4266137" y="2795336"/>
              <a:ext cx="285537" cy="3002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96" name="Rectangle 3"/>
            <p:cNvSpPr>
              <a:spLocks noChangeArrowheads="1"/>
            </p:cNvSpPr>
            <p:nvPr/>
          </p:nvSpPr>
          <p:spPr bwMode="auto">
            <a:xfrm>
              <a:off x="6890556" y="4856523"/>
              <a:ext cx="1738415" cy="1005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97" name="AutoShape 2"/>
            <p:cNvSpPr>
              <a:spLocks noChangeShapeType="1"/>
            </p:cNvSpPr>
            <p:nvPr/>
          </p:nvSpPr>
          <p:spPr bwMode="auto">
            <a:xfrm>
              <a:off x="7339856" y="3065943"/>
              <a:ext cx="2580329" cy="274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cxnSp>
        <p:nvCxnSpPr>
          <p:cNvPr id="2099" name="Straight Connector 2098"/>
          <p:cNvCxnSpPr/>
          <p:nvPr/>
        </p:nvCxnSpPr>
        <p:spPr>
          <a:xfrm flipH="1">
            <a:off x="3790950" y="4165871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790950" y="47670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781425" y="53385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848350" y="53385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848350" y="47670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848350" y="420505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877175" y="41574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877175" y="36145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877175" y="46908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877175" y="53004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0106025" y="53290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10106025" y="474797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10106025" y="416695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10106025" y="36145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9050977" y="4901624"/>
            <a:ext cx="1738415" cy="1005687"/>
          </a:xfrm>
          <a:prstGeom prst="rect">
            <a:avLst/>
          </a:prstGeom>
          <a:noFill/>
          <a:ln w="3175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340975" cy="256381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information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  <a:tabLst>
                <a:tab pos="3429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sz="96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 – </a:t>
            </a:r>
            <a:r>
              <a:rPr lang="en-US" sz="96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table for </a:t>
            </a:r>
            <a:r>
              <a:rPr lang="en-US" sz="96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 </a:t>
            </a:r>
            <a:r>
              <a:rPr lang="en-US" sz="96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with |</a:t>
            </a:r>
            <a:r>
              <a:rPr lang="en-US" sz="96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r| = m.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914400" algn="l"/>
              </a:tabLst>
            </a:pP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sz="96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</a:t>
            </a:r>
            <a:r>
              <a:rPr lang="en-US" sz="9600" b="1" i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ij</a:t>
            </a:r>
            <a:r>
              <a:rPr lang="en-US" sz="96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–	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containing the positions of the first 2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k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+ 1 mismatches between 	</a:t>
            </a:r>
            <a:r>
              <a:rPr lang="en-US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i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..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m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–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q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+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i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] and </a:t>
            </a:r>
            <a:r>
              <a:rPr lang="en-US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j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..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m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–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q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+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j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], where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q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= max{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i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,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j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}, such that if 	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CA" sz="9600" b="1" i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ij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l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] =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x</a:t>
            </a:r>
            <a:r>
              <a:rPr lang="en-AU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(</a:t>
            </a:r>
            <a:r>
              <a:rPr lang="en-AU" sz="9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</a:t>
            </a:r>
            <a:r>
              <a:rPr lang="en-AU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9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</a:t>
            </a:r>
            <a:r>
              <a:rPr lang="en-AU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)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then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i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+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x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- 1]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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j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+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x 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- 1] or one of them does not 	exist, and it is the </a:t>
            </a:r>
            <a:r>
              <a:rPr lang="en-CA" sz="9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l-</a:t>
            </a:r>
            <a:r>
              <a:rPr lang="en-CA" sz="9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th mismatch between them.</a:t>
            </a:r>
            <a:endParaRPr lang="en-US" sz="9600" b="1" i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962025" y="3990974"/>
            <a:ext cx="10020299" cy="2486025"/>
            <a:chOff x="6758" y="4223"/>
            <a:chExt cx="4981" cy="2043"/>
          </a:xfrm>
        </p:grpSpPr>
        <p:sp>
          <p:nvSpPr>
            <p:cNvPr id="25" name="AutoShape 80"/>
            <p:cNvSpPr>
              <a:spLocks noChangeArrowheads="1" noTextEdit="1"/>
            </p:cNvSpPr>
            <p:nvPr/>
          </p:nvSpPr>
          <p:spPr bwMode="auto">
            <a:xfrm>
              <a:off x="6758" y="4223"/>
              <a:ext cx="4981" cy="2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7" name="Rectangle 78"/>
            <p:cNvSpPr>
              <a:spLocks noChangeArrowheads="1"/>
            </p:cNvSpPr>
            <p:nvPr/>
          </p:nvSpPr>
          <p:spPr bwMode="auto">
            <a:xfrm>
              <a:off x="7045" y="4593"/>
              <a:ext cx="851" cy="71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7052" y="4593"/>
              <a:ext cx="1413" cy="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7608" y="4977"/>
              <a:ext cx="851" cy="71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30" name="Rectangle 75"/>
            <p:cNvSpPr>
              <a:spLocks noChangeArrowheads="1"/>
            </p:cNvSpPr>
            <p:nvPr/>
          </p:nvSpPr>
          <p:spPr bwMode="auto">
            <a:xfrm>
              <a:off x="7047" y="4977"/>
              <a:ext cx="562" cy="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31" name="AutoShape 74"/>
            <p:cNvSpPr>
              <a:spLocks/>
            </p:cNvSpPr>
            <p:nvPr/>
          </p:nvSpPr>
          <p:spPr bwMode="auto">
            <a:xfrm rot="16200000">
              <a:off x="7290" y="4882"/>
              <a:ext cx="71" cy="561"/>
            </a:xfrm>
            <a:prstGeom prst="leftBrace">
              <a:avLst>
                <a:gd name="adj1" fmla="val 65845"/>
                <a:gd name="adj2" fmla="val 5080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48" name="AutoShape 73"/>
            <p:cNvSpPr>
              <a:spLocks/>
            </p:cNvSpPr>
            <p:nvPr/>
          </p:nvSpPr>
          <p:spPr bwMode="auto">
            <a:xfrm rot="5400000" flipV="1">
              <a:off x="8159" y="4189"/>
              <a:ext cx="71" cy="541"/>
            </a:xfrm>
            <a:prstGeom prst="leftBrace">
              <a:avLst>
                <a:gd name="adj1" fmla="val 63498"/>
                <a:gd name="adj2" fmla="val 4520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49" name="Text Box 72"/>
            <p:cNvSpPr txBox="1">
              <a:spLocks noChangeArrowheads="1"/>
            </p:cNvSpPr>
            <p:nvPr/>
          </p:nvSpPr>
          <p:spPr bwMode="auto">
            <a:xfrm>
              <a:off x="7298" y="5238"/>
              <a:ext cx="99" cy="1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Text Box 71"/>
            <p:cNvSpPr txBox="1">
              <a:spLocks noChangeArrowheads="1"/>
            </p:cNvSpPr>
            <p:nvPr/>
          </p:nvSpPr>
          <p:spPr bwMode="auto">
            <a:xfrm>
              <a:off x="8156" y="4223"/>
              <a:ext cx="99" cy="1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AutoShape 70"/>
            <p:cNvSpPr>
              <a:spLocks noChangeShapeType="1"/>
            </p:cNvSpPr>
            <p:nvPr/>
          </p:nvSpPr>
          <p:spPr bwMode="auto">
            <a:xfrm>
              <a:off x="7447" y="4687"/>
              <a:ext cx="449" cy="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52" name="Text Box 69"/>
            <p:cNvSpPr txBox="1">
              <a:spLocks noChangeArrowheads="1"/>
            </p:cNvSpPr>
            <p:nvPr/>
          </p:nvSpPr>
          <p:spPr bwMode="auto">
            <a:xfrm>
              <a:off x="6856" y="4269"/>
              <a:ext cx="12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68"/>
            <p:cNvSpPr txBox="1">
              <a:spLocks noChangeArrowheads="1"/>
            </p:cNvSpPr>
            <p:nvPr/>
          </p:nvSpPr>
          <p:spPr bwMode="auto">
            <a:xfrm>
              <a:off x="9780" y="4380"/>
              <a:ext cx="316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12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67"/>
            <p:cNvSpPr>
              <a:spLocks noChangeArrowheads="1"/>
            </p:cNvSpPr>
            <p:nvPr/>
          </p:nvSpPr>
          <p:spPr bwMode="auto">
            <a:xfrm>
              <a:off x="10133" y="4358"/>
              <a:ext cx="1429" cy="2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55" name="Text Box 66"/>
            <p:cNvSpPr txBox="1">
              <a:spLocks noChangeArrowheads="1"/>
            </p:cNvSpPr>
            <p:nvPr/>
          </p:nvSpPr>
          <p:spPr bwMode="auto">
            <a:xfrm>
              <a:off x="10206" y="4373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65"/>
            <p:cNvSpPr txBox="1">
              <a:spLocks noChangeArrowheads="1"/>
            </p:cNvSpPr>
            <p:nvPr/>
          </p:nvSpPr>
          <p:spPr bwMode="auto">
            <a:xfrm>
              <a:off x="10467" y="4373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64"/>
            <p:cNvSpPr txBox="1">
              <a:spLocks noChangeArrowheads="1"/>
            </p:cNvSpPr>
            <p:nvPr/>
          </p:nvSpPr>
          <p:spPr bwMode="auto">
            <a:xfrm>
              <a:off x="10746" y="4373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63"/>
            <p:cNvSpPr txBox="1">
              <a:spLocks noChangeArrowheads="1"/>
            </p:cNvSpPr>
            <p:nvPr/>
          </p:nvSpPr>
          <p:spPr bwMode="auto">
            <a:xfrm>
              <a:off x="11060" y="4373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62"/>
            <p:cNvSpPr txBox="1">
              <a:spLocks noChangeArrowheads="1"/>
            </p:cNvSpPr>
            <p:nvPr/>
          </p:nvSpPr>
          <p:spPr bwMode="auto">
            <a:xfrm>
              <a:off x="11359" y="4373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</a:p>
          </p:txBody>
        </p:sp>
        <p:sp>
          <p:nvSpPr>
            <p:cNvPr id="2060" name="AutoShape 61"/>
            <p:cNvSpPr>
              <a:spLocks noChangeShapeType="1"/>
            </p:cNvSpPr>
            <p:nvPr/>
          </p:nvSpPr>
          <p:spPr bwMode="auto">
            <a:xfrm>
              <a:off x="10383" y="4364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61" name="AutoShape 60"/>
            <p:cNvSpPr>
              <a:spLocks noChangeShapeType="1"/>
            </p:cNvSpPr>
            <p:nvPr/>
          </p:nvSpPr>
          <p:spPr bwMode="auto">
            <a:xfrm>
              <a:off x="10656" y="4358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62" name="AutoShape 59"/>
            <p:cNvSpPr>
              <a:spLocks noChangeShapeType="1"/>
            </p:cNvSpPr>
            <p:nvPr/>
          </p:nvSpPr>
          <p:spPr bwMode="auto">
            <a:xfrm>
              <a:off x="10951" y="4363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63" name="AutoShape 58"/>
            <p:cNvSpPr>
              <a:spLocks noChangeShapeType="1"/>
            </p:cNvSpPr>
            <p:nvPr/>
          </p:nvSpPr>
          <p:spPr bwMode="auto">
            <a:xfrm>
              <a:off x="11268" y="4357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64" name="Text Box 57"/>
            <p:cNvSpPr txBox="1">
              <a:spLocks noChangeArrowheads="1"/>
            </p:cNvSpPr>
            <p:nvPr/>
          </p:nvSpPr>
          <p:spPr bwMode="auto">
            <a:xfrm>
              <a:off x="9780" y="4835"/>
              <a:ext cx="316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13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56"/>
            <p:cNvSpPr>
              <a:spLocks noChangeArrowheads="1"/>
            </p:cNvSpPr>
            <p:nvPr/>
          </p:nvSpPr>
          <p:spPr bwMode="auto">
            <a:xfrm>
              <a:off x="10133" y="4813"/>
              <a:ext cx="1429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66" name="Text Box 55"/>
            <p:cNvSpPr txBox="1">
              <a:spLocks noChangeArrowheads="1"/>
            </p:cNvSpPr>
            <p:nvPr/>
          </p:nvSpPr>
          <p:spPr bwMode="auto">
            <a:xfrm>
              <a:off x="10206" y="485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Text Box 54"/>
            <p:cNvSpPr txBox="1">
              <a:spLocks noChangeArrowheads="1"/>
            </p:cNvSpPr>
            <p:nvPr/>
          </p:nvSpPr>
          <p:spPr bwMode="auto">
            <a:xfrm>
              <a:off x="10457" y="485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Text Box 53"/>
            <p:cNvSpPr txBox="1">
              <a:spLocks noChangeArrowheads="1"/>
            </p:cNvSpPr>
            <p:nvPr/>
          </p:nvSpPr>
          <p:spPr bwMode="auto">
            <a:xfrm>
              <a:off x="10726" y="485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9" name="Text Box 52"/>
            <p:cNvSpPr txBox="1">
              <a:spLocks noChangeArrowheads="1"/>
            </p:cNvSpPr>
            <p:nvPr/>
          </p:nvSpPr>
          <p:spPr bwMode="auto">
            <a:xfrm>
              <a:off x="11040" y="485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70" name="Text Box 51"/>
            <p:cNvSpPr txBox="1">
              <a:spLocks noChangeArrowheads="1"/>
            </p:cNvSpPr>
            <p:nvPr/>
          </p:nvSpPr>
          <p:spPr bwMode="auto">
            <a:xfrm>
              <a:off x="11349" y="485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71" name="AutoShape 50"/>
            <p:cNvSpPr>
              <a:spLocks noChangeShapeType="1"/>
            </p:cNvSpPr>
            <p:nvPr/>
          </p:nvSpPr>
          <p:spPr bwMode="auto">
            <a:xfrm>
              <a:off x="10383" y="4819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73" name="AutoShape 49"/>
            <p:cNvSpPr>
              <a:spLocks noChangeShapeType="1"/>
            </p:cNvSpPr>
            <p:nvPr/>
          </p:nvSpPr>
          <p:spPr bwMode="auto">
            <a:xfrm>
              <a:off x="10656" y="4813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74" name="AutoShape 48"/>
            <p:cNvSpPr>
              <a:spLocks noChangeShapeType="1"/>
            </p:cNvSpPr>
            <p:nvPr/>
          </p:nvSpPr>
          <p:spPr bwMode="auto">
            <a:xfrm>
              <a:off x="10951" y="4818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75" name="AutoShape 47"/>
            <p:cNvSpPr>
              <a:spLocks noChangeShapeType="1"/>
            </p:cNvSpPr>
            <p:nvPr/>
          </p:nvSpPr>
          <p:spPr bwMode="auto">
            <a:xfrm>
              <a:off x="11268" y="4812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76" name="Text Box 46"/>
            <p:cNvSpPr txBox="1">
              <a:spLocks noChangeArrowheads="1"/>
            </p:cNvSpPr>
            <p:nvPr/>
          </p:nvSpPr>
          <p:spPr bwMode="auto">
            <a:xfrm>
              <a:off x="9780" y="5308"/>
              <a:ext cx="316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45"/>
            <p:cNvSpPr>
              <a:spLocks noChangeArrowheads="1"/>
            </p:cNvSpPr>
            <p:nvPr/>
          </p:nvSpPr>
          <p:spPr bwMode="auto">
            <a:xfrm>
              <a:off x="10133" y="5286"/>
              <a:ext cx="1429" cy="2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78" name="Text Box 44"/>
            <p:cNvSpPr txBox="1">
              <a:spLocks noChangeArrowheads="1"/>
            </p:cNvSpPr>
            <p:nvPr/>
          </p:nvSpPr>
          <p:spPr bwMode="auto">
            <a:xfrm>
              <a:off x="10206" y="532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Text Box 43"/>
            <p:cNvSpPr txBox="1">
              <a:spLocks noChangeArrowheads="1"/>
            </p:cNvSpPr>
            <p:nvPr/>
          </p:nvSpPr>
          <p:spPr bwMode="auto">
            <a:xfrm>
              <a:off x="10477" y="532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Text Box 42"/>
            <p:cNvSpPr txBox="1">
              <a:spLocks noChangeArrowheads="1"/>
            </p:cNvSpPr>
            <p:nvPr/>
          </p:nvSpPr>
          <p:spPr bwMode="auto">
            <a:xfrm>
              <a:off x="10736" y="532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81" name="Text Box 41"/>
            <p:cNvSpPr txBox="1">
              <a:spLocks noChangeArrowheads="1"/>
            </p:cNvSpPr>
            <p:nvPr/>
          </p:nvSpPr>
          <p:spPr bwMode="auto">
            <a:xfrm>
              <a:off x="11050" y="532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82" name="Text Box 40"/>
            <p:cNvSpPr txBox="1">
              <a:spLocks noChangeArrowheads="1"/>
            </p:cNvSpPr>
            <p:nvPr/>
          </p:nvSpPr>
          <p:spPr bwMode="auto">
            <a:xfrm>
              <a:off x="11349" y="5317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83" name="AutoShape 39"/>
            <p:cNvSpPr>
              <a:spLocks noChangeShapeType="1"/>
            </p:cNvSpPr>
            <p:nvPr/>
          </p:nvSpPr>
          <p:spPr bwMode="auto">
            <a:xfrm>
              <a:off x="10383" y="5292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84" name="AutoShape 38"/>
            <p:cNvSpPr>
              <a:spLocks noChangeShapeType="1"/>
            </p:cNvSpPr>
            <p:nvPr/>
          </p:nvSpPr>
          <p:spPr bwMode="auto">
            <a:xfrm>
              <a:off x="10656" y="5294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85" name="AutoShape 37"/>
            <p:cNvSpPr>
              <a:spLocks noChangeShapeType="1"/>
            </p:cNvSpPr>
            <p:nvPr/>
          </p:nvSpPr>
          <p:spPr bwMode="auto">
            <a:xfrm>
              <a:off x="10951" y="5291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86" name="AutoShape 36"/>
            <p:cNvSpPr>
              <a:spLocks noChangeShapeType="1"/>
            </p:cNvSpPr>
            <p:nvPr/>
          </p:nvSpPr>
          <p:spPr bwMode="auto">
            <a:xfrm>
              <a:off x="11268" y="5285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89" name="Text Box 33"/>
            <p:cNvSpPr txBox="1">
              <a:spLocks noChangeArrowheads="1"/>
            </p:cNvSpPr>
            <p:nvPr/>
          </p:nvSpPr>
          <p:spPr bwMode="auto">
            <a:xfrm>
              <a:off x="9777" y="5751"/>
              <a:ext cx="316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15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32"/>
            <p:cNvSpPr>
              <a:spLocks noChangeArrowheads="1"/>
            </p:cNvSpPr>
            <p:nvPr/>
          </p:nvSpPr>
          <p:spPr bwMode="auto">
            <a:xfrm>
              <a:off x="10130" y="5729"/>
              <a:ext cx="1429" cy="2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91" name="Text Box 31"/>
            <p:cNvSpPr txBox="1">
              <a:spLocks noChangeArrowheads="1"/>
            </p:cNvSpPr>
            <p:nvPr/>
          </p:nvSpPr>
          <p:spPr bwMode="auto">
            <a:xfrm>
              <a:off x="10203" y="5768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Text Box 30"/>
            <p:cNvSpPr txBox="1">
              <a:spLocks noChangeArrowheads="1"/>
            </p:cNvSpPr>
            <p:nvPr/>
          </p:nvSpPr>
          <p:spPr bwMode="auto">
            <a:xfrm>
              <a:off x="10454" y="5768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93" name="Text Box 29"/>
            <p:cNvSpPr txBox="1">
              <a:spLocks noChangeArrowheads="1"/>
            </p:cNvSpPr>
            <p:nvPr/>
          </p:nvSpPr>
          <p:spPr bwMode="auto">
            <a:xfrm>
              <a:off x="10743" y="5768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94" name="Text Box 28"/>
            <p:cNvSpPr txBox="1">
              <a:spLocks noChangeArrowheads="1"/>
            </p:cNvSpPr>
            <p:nvPr/>
          </p:nvSpPr>
          <p:spPr bwMode="auto">
            <a:xfrm>
              <a:off x="11057" y="5768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95" name="Text Box 27"/>
            <p:cNvSpPr txBox="1">
              <a:spLocks noChangeArrowheads="1"/>
            </p:cNvSpPr>
            <p:nvPr/>
          </p:nvSpPr>
          <p:spPr bwMode="auto">
            <a:xfrm>
              <a:off x="11356" y="5768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96" name="AutoShape 26"/>
            <p:cNvSpPr>
              <a:spLocks noChangeShapeType="1"/>
            </p:cNvSpPr>
            <p:nvPr/>
          </p:nvSpPr>
          <p:spPr bwMode="auto">
            <a:xfrm>
              <a:off x="10390" y="5735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97" name="AutoShape 25"/>
            <p:cNvSpPr>
              <a:spLocks noChangeShapeType="1"/>
            </p:cNvSpPr>
            <p:nvPr/>
          </p:nvSpPr>
          <p:spPr bwMode="auto">
            <a:xfrm>
              <a:off x="10663" y="5737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98" name="AutoShape 24"/>
            <p:cNvSpPr>
              <a:spLocks noChangeShapeType="1"/>
            </p:cNvSpPr>
            <p:nvPr/>
          </p:nvSpPr>
          <p:spPr bwMode="auto">
            <a:xfrm>
              <a:off x="10958" y="5734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99" name="AutoShape 23"/>
            <p:cNvSpPr>
              <a:spLocks noChangeShapeType="1"/>
            </p:cNvSpPr>
            <p:nvPr/>
          </p:nvSpPr>
          <p:spPr bwMode="auto">
            <a:xfrm>
              <a:off x="11275" y="5736"/>
              <a:ext cx="1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100" name="Text Box 22"/>
            <p:cNvSpPr txBox="1">
              <a:spLocks noChangeArrowheads="1"/>
            </p:cNvSpPr>
            <p:nvPr/>
          </p:nvSpPr>
          <p:spPr bwMode="auto">
            <a:xfrm>
              <a:off x="9071" y="4740"/>
              <a:ext cx="479" cy="27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tcacg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Text Box 21"/>
            <p:cNvSpPr txBox="1">
              <a:spLocks noChangeArrowheads="1"/>
            </p:cNvSpPr>
            <p:nvPr/>
          </p:nvSpPr>
          <p:spPr bwMode="auto">
            <a:xfrm>
              <a:off x="9061" y="4949"/>
              <a:ext cx="47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acg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Text Box 19"/>
            <p:cNvSpPr txBox="1">
              <a:spLocks noChangeArrowheads="1"/>
            </p:cNvSpPr>
            <p:nvPr/>
          </p:nvSpPr>
          <p:spPr bwMode="auto">
            <a:xfrm>
              <a:off x="8756" y="4933"/>
              <a:ext cx="239" cy="19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Text Box 17"/>
            <p:cNvSpPr txBox="1">
              <a:spLocks noChangeArrowheads="1"/>
            </p:cNvSpPr>
            <p:nvPr/>
          </p:nvSpPr>
          <p:spPr bwMode="auto">
            <a:xfrm>
              <a:off x="9051" y="5420"/>
              <a:ext cx="47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cg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Text Box 15"/>
            <p:cNvSpPr txBox="1">
              <a:spLocks noChangeArrowheads="1"/>
            </p:cNvSpPr>
            <p:nvPr/>
          </p:nvSpPr>
          <p:spPr bwMode="auto">
            <a:xfrm>
              <a:off x="8756" y="5404"/>
              <a:ext cx="23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Text Box 13"/>
            <p:cNvSpPr txBox="1">
              <a:spLocks noChangeArrowheads="1"/>
            </p:cNvSpPr>
            <p:nvPr/>
          </p:nvSpPr>
          <p:spPr bwMode="auto">
            <a:xfrm>
              <a:off x="9076" y="4269"/>
              <a:ext cx="47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tcacg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Text Box 12"/>
            <p:cNvSpPr txBox="1">
              <a:spLocks noChangeArrowheads="1"/>
            </p:cNvSpPr>
            <p:nvPr/>
          </p:nvSpPr>
          <p:spPr bwMode="auto">
            <a:xfrm>
              <a:off x="9061" y="4454"/>
              <a:ext cx="47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cacg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Text Box 10"/>
            <p:cNvSpPr txBox="1">
              <a:spLocks noChangeArrowheads="1"/>
            </p:cNvSpPr>
            <p:nvPr/>
          </p:nvSpPr>
          <p:spPr bwMode="auto">
            <a:xfrm>
              <a:off x="8756" y="4454"/>
              <a:ext cx="239" cy="16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AutoShape 9"/>
            <p:cNvSpPr>
              <a:spLocks noChangeShapeType="1"/>
            </p:cNvSpPr>
            <p:nvPr/>
          </p:nvSpPr>
          <p:spPr bwMode="auto">
            <a:xfrm>
              <a:off x="8716" y="4325"/>
              <a:ext cx="1" cy="26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115" name="AutoShape 7"/>
            <p:cNvSpPr>
              <a:spLocks noChangeShapeType="1"/>
            </p:cNvSpPr>
            <p:nvPr/>
          </p:nvSpPr>
          <p:spPr bwMode="auto">
            <a:xfrm>
              <a:off x="8714" y="5308"/>
              <a:ext cx="1" cy="26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116" name="AutoShape 6"/>
            <p:cNvSpPr>
              <a:spLocks noChangeShapeType="1"/>
            </p:cNvSpPr>
            <p:nvPr/>
          </p:nvSpPr>
          <p:spPr bwMode="auto">
            <a:xfrm>
              <a:off x="8717" y="5776"/>
              <a:ext cx="1" cy="26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117" name="Text Box 5"/>
            <p:cNvSpPr txBox="1">
              <a:spLocks noChangeArrowheads="1"/>
            </p:cNvSpPr>
            <p:nvPr/>
          </p:nvSpPr>
          <p:spPr bwMode="auto">
            <a:xfrm>
              <a:off x="9066" y="5705"/>
              <a:ext cx="47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tcacg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Text Box 4"/>
            <p:cNvSpPr txBox="1">
              <a:spLocks noChangeArrowheads="1"/>
            </p:cNvSpPr>
            <p:nvPr/>
          </p:nvSpPr>
          <p:spPr bwMode="auto">
            <a:xfrm>
              <a:off x="9061" y="5882"/>
              <a:ext cx="479" cy="21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g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Text Box 2"/>
            <p:cNvSpPr txBox="1">
              <a:spLocks noChangeArrowheads="1"/>
            </p:cNvSpPr>
            <p:nvPr/>
          </p:nvSpPr>
          <p:spPr bwMode="auto">
            <a:xfrm>
              <a:off x="8756" y="5898"/>
              <a:ext cx="23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5</a:t>
              </a: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Text Box 20"/>
            <p:cNvSpPr txBox="1">
              <a:spLocks noChangeArrowheads="1"/>
            </p:cNvSpPr>
            <p:nvPr/>
          </p:nvSpPr>
          <p:spPr bwMode="auto">
            <a:xfrm>
              <a:off x="8756" y="4740"/>
              <a:ext cx="23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Text Box 11"/>
            <p:cNvSpPr txBox="1">
              <a:spLocks noChangeArrowheads="1"/>
            </p:cNvSpPr>
            <p:nvPr/>
          </p:nvSpPr>
          <p:spPr bwMode="auto">
            <a:xfrm>
              <a:off x="8756" y="4269"/>
              <a:ext cx="239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Text Box 16"/>
            <p:cNvSpPr txBox="1">
              <a:spLocks noChangeArrowheads="1"/>
            </p:cNvSpPr>
            <p:nvPr/>
          </p:nvSpPr>
          <p:spPr bwMode="auto">
            <a:xfrm>
              <a:off x="8756" y="5227"/>
              <a:ext cx="23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Text Box 3"/>
            <p:cNvSpPr txBox="1">
              <a:spLocks noChangeArrowheads="1"/>
            </p:cNvSpPr>
            <p:nvPr/>
          </p:nvSpPr>
          <p:spPr bwMode="auto">
            <a:xfrm>
              <a:off x="8756" y="5705"/>
              <a:ext cx="239" cy="1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AU" altLang="en-US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5596581" y="5186928"/>
            <a:ext cx="935031" cy="35410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tcacg</a:t>
            </a:r>
            <a:endParaRPr kumimoji="0" lang="en-AU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AutoShape 9"/>
          <p:cNvSpPr>
            <a:spLocks noChangeShapeType="1"/>
          </p:cNvSpPr>
          <p:nvPr/>
        </p:nvSpPr>
        <p:spPr bwMode="auto">
          <a:xfrm>
            <a:off x="4900942" y="4686593"/>
            <a:ext cx="2012" cy="320032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93" name="Rectangle 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473" name="Rectangle 16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206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Derivation of mismatching information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We store only part of mismatching information, specifically: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R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, …,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, while all the other mismatching information will 	be dynamically derived.</a:t>
            </a:r>
          </a:p>
        </p:txBody>
      </p:sp>
      <p:sp>
        <p:nvSpPr>
          <p:cNvPr id="8" name="Rectangle 10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4714875" y="3504123"/>
            <a:ext cx="6533704" cy="3087177"/>
            <a:chOff x="6916" y="3730"/>
            <a:chExt cx="4941" cy="3302"/>
          </a:xfrm>
        </p:grpSpPr>
        <p:sp>
          <p:nvSpPr>
            <p:cNvPr id="10" name="AutoShape 107"/>
            <p:cNvSpPr>
              <a:spLocks noChangeArrowheads="1" noTextEdit="1"/>
            </p:cNvSpPr>
            <p:nvPr/>
          </p:nvSpPr>
          <p:spPr bwMode="auto">
            <a:xfrm>
              <a:off x="6916" y="3774"/>
              <a:ext cx="4810" cy="3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2" name="Text Box 105"/>
            <p:cNvSpPr txBox="1">
              <a:spLocks noChangeArrowheads="1"/>
            </p:cNvSpPr>
            <p:nvPr/>
          </p:nvSpPr>
          <p:spPr bwMode="auto">
            <a:xfrm>
              <a:off x="6997" y="3748"/>
              <a:ext cx="727" cy="23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 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R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12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4"/>
            <p:cNvSpPr>
              <a:spLocks noChangeArrowheads="1"/>
            </p:cNvSpPr>
            <p:nvPr/>
          </p:nvSpPr>
          <p:spPr bwMode="auto">
            <a:xfrm>
              <a:off x="7146" y="4094"/>
              <a:ext cx="1429" cy="3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4" name="Text Box 103"/>
            <p:cNvSpPr txBox="1">
              <a:spLocks noChangeArrowheads="1"/>
            </p:cNvSpPr>
            <p:nvPr/>
          </p:nvSpPr>
          <p:spPr bwMode="auto">
            <a:xfrm>
              <a:off x="7229" y="4150"/>
              <a:ext cx="167" cy="14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02"/>
            <p:cNvSpPr txBox="1">
              <a:spLocks noChangeArrowheads="1"/>
            </p:cNvSpPr>
            <p:nvPr/>
          </p:nvSpPr>
          <p:spPr bwMode="auto">
            <a:xfrm>
              <a:off x="7480" y="413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1"/>
            <p:cNvSpPr txBox="1">
              <a:spLocks noChangeArrowheads="1"/>
            </p:cNvSpPr>
            <p:nvPr/>
          </p:nvSpPr>
          <p:spPr bwMode="auto">
            <a:xfrm>
              <a:off x="7779" y="413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00"/>
            <p:cNvSpPr txBox="1">
              <a:spLocks noChangeArrowheads="1"/>
            </p:cNvSpPr>
            <p:nvPr/>
          </p:nvSpPr>
          <p:spPr bwMode="auto">
            <a:xfrm>
              <a:off x="8093" y="413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99"/>
            <p:cNvSpPr txBox="1">
              <a:spLocks noChangeArrowheads="1"/>
            </p:cNvSpPr>
            <p:nvPr/>
          </p:nvSpPr>
          <p:spPr bwMode="auto">
            <a:xfrm>
              <a:off x="8332" y="413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" name="Rectangle 94"/>
            <p:cNvSpPr>
              <a:spLocks noChangeArrowheads="1"/>
            </p:cNvSpPr>
            <p:nvPr/>
          </p:nvSpPr>
          <p:spPr bwMode="auto">
            <a:xfrm>
              <a:off x="7146" y="5176"/>
              <a:ext cx="1429" cy="29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24" name="Text Box 93"/>
            <p:cNvSpPr txBox="1">
              <a:spLocks noChangeArrowheads="1"/>
            </p:cNvSpPr>
            <p:nvPr/>
          </p:nvSpPr>
          <p:spPr bwMode="auto">
            <a:xfrm>
              <a:off x="7229" y="518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92"/>
            <p:cNvSpPr txBox="1">
              <a:spLocks noChangeArrowheads="1"/>
            </p:cNvSpPr>
            <p:nvPr/>
          </p:nvSpPr>
          <p:spPr bwMode="auto">
            <a:xfrm>
              <a:off x="7470" y="518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91"/>
            <p:cNvSpPr txBox="1">
              <a:spLocks noChangeArrowheads="1"/>
            </p:cNvSpPr>
            <p:nvPr/>
          </p:nvSpPr>
          <p:spPr bwMode="auto">
            <a:xfrm>
              <a:off x="7719" y="518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7" name="Text Box 90"/>
            <p:cNvSpPr txBox="1">
              <a:spLocks noChangeArrowheads="1"/>
            </p:cNvSpPr>
            <p:nvPr/>
          </p:nvSpPr>
          <p:spPr bwMode="auto">
            <a:xfrm>
              <a:off x="8033" y="518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8" name="Text Box 89"/>
            <p:cNvSpPr txBox="1">
              <a:spLocks noChangeArrowheads="1"/>
            </p:cNvSpPr>
            <p:nvPr/>
          </p:nvSpPr>
          <p:spPr bwMode="auto">
            <a:xfrm>
              <a:off x="8332" y="5185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" name="Text Box 84"/>
            <p:cNvSpPr txBox="1">
              <a:spLocks noChangeArrowheads="1"/>
            </p:cNvSpPr>
            <p:nvPr/>
          </p:nvSpPr>
          <p:spPr bwMode="auto">
            <a:xfrm>
              <a:off x="6949" y="4818"/>
              <a:ext cx="692" cy="24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R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13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Rectangle 83"/>
            <p:cNvSpPr>
              <a:spLocks noChangeArrowheads="1"/>
            </p:cNvSpPr>
            <p:nvPr/>
          </p:nvSpPr>
          <p:spPr bwMode="auto">
            <a:xfrm>
              <a:off x="8684" y="4118"/>
              <a:ext cx="1429" cy="2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2051" name="Text Box 82"/>
            <p:cNvSpPr txBox="1">
              <a:spLocks noChangeArrowheads="1"/>
            </p:cNvSpPr>
            <p:nvPr/>
          </p:nvSpPr>
          <p:spPr bwMode="auto">
            <a:xfrm>
              <a:off x="8767" y="414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81"/>
            <p:cNvSpPr txBox="1">
              <a:spLocks noChangeArrowheads="1"/>
            </p:cNvSpPr>
            <p:nvPr/>
          </p:nvSpPr>
          <p:spPr bwMode="auto">
            <a:xfrm>
              <a:off x="9038" y="414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80"/>
            <p:cNvSpPr txBox="1">
              <a:spLocks noChangeArrowheads="1"/>
            </p:cNvSpPr>
            <p:nvPr/>
          </p:nvSpPr>
          <p:spPr bwMode="auto">
            <a:xfrm>
              <a:off x="9307" y="414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Text Box 79"/>
            <p:cNvSpPr txBox="1">
              <a:spLocks noChangeArrowheads="1"/>
            </p:cNvSpPr>
            <p:nvPr/>
          </p:nvSpPr>
          <p:spPr bwMode="auto">
            <a:xfrm>
              <a:off x="9621" y="414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8"/>
            <p:cNvSpPr txBox="1">
              <a:spLocks noChangeArrowheads="1"/>
            </p:cNvSpPr>
            <p:nvPr/>
          </p:nvSpPr>
          <p:spPr bwMode="auto">
            <a:xfrm>
              <a:off x="9870" y="414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0" name="Rectangle 73"/>
            <p:cNvSpPr>
              <a:spLocks noChangeArrowheads="1"/>
            </p:cNvSpPr>
            <p:nvPr/>
          </p:nvSpPr>
          <p:spPr bwMode="auto">
            <a:xfrm>
              <a:off x="8684" y="5181"/>
              <a:ext cx="1429" cy="28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2061" name="Text Box 72"/>
            <p:cNvSpPr txBox="1">
              <a:spLocks noChangeArrowheads="1"/>
            </p:cNvSpPr>
            <p:nvPr/>
          </p:nvSpPr>
          <p:spPr bwMode="auto">
            <a:xfrm>
              <a:off x="8777" y="5199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Text Box 71"/>
            <p:cNvSpPr txBox="1">
              <a:spLocks noChangeArrowheads="1"/>
            </p:cNvSpPr>
            <p:nvPr/>
          </p:nvSpPr>
          <p:spPr bwMode="auto">
            <a:xfrm>
              <a:off x="8998" y="5200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 Box 70"/>
            <p:cNvSpPr txBox="1">
              <a:spLocks noChangeArrowheads="1"/>
            </p:cNvSpPr>
            <p:nvPr/>
          </p:nvSpPr>
          <p:spPr bwMode="auto">
            <a:xfrm>
              <a:off x="9257" y="5200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4" name="Text Box 69"/>
            <p:cNvSpPr txBox="1">
              <a:spLocks noChangeArrowheads="1"/>
            </p:cNvSpPr>
            <p:nvPr/>
          </p:nvSpPr>
          <p:spPr bwMode="auto">
            <a:xfrm>
              <a:off x="9571" y="5200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5" name="Text Box 68"/>
            <p:cNvSpPr txBox="1">
              <a:spLocks noChangeArrowheads="1"/>
            </p:cNvSpPr>
            <p:nvPr/>
          </p:nvSpPr>
          <p:spPr bwMode="auto">
            <a:xfrm>
              <a:off x="9870" y="5200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474" name="Rectangle 53"/>
            <p:cNvSpPr>
              <a:spLocks noChangeArrowheads="1"/>
            </p:cNvSpPr>
            <p:nvPr/>
          </p:nvSpPr>
          <p:spPr bwMode="auto">
            <a:xfrm>
              <a:off x="10178" y="5197"/>
              <a:ext cx="1429" cy="27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3475" name="Text Box 52"/>
            <p:cNvSpPr txBox="1">
              <a:spLocks noChangeArrowheads="1"/>
            </p:cNvSpPr>
            <p:nvPr/>
          </p:nvSpPr>
          <p:spPr bwMode="auto">
            <a:xfrm>
              <a:off x="10261" y="520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6" name="Text Box 51"/>
            <p:cNvSpPr txBox="1">
              <a:spLocks noChangeArrowheads="1"/>
            </p:cNvSpPr>
            <p:nvPr/>
          </p:nvSpPr>
          <p:spPr bwMode="auto">
            <a:xfrm>
              <a:off x="10492" y="520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7" name="Text Box 50"/>
            <p:cNvSpPr txBox="1">
              <a:spLocks noChangeArrowheads="1"/>
            </p:cNvSpPr>
            <p:nvPr/>
          </p:nvSpPr>
          <p:spPr bwMode="auto">
            <a:xfrm>
              <a:off x="10751" y="520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478" name="Text Box 49"/>
            <p:cNvSpPr txBox="1">
              <a:spLocks noChangeArrowheads="1"/>
            </p:cNvSpPr>
            <p:nvPr/>
          </p:nvSpPr>
          <p:spPr bwMode="auto">
            <a:xfrm>
              <a:off x="11065" y="520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479" name="Text Box 48"/>
            <p:cNvSpPr txBox="1">
              <a:spLocks noChangeArrowheads="1"/>
            </p:cNvSpPr>
            <p:nvPr/>
          </p:nvSpPr>
          <p:spPr bwMode="auto">
            <a:xfrm>
              <a:off x="11364" y="520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</a:t>
              </a: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484" name="Text Box 43"/>
            <p:cNvSpPr txBox="1">
              <a:spLocks noChangeArrowheads="1"/>
            </p:cNvSpPr>
            <p:nvPr/>
          </p:nvSpPr>
          <p:spPr bwMode="auto">
            <a:xfrm>
              <a:off x="7208" y="4556"/>
              <a:ext cx="150" cy="2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85" name="AutoShape 42"/>
            <p:cNvSpPr>
              <a:spLocks noChangeShapeType="1"/>
            </p:cNvSpPr>
            <p:nvPr/>
          </p:nvSpPr>
          <p:spPr bwMode="auto">
            <a:xfrm>
              <a:off x="7261" y="4409"/>
              <a:ext cx="1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3486" name="Text Box 41"/>
            <p:cNvSpPr txBox="1">
              <a:spLocks noChangeArrowheads="1"/>
            </p:cNvSpPr>
            <p:nvPr/>
          </p:nvSpPr>
          <p:spPr bwMode="auto">
            <a:xfrm>
              <a:off x="7218" y="5605"/>
              <a:ext cx="150" cy="2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87" name="AutoShape 40"/>
            <p:cNvSpPr>
              <a:spLocks noChangeShapeType="1"/>
            </p:cNvSpPr>
            <p:nvPr/>
          </p:nvSpPr>
          <p:spPr bwMode="auto">
            <a:xfrm>
              <a:off x="7261" y="5438"/>
              <a:ext cx="1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3492" name="AutoShape 35"/>
            <p:cNvSpPr>
              <a:spLocks noChangeArrowheads="1"/>
            </p:cNvSpPr>
            <p:nvPr/>
          </p:nvSpPr>
          <p:spPr bwMode="auto">
            <a:xfrm>
              <a:off x="7126" y="604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3493" name="Text Box 34"/>
            <p:cNvSpPr txBox="1">
              <a:spLocks noChangeArrowheads="1"/>
            </p:cNvSpPr>
            <p:nvPr/>
          </p:nvSpPr>
          <p:spPr bwMode="auto">
            <a:xfrm>
              <a:off x="8786" y="637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94" name="Text Box 33"/>
            <p:cNvSpPr txBox="1">
              <a:spLocks noChangeArrowheads="1"/>
            </p:cNvSpPr>
            <p:nvPr/>
          </p:nvSpPr>
          <p:spPr bwMode="auto">
            <a:xfrm>
              <a:off x="9037" y="6382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95" name="Rectangle 32"/>
            <p:cNvSpPr>
              <a:spLocks noChangeArrowheads="1"/>
            </p:cNvSpPr>
            <p:nvPr/>
          </p:nvSpPr>
          <p:spPr bwMode="auto">
            <a:xfrm>
              <a:off x="8684" y="6365"/>
              <a:ext cx="1429" cy="2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3500" name="AutoShape 27"/>
            <p:cNvSpPr>
              <a:spLocks noChangeArrowheads="1"/>
            </p:cNvSpPr>
            <p:nvPr/>
          </p:nvSpPr>
          <p:spPr bwMode="auto">
            <a:xfrm>
              <a:off x="9315" y="604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13501" name="Text Box 26"/>
            <p:cNvSpPr txBox="1">
              <a:spLocks noChangeArrowheads="1"/>
            </p:cNvSpPr>
            <p:nvPr/>
          </p:nvSpPr>
          <p:spPr bwMode="auto">
            <a:xfrm>
              <a:off x="10269" y="635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02" name="Text Box 25"/>
            <p:cNvSpPr txBox="1">
              <a:spLocks noChangeArrowheads="1"/>
            </p:cNvSpPr>
            <p:nvPr/>
          </p:nvSpPr>
          <p:spPr bwMode="auto">
            <a:xfrm>
              <a:off x="10520" y="635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03" name="Text Box 24"/>
            <p:cNvSpPr txBox="1">
              <a:spLocks noChangeArrowheads="1"/>
            </p:cNvSpPr>
            <p:nvPr/>
          </p:nvSpPr>
          <p:spPr bwMode="auto">
            <a:xfrm>
              <a:off x="10809" y="6356"/>
              <a:ext cx="179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3"/>
            <p:cNvSpPr>
              <a:spLocks noChangeArrowheads="1"/>
            </p:cNvSpPr>
            <p:nvPr/>
          </p:nvSpPr>
          <p:spPr bwMode="auto">
            <a:xfrm>
              <a:off x="10167" y="6359"/>
              <a:ext cx="1429" cy="2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69" name="AutoShape 18"/>
            <p:cNvSpPr>
              <a:spLocks noChangeArrowheads="1"/>
            </p:cNvSpPr>
            <p:nvPr/>
          </p:nvSpPr>
          <p:spPr bwMode="auto">
            <a:xfrm>
              <a:off x="10122" y="603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70" name="Text Box 17"/>
            <p:cNvSpPr txBox="1">
              <a:spLocks noChangeArrowheads="1"/>
            </p:cNvSpPr>
            <p:nvPr/>
          </p:nvSpPr>
          <p:spPr bwMode="auto">
            <a:xfrm>
              <a:off x="10461" y="5994"/>
              <a:ext cx="1396" cy="24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[3]=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c 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 </a:t>
              </a: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[3]=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g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6949" y="6352"/>
              <a:ext cx="279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7157" y="6353"/>
              <a:ext cx="1429" cy="26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73" name="Text Box 14"/>
            <p:cNvSpPr txBox="1">
              <a:spLocks noChangeArrowheads="1"/>
            </p:cNvSpPr>
            <p:nvPr/>
          </p:nvSpPr>
          <p:spPr bwMode="auto">
            <a:xfrm>
              <a:off x="7240" y="6364"/>
              <a:ext cx="78" cy="6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auto">
            <a:xfrm>
              <a:off x="9028" y="4554"/>
              <a:ext cx="150" cy="2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AutoShape 12"/>
            <p:cNvSpPr>
              <a:spLocks noChangeShapeType="1"/>
            </p:cNvSpPr>
            <p:nvPr/>
          </p:nvSpPr>
          <p:spPr bwMode="auto">
            <a:xfrm>
              <a:off x="9061" y="4407"/>
              <a:ext cx="1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10798" y="4552"/>
              <a:ext cx="150" cy="2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AutoShape 10"/>
            <p:cNvSpPr>
              <a:spLocks noChangeShapeType="1"/>
            </p:cNvSpPr>
            <p:nvPr/>
          </p:nvSpPr>
          <p:spPr bwMode="auto">
            <a:xfrm>
              <a:off x="10831" y="4415"/>
              <a:ext cx="1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8998" y="5603"/>
              <a:ext cx="150" cy="2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AutoShape 8"/>
            <p:cNvSpPr>
              <a:spLocks noChangeShapeType="1"/>
            </p:cNvSpPr>
            <p:nvPr/>
          </p:nvSpPr>
          <p:spPr bwMode="auto">
            <a:xfrm>
              <a:off x="9041" y="5436"/>
              <a:ext cx="1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10501" y="5633"/>
              <a:ext cx="150" cy="2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AutoShape 6"/>
            <p:cNvSpPr>
              <a:spLocks noChangeShapeType="1"/>
            </p:cNvSpPr>
            <p:nvPr/>
          </p:nvSpPr>
          <p:spPr bwMode="auto">
            <a:xfrm>
              <a:off x="10544" y="5476"/>
              <a:ext cx="1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5014F8"/>
                </a:solidFill>
              </a:endParaRPr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auto">
            <a:xfrm>
              <a:off x="7878" y="3730"/>
              <a:ext cx="544" cy="3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Step </a:t>
              </a:r>
              <a:r>
                <a:rPr kumimoji="0" lang="en-CA" altLang="en-US" b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9005" y="3750"/>
              <a:ext cx="566" cy="3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Step </a:t>
              </a:r>
              <a:r>
                <a:rPr kumimoji="0" lang="en-CA" altLang="en-US" b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10573" y="3750"/>
              <a:ext cx="552" cy="22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Step </a:t>
              </a:r>
              <a:r>
                <a:rPr kumimoji="0" lang="en-CA" altLang="en-US" b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7502" y="5990"/>
              <a:ext cx="1373" cy="2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[1]=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c 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 </a:t>
              </a:r>
              <a:r>
                <a:rPr kumimoji="0" lang="en-AU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[1]=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a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06" name="Content Placeholder 2"/>
          <p:cNvSpPr txBox="1">
            <a:spLocks/>
          </p:cNvSpPr>
          <p:nvPr/>
        </p:nvSpPr>
        <p:spPr>
          <a:xfrm>
            <a:off x="1030487" y="3719997"/>
            <a:ext cx="3579614" cy="2291060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Derive the mismatching information between 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</a:t>
            </a:r>
            <a:r>
              <a:rPr lang="en-US" sz="2200" b="1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1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= </a:t>
            </a:r>
            <a:r>
              <a:rPr lang="en-US" sz="2200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r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[2</a:t>
            </a:r>
            <a:r>
              <a:rPr lang="en-US" sz="2200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 ..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4]</a:t>
            </a:r>
            <a:r>
              <a:rPr lang="en-US" sz="2200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 = </a:t>
            </a:r>
            <a:r>
              <a:rPr lang="en-US" sz="22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cacg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 and 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</a:t>
            </a:r>
            <a:r>
              <a:rPr lang="en-US" sz="2200" b="1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= </a:t>
            </a:r>
            <a:r>
              <a:rPr lang="en-US" sz="2200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r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[3 .. </a:t>
            </a:r>
            <a:r>
              <a:rPr lang="en-US" sz="2200" b="1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5]</a:t>
            </a:r>
            <a:r>
              <a:rPr lang="en-US" sz="2200" b="1" i="1" baseline="-2500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= </a:t>
            </a:r>
            <a:r>
              <a:rPr lang="en-US" sz="22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acg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from </a:t>
            </a:r>
            <a:r>
              <a:rPr lang="en-US" sz="2400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12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 and </a:t>
            </a:r>
            <a:r>
              <a:rPr lang="en-US" sz="2400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13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64146" y="38481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16571" y="386717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107096" y="385764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526196" y="38481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412021" y="386717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773971" y="386717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135921" y="385764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535971" y="38766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82"/>
          <p:cNvSpPr txBox="1">
            <a:spLocks noChangeArrowheads="1"/>
          </p:cNvSpPr>
          <p:nvPr/>
        </p:nvSpPr>
        <p:spPr bwMode="auto">
          <a:xfrm>
            <a:off x="9134210" y="3867272"/>
            <a:ext cx="236700" cy="15987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CA" altLang="en-US" b="0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 Box 81"/>
          <p:cNvSpPr txBox="1">
            <a:spLocks noChangeArrowheads="1"/>
          </p:cNvSpPr>
          <p:nvPr/>
        </p:nvSpPr>
        <p:spPr bwMode="auto">
          <a:xfrm>
            <a:off x="9492565" y="3867272"/>
            <a:ext cx="236700" cy="15987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CA" altLang="en-US" b="0" i="0" u="none" strike="noStrike" cap="none" normalizeH="0" baseline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80"/>
          <p:cNvSpPr txBox="1">
            <a:spLocks noChangeArrowheads="1"/>
          </p:cNvSpPr>
          <p:nvPr/>
        </p:nvSpPr>
        <p:spPr bwMode="auto">
          <a:xfrm>
            <a:off x="9848276" y="3867272"/>
            <a:ext cx="236700" cy="15987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CA" altLang="en-US" b="0" i="0" u="none" strike="noStrike" cap="none" normalizeH="0" baseline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 Box 79"/>
          <p:cNvSpPr txBox="1">
            <a:spLocks noChangeArrowheads="1"/>
          </p:cNvSpPr>
          <p:nvPr/>
        </p:nvSpPr>
        <p:spPr bwMode="auto">
          <a:xfrm>
            <a:off x="10263492" y="3867272"/>
            <a:ext cx="236700" cy="15987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CA" altLang="en-US" b="0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 Box 78"/>
          <p:cNvSpPr txBox="1">
            <a:spLocks noChangeArrowheads="1"/>
          </p:cNvSpPr>
          <p:nvPr/>
        </p:nvSpPr>
        <p:spPr bwMode="auto">
          <a:xfrm>
            <a:off x="10592756" y="3867272"/>
            <a:ext cx="236700" cy="15987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b="0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</a:t>
            </a:r>
            <a:endParaRPr kumimoji="0" lang="en-AU" altLang="en-US" b="0" i="0" u="none" strike="noStrike" cap="none" normalizeH="0" baseline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b="0" i="0" u="none" strike="noStrike" cap="none" normalizeH="0" baseline="0">
              <a:ln>
                <a:noFill/>
              </a:ln>
              <a:solidFill>
                <a:srgbClr val="5014F8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1" name="Rectangle 83"/>
          <p:cNvSpPr>
            <a:spLocks noChangeArrowheads="1"/>
          </p:cNvSpPr>
          <p:nvPr/>
        </p:nvSpPr>
        <p:spPr bwMode="auto">
          <a:xfrm>
            <a:off x="9053030" y="3881235"/>
            <a:ext cx="1889630" cy="2655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9355121" y="38862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9717071" y="38862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0079021" y="38766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479071" y="38862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373671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726096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116621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535721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392971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745396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135921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555021" y="48672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9364646" y="48768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9717071" y="48768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107596" y="48768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0526696" y="487682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3671" y="595314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726096" y="595314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116621" y="595314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535721" y="595314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421546" y="596267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7773971" y="596267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164496" y="596267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8583596" y="5962670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402746" y="59721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755171" y="59721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0145696" y="59721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0564796" y="5972195"/>
            <a:ext cx="0" cy="260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84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5" name="Rectangle 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6" name="Rectangle 16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25638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Algorithm for Derivation of mismatching information</a:t>
            </a:r>
          </a:p>
          <a:p>
            <a:pPr marL="685800"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Let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,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and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2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be three strings. Let 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A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and 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A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2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be two arrays containing all the positions of mismatches between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and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, and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and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2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, respectively.</a:t>
            </a:r>
          </a:p>
          <a:p>
            <a:pPr marL="685800"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Create a new array 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A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such that if 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A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i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] = 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j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(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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</a:t>
            </a:r>
            <a:r>
              <a:rPr lang="en-AU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)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,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then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j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]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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</a:t>
            </a:r>
            <a:r>
              <a:rPr lang="en-US" sz="26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j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], or one of them does not exists. It is the </a:t>
            </a:r>
            <a:r>
              <a:rPr lang="en-US" sz="26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i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th mismatch between them.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669924" y="3978720"/>
            <a:ext cx="10931525" cy="2563812"/>
          </a:xfrm>
          <a:prstGeom prst="rect">
            <a:avLst/>
          </a:prstGeom>
          <a:solidFill>
            <a:srgbClr val="FFFF00"/>
          </a:solidFill>
        </p:spPr>
        <p:txBody>
          <a:bodyPr vert="horz" rtlCol="0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buFont typeface="+mj-lt"/>
              <a:buAutoNum type="arabicPeriod"/>
            </a:pPr>
            <a:r>
              <a:rPr lang="en-US" sz="2800" b="1" i="1" dirty="0"/>
              <a:t>p </a:t>
            </a:r>
            <a:r>
              <a:rPr lang="en-US" sz="2800" b="1" dirty="0"/>
              <a:t>:= 1; </a:t>
            </a:r>
            <a:r>
              <a:rPr lang="en-US" sz="2800" b="1" i="1" dirty="0"/>
              <a:t>q </a:t>
            </a:r>
            <a:r>
              <a:rPr lang="en-US" sz="2800" b="1" dirty="0"/>
              <a:t>:= 1; </a:t>
            </a:r>
            <a:r>
              <a:rPr lang="en-US" sz="2800" b="1" i="1" dirty="0"/>
              <a:t>l </a:t>
            </a:r>
            <a:r>
              <a:rPr lang="en-US" sz="2800" b="1" dirty="0"/>
              <a:t>:= 1;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2800" b="1" dirty="0"/>
              <a:t>If </a:t>
            </a:r>
            <a:r>
              <a:rPr lang="en-US" sz="2800" b="1" i="1" dirty="0"/>
              <a:t>A</a:t>
            </a:r>
            <a:r>
              <a:rPr lang="en-US" sz="2800" b="1" baseline="-25000" dirty="0"/>
              <a:t>2</a:t>
            </a:r>
            <a:r>
              <a:rPr lang="en-US" sz="2800" b="1" dirty="0"/>
              <a:t>[</a:t>
            </a:r>
            <a:r>
              <a:rPr lang="en-US" sz="2800" b="1" i="1" dirty="0"/>
              <a:t>q</a:t>
            </a:r>
            <a:r>
              <a:rPr lang="en-US" sz="2800" b="1" dirty="0"/>
              <a:t>] &lt; </a:t>
            </a:r>
            <a:r>
              <a:rPr lang="en-US" sz="2800" b="1" i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[</a:t>
            </a:r>
            <a:r>
              <a:rPr lang="en-US" sz="2800" b="1" i="1" dirty="0"/>
              <a:t>p</a:t>
            </a:r>
            <a:r>
              <a:rPr lang="en-US" sz="2800" b="1" dirty="0"/>
              <a:t>], then {</a:t>
            </a:r>
            <a:r>
              <a:rPr lang="en-US" sz="2800" b="1" i="1" dirty="0"/>
              <a:t>A</a:t>
            </a:r>
            <a:r>
              <a:rPr lang="en-US" sz="2800" b="1" dirty="0"/>
              <a:t>[</a:t>
            </a:r>
            <a:r>
              <a:rPr lang="en-US" sz="2800" b="1" i="1" dirty="0"/>
              <a:t>l</a:t>
            </a:r>
            <a:r>
              <a:rPr lang="en-US" sz="2800" b="1" dirty="0"/>
              <a:t>] := </a:t>
            </a:r>
            <a:r>
              <a:rPr lang="en-US" sz="2800" b="1" i="1" dirty="0"/>
              <a:t>A</a:t>
            </a:r>
            <a:r>
              <a:rPr lang="en-US" sz="2800" b="1" baseline="-25000" dirty="0"/>
              <a:t>2</a:t>
            </a:r>
            <a:r>
              <a:rPr lang="en-US" sz="2800" b="1" dirty="0"/>
              <a:t>[</a:t>
            </a:r>
            <a:r>
              <a:rPr lang="en-US" sz="2800" b="1" i="1" dirty="0"/>
              <a:t>q</a:t>
            </a:r>
            <a:r>
              <a:rPr lang="en-US" sz="2800" b="1" dirty="0"/>
              <a:t>]; </a:t>
            </a:r>
            <a:r>
              <a:rPr lang="en-US" sz="2800" b="1" i="1" dirty="0"/>
              <a:t>q  </a:t>
            </a:r>
            <a:r>
              <a:rPr lang="en-US" sz="2800" b="1" dirty="0"/>
              <a:t>:= </a:t>
            </a:r>
            <a:r>
              <a:rPr lang="en-US" sz="2800" b="1" i="1" dirty="0"/>
              <a:t>q </a:t>
            </a:r>
            <a:r>
              <a:rPr lang="en-US" sz="2800" b="1" dirty="0"/>
              <a:t>+ 1; </a:t>
            </a:r>
            <a:r>
              <a:rPr lang="en-US" sz="2800" b="1" i="1" dirty="0"/>
              <a:t>l </a:t>
            </a:r>
            <a:r>
              <a:rPr lang="en-US" sz="2800" b="1" dirty="0"/>
              <a:t>:= </a:t>
            </a:r>
            <a:r>
              <a:rPr lang="en-US" sz="2800" b="1" i="1" dirty="0"/>
              <a:t>l </a:t>
            </a:r>
            <a:r>
              <a:rPr lang="en-US" sz="2800" b="1" dirty="0"/>
              <a:t>+ 1;}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2800" b="1" dirty="0"/>
              <a:t>If </a:t>
            </a:r>
            <a:r>
              <a:rPr lang="en-US" sz="2800" b="1" i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[</a:t>
            </a:r>
            <a:r>
              <a:rPr lang="en-US" sz="2800" b="1" i="1" dirty="0"/>
              <a:t>p</a:t>
            </a:r>
            <a:r>
              <a:rPr lang="en-US" sz="2800" b="1" dirty="0"/>
              <a:t>] &lt; </a:t>
            </a:r>
            <a:r>
              <a:rPr lang="en-US" sz="2800" b="1" i="1" dirty="0"/>
              <a:t>A</a:t>
            </a:r>
            <a:r>
              <a:rPr lang="en-US" sz="2800" b="1" baseline="-25000" dirty="0"/>
              <a:t>2</a:t>
            </a:r>
            <a:r>
              <a:rPr lang="en-US" sz="2800" b="1" dirty="0"/>
              <a:t>[</a:t>
            </a:r>
            <a:r>
              <a:rPr lang="en-US" sz="2800" b="1" i="1" dirty="0"/>
              <a:t>q</a:t>
            </a:r>
            <a:r>
              <a:rPr lang="en-US" sz="2800" b="1" dirty="0"/>
              <a:t>], then {</a:t>
            </a:r>
            <a:r>
              <a:rPr lang="en-US" sz="2800" b="1" i="1" dirty="0"/>
              <a:t>A</a:t>
            </a:r>
            <a:r>
              <a:rPr lang="en-US" sz="2800" b="1" dirty="0"/>
              <a:t>[</a:t>
            </a:r>
            <a:r>
              <a:rPr lang="en-US" sz="2800" b="1" i="1" dirty="0"/>
              <a:t>l</a:t>
            </a:r>
            <a:r>
              <a:rPr lang="en-US" sz="2800" b="1" dirty="0"/>
              <a:t>] := </a:t>
            </a:r>
            <a:r>
              <a:rPr lang="en-US" sz="2800" b="1" i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[</a:t>
            </a:r>
            <a:r>
              <a:rPr lang="en-US" sz="2800" b="1" i="1" dirty="0"/>
              <a:t>p</a:t>
            </a:r>
            <a:r>
              <a:rPr lang="en-US" sz="2800" b="1" dirty="0"/>
              <a:t>]; </a:t>
            </a:r>
            <a:r>
              <a:rPr lang="en-US" sz="2800" b="1" i="1" dirty="0"/>
              <a:t>p </a:t>
            </a:r>
            <a:r>
              <a:rPr lang="en-US" sz="2800" b="1" dirty="0"/>
              <a:t>:= </a:t>
            </a:r>
            <a:r>
              <a:rPr lang="en-US" sz="2800" b="1" i="1" dirty="0"/>
              <a:t>p </a:t>
            </a:r>
            <a:r>
              <a:rPr lang="en-US" sz="2800" b="1" dirty="0"/>
              <a:t>+ 1; </a:t>
            </a:r>
            <a:r>
              <a:rPr lang="en-US" sz="2800" b="1" i="1" dirty="0"/>
              <a:t>l </a:t>
            </a:r>
            <a:r>
              <a:rPr lang="en-US" sz="2800" b="1" dirty="0"/>
              <a:t>:= </a:t>
            </a:r>
            <a:r>
              <a:rPr lang="en-US" sz="2800" b="1" i="1" dirty="0"/>
              <a:t>l </a:t>
            </a:r>
            <a:r>
              <a:rPr lang="en-US" sz="2800" b="1" dirty="0"/>
              <a:t>+ 1;}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2800" b="1" dirty="0"/>
              <a:t>If </a:t>
            </a:r>
            <a:r>
              <a:rPr lang="en-US" sz="2800" b="1" i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[</a:t>
            </a:r>
            <a:r>
              <a:rPr lang="en-US" sz="2800" b="1" i="1" dirty="0"/>
              <a:t>p</a:t>
            </a:r>
            <a:r>
              <a:rPr lang="en-US" sz="2800" b="1" dirty="0"/>
              <a:t>] = </a:t>
            </a:r>
            <a:r>
              <a:rPr lang="en-US" sz="2800" b="1" i="1" dirty="0"/>
              <a:t>A</a:t>
            </a:r>
            <a:r>
              <a:rPr lang="en-US" sz="2800" b="1" baseline="-25000" dirty="0"/>
              <a:t>2</a:t>
            </a:r>
            <a:r>
              <a:rPr lang="en-US" sz="2800" b="1" dirty="0"/>
              <a:t>[</a:t>
            </a:r>
            <a:r>
              <a:rPr lang="en-US" sz="2800" b="1" i="1" dirty="0"/>
              <a:t>q</a:t>
            </a:r>
            <a:r>
              <a:rPr lang="en-US" sz="2800" b="1" dirty="0"/>
              <a:t>], then {if </a:t>
            </a:r>
            <a:r>
              <a:rPr lang="en-US" sz="2800" b="1" dirty="0">
                <a:sym typeface="Symbol"/>
              </a:rPr>
              <a:t></a:t>
            </a:r>
            <a:r>
              <a:rPr lang="en-US" sz="2800" b="1" baseline="-25000" dirty="0"/>
              <a:t>1</a:t>
            </a:r>
            <a:r>
              <a:rPr lang="en-US" sz="2800" b="1" dirty="0"/>
              <a:t>[</a:t>
            </a:r>
            <a:r>
              <a:rPr lang="en-US" sz="2800" b="1" i="1" dirty="0"/>
              <a:t>p</a:t>
            </a:r>
            <a:r>
              <a:rPr lang="en-US" sz="2800" b="1" dirty="0"/>
              <a:t>] </a:t>
            </a:r>
            <a:r>
              <a:rPr lang="en-US" sz="2800" b="1" dirty="0">
                <a:sym typeface="Symbol"/>
              </a:rPr>
              <a:t></a:t>
            </a:r>
            <a:r>
              <a:rPr lang="en-US" sz="2800" b="1" dirty="0"/>
              <a:t> </a:t>
            </a:r>
            <a:r>
              <a:rPr lang="en-US" sz="2800" b="1" dirty="0">
                <a:sym typeface="Symbol"/>
              </a:rPr>
              <a:t></a:t>
            </a:r>
            <a:r>
              <a:rPr lang="en-US" sz="2800" b="1" baseline="-25000" dirty="0"/>
              <a:t>2</a:t>
            </a:r>
            <a:r>
              <a:rPr lang="en-US" sz="2800" b="1" dirty="0"/>
              <a:t>[</a:t>
            </a:r>
            <a:r>
              <a:rPr lang="en-US" sz="2800" b="1" i="1" dirty="0"/>
              <a:t>q</a:t>
            </a:r>
            <a:r>
              <a:rPr lang="en-US" sz="2800" b="1" dirty="0"/>
              <a:t>], then {</a:t>
            </a:r>
            <a:r>
              <a:rPr lang="en-US" sz="2800" b="1" i="1" dirty="0"/>
              <a:t>A</a:t>
            </a:r>
            <a:r>
              <a:rPr lang="en-US" sz="2800" b="1" dirty="0"/>
              <a:t>[</a:t>
            </a:r>
            <a:r>
              <a:rPr lang="en-US" sz="2800" b="1" i="1" dirty="0"/>
              <a:t>l</a:t>
            </a:r>
            <a:r>
              <a:rPr lang="en-US" sz="2800" b="1" dirty="0"/>
              <a:t>] := </a:t>
            </a:r>
            <a:r>
              <a:rPr lang="en-US" sz="2800" b="1" i="1" dirty="0"/>
              <a:t>q</a:t>
            </a:r>
            <a:r>
              <a:rPr lang="en-US" sz="2800" b="1" dirty="0"/>
              <a:t>; </a:t>
            </a:r>
            <a:r>
              <a:rPr lang="en-US" sz="2800" b="1" i="1" dirty="0"/>
              <a:t>l </a:t>
            </a:r>
            <a:r>
              <a:rPr lang="en-US" sz="2800" b="1" dirty="0"/>
              <a:t>:= </a:t>
            </a:r>
            <a:r>
              <a:rPr lang="en-US" sz="2800" b="1" i="1" dirty="0"/>
              <a:t>l </a:t>
            </a:r>
            <a:r>
              <a:rPr lang="en-US" sz="2800" b="1" dirty="0"/>
              <a:t>+ 1;} </a:t>
            </a:r>
            <a:r>
              <a:rPr lang="en-US" sz="2800" b="1" i="1" dirty="0"/>
              <a:t>p </a:t>
            </a:r>
            <a:r>
              <a:rPr lang="en-US" sz="2800" b="1" dirty="0"/>
              <a:t>:= </a:t>
            </a:r>
            <a:r>
              <a:rPr lang="en-US" sz="2800" b="1" i="1" dirty="0"/>
              <a:t>p </a:t>
            </a:r>
            <a:r>
              <a:rPr lang="en-US" sz="2800" b="1" dirty="0"/>
              <a:t>+ 1; </a:t>
            </a:r>
            <a:r>
              <a:rPr lang="en-US" sz="2800" b="1" i="1" dirty="0"/>
              <a:t>q </a:t>
            </a:r>
            <a:r>
              <a:rPr lang="en-US" sz="2800" b="1" dirty="0"/>
              <a:t>:= </a:t>
            </a:r>
            <a:r>
              <a:rPr lang="en-US" sz="2800" b="1" i="1" dirty="0"/>
              <a:t>q </a:t>
            </a:r>
            <a:r>
              <a:rPr lang="en-US" sz="2800" b="1" dirty="0"/>
              <a:t>+ 1;}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2800" b="1" dirty="0"/>
              <a:t>If </a:t>
            </a:r>
            <a:r>
              <a:rPr lang="en-US" sz="2800" b="1" i="1" dirty="0"/>
              <a:t>p </a:t>
            </a:r>
            <a:r>
              <a:rPr lang="en-US" sz="2800" b="1" dirty="0"/>
              <a:t>&gt; |</a:t>
            </a:r>
            <a:r>
              <a:rPr lang="en-US" sz="2800" b="1" i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|, </a:t>
            </a:r>
            <a:r>
              <a:rPr lang="en-US" sz="2800" b="1" i="1" dirty="0"/>
              <a:t>q</a:t>
            </a:r>
            <a:r>
              <a:rPr lang="en-US" sz="2800" b="1" dirty="0"/>
              <a:t> &gt; |</a:t>
            </a:r>
            <a:r>
              <a:rPr lang="en-US" sz="2800" b="1" i="1" dirty="0"/>
              <a:t>A</a:t>
            </a:r>
            <a:r>
              <a:rPr lang="en-US" sz="2800" b="1" baseline="-25000" dirty="0"/>
              <a:t>2</a:t>
            </a:r>
            <a:r>
              <a:rPr lang="en-US" sz="2800" b="1" dirty="0"/>
              <a:t>|, or both </a:t>
            </a:r>
            <a:r>
              <a:rPr lang="en-US" sz="2800" b="1" i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[</a:t>
            </a:r>
            <a:r>
              <a:rPr lang="en-US" sz="2800" b="1" i="1" dirty="0"/>
              <a:t>p</a:t>
            </a:r>
            <a:r>
              <a:rPr lang="en-US" sz="2800" b="1" dirty="0"/>
              <a:t>] and </a:t>
            </a:r>
            <a:r>
              <a:rPr lang="en-US" sz="2800" b="1" i="1" dirty="0"/>
              <a:t>A</a:t>
            </a:r>
            <a:r>
              <a:rPr lang="en-US" sz="2800" b="1" baseline="-25000" dirty="0"/>
              <a:t>2</a:t>
            </a:r>
            <a:r>
              <a:rPr lang="en-US" sz="2800" b="1" dirty="0"/>
              <a:t>[</a:t>
            </a:r>
            <a:r>
              <a:rPr lang="en-US" sz="2800" b="1" i="1" dirty="0"/>
              <a:t>q</a:t>
            </a:r>
            <a:r>
              <a:rPr lang="en-US" sz="2800" b="1" dirty="0"/>
              <a:t>] are </a:t>
            </a:r>
            <a:r>
              <a:rPr lang="en-AU" sz="2800" b="1" dirty="0">
                <a:sym typeface="Symbol"/>
              </a:rPr>
              <a:t></a:t>
            </a:r>
            <a:r>
              <a:rPr lang="en-US" sz="2800" b="1" dirty="0"/>
              <a:t>, stop (if </a:t>
            </a:r>
            <a:r>
              <a:rPr lang="en-US" sz="2800" b="1" i="1" dirty="0"/>
              <a:t>A</a:t>
            </a:r>
            <a:r>
              <a:rPr lang="en-US" sz="2800" b="1" baseline="-25000" dirty="0"/>
              <a:t>1</a:t>
            </a:r>
            <a:r>
              <a:rPr lang="en-US" sz="2800" b="1" i="1" dirty="0"/>
              <a:t> </a:t>
            </a:r>
            <a:r>
              <a:rPr lang="en-US" sz="2800" b="1" dirty="0"/>
              <a:t>(or </a:t>
            </a:r>
            <a:r>
              <a:rPr lang="en-US" sz="2800" b="1" i="1" dirty="0"/>
              <a:t>A</a:t>
            </a:r>
            <a:r>
              <a:rPr lang="en-US" sz="2800" b="1" baseline="-25000" dirty="0"/>
              <a:t>2</a:t>
            </a:r>
            <a:r>
              <a:rPr lang="en-US" sz="2800" b="1" dirty="0"/>
              <a:t>)</a:t>
            </a:r>
            <a:r>
              <a:rPr lang="en-US" sz="2800" b="1" baseline="-25000" dirty="0"/>
              <a:t> </a:t>
            </a:r>
            <a:r>
              <a:rPr lang="en-US" sz="2800" b="1" dirty="0"/>
              <a:t>has some remaining elements, which are not </a:t>
            </a:r>
            <a:r>
              <a:rPr lang="en-AU" sz="2800" b="1" dirty="0">
                <a:sym typeface="Symbol"/>
              </a:rPr>
              <a:t></a:t>
            </a:r>
            <a:r>
              <a:rPr lang="en-US" sz="2800" b="1" dirty="0"/>
              <a:t>, first  append them to the rear of </a:t>
            </a:r>
            <a:r>
              <a:rPr lang="en-US" sz="2800" b="1" i="1" dirty="0"/>
              <a:t>A</a:t>
            </a:r>
            <a:r>
              <a:rPr lang="en-US" sz="2800" b="1" dirty="0"/>
              <a:t>, and then stop.)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2800" b="1" dirty="0"/>
              <a:t>Otherwise, go to (2).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None/>
            </a:pPr>
            <a:endParaRPr lang="en-US" sz="26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0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9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" name="Rectangle 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0" name="Rectangle 16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12493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Derivation of mismatching information for paths in a search tree.</a:t>
            </a:r>
            <a:endParaRPr lang="en-US" sz="26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514476" y="2791469"/>
            <a:ext cx="10067924" cy="4066531"/>
            <a:chOff x="7128" y="4087"/>
            <a:chExt cx="5031" cy="2535"/>
          </a:xfrm>
        </p:grpSpPr>
        <p:sp>
          <p:nvSpPr>
            <p:cNvPr id="9" name="AutoShape 69"/>
            <p:cNvSpPr>
              <a:spLocks noChangeArrowheads="1" noTextEdit="1"/>
            </p:cNvSpPr>
            <p:nvPr/>
          </p:nvSpPr>
          <p:spPr bwMode="auto">
            <a:xfrm>
              <a:off x="7128" y="4130"/>
              <a:ext cx="5031" cy="2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7682" y="4612"/>
              <a:ext cx="744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4]&gt;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2" name="Text Box 66"/>
            <p:cNvSpPr txBox="1">
              <a:spLocks noChangeArrowheads="1"/>
            </p:cNvSpPr>
            <p:nvPr/>
          </p:nvSpPr>
          <p:spPr bwMode="auto">
            <a:xfrm>
              <a:off x="7238" y="5002"/>
              <a:ext cx="61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7244" y="5364"/>
              <a:ext cx="61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3]&gt;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4" name="Text Box 64"/>
            <p:cNvSpPr txBox="1">
              <a:spLocks noChangeArrowheads="1"/>
            </p:cNvSpPr>
            <p:nvPr/>
          </p:nvSpPr>
          <p:spPr bwMode="auto">
            <a:xfrm>
              <a:off x="7239" y="5739"/>
              <a:ext cx="64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5" name="AutoShape 63"/>
            <p:cNvSpPr>
              <a:spLocks noChangeShapeType="1"/>
            </p:cNvSpPr>
            <p:nvPr/>
          </p:nvSpPr>
          <p:spPr bwMode="auto">
            <a:xfrm flipV="1">
              <a:off x="8054" y="4428"/>
              <a:ext cx="444" cy="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6" name="AutoShape 62"/>
            <p:cNvSpPr>
              <a:spLocks noChangeShapeType="1"/>
            </p:cNvSpPr>
            <p:nvPr/>
          </p:nvSpPr>
          <p:spPr bwMode="auto">
            <a:xfrm flipV="1">
              <a:off x="7574" y="4835"/>
              <a:ext cx="480" cy="1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7" name="AutoShape 61"/>
            <p:cNvSpPr>
              <a:spLocks noChangeShapeType="1"/>
            </p:cNvSpPr>
            <p:nvPr/>
          </p:nvSpPr>
          <p:spPr bwMode="auto">
            <a:xfrm>
              <a:off x="8599" y="4428"/>
              <a:ext cx="491" cy="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8" name="AutoShape 60"/>
            <p:cNvSpPr>
              <a:spLocks noChangeShapeType="1"/>
            </p:cNvSpPr>
            <p:nvPr/>
          </p:nvSpPr>
          <p:spPr bwMode="auto">
            <a:xfrm flipV="1">
              <a:off x="7511" y="5179"/>
              <a:ext cx="1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7498" y="4565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7234" y="6105"/>
              <a:ext cx="78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1" name="AutoShape 57"/>
            <p:cNvSpPr>
              <a:spLocks noChangeShapeType="1"/>
            </p:cNvSpPr>
            <p:nvPr/>
          </p:nvSpPr>
          <p:spPr bwMode="auto">
            <a:xfrm flipV="1">
              <a:off x="7783" y="4788"/>
              <a:ext cx="714" cy="28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" name="Text Box 56"/>
            <p:cNvSpPr txBox="1">
              <a:spLocks noChangeArrowheads="1"/>
            </p:cNvSpPr>
            <p:nvPr/>
          </p:nvSpPr>
          <p:spPr bwMode="auto">
            <a:xfrm>
              <a:off x="7794" y="6104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4" name="Text Box 54"/>
            <p:cNvSpPr txBox="1">
              <a:spLocks noChangeArrowheads="1"/>
            </p:cNvSpPr>
            <p:nvPr/>
          </p:nvSpPr>
          <p:spPr bwMode="auto">
            <a:xfrm>
              <a:off x="7919" y="5424"/>
              <a:ext cx="60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… …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5" name="AutoShape 53"/>
            <p:cNvSpPr>
              <a:spLocks noChangeShapeType="1"/>
            </p:cNvSpPr>
            <p:nvPr/>
          </p:nvSpPr>
          <p:spPr bwMode="auto">
            <a:xfrm flipV="1">
              <a:off x="7521" y="5557"/>
              <a:ext cx="1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6" name="AutoShape 52"/>
            <p:cNvSpPr>
              <a:spLocks noChangeShapeType="1"/>
            </p:cNvSpPr>
            <p:nvPr/>
          </p:nvSpPr>
          <p:spPr bwMode="auto">
            <a:xfrm flipV="1">
              <a:off x="7541" y="5935"/>
              <a:ext cx="1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8426" y="6100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8682" y="4999"/>
              <a:ext cx="72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3]&gt;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9" name="Text Box 49"/>
            <p:cNvSpPr txBox="1">
              <a:spLocks noChangeArrowheads="1"/>
            </p:cNvSpPr>
            <p:nvPr/>
          </p:nvSpPr>
          <p:spPr bwMode="auto">
            <a:xfrm>
              <a:off x="8682" y="5726"/>
              <a:ext cx="70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4&gt;]&gt;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0" name="Text Box 48"/>
            <p:cNvSpPr txBox="1">
              <a:spLocks noChangeArrowheads="1"/>
            </p:cNvSpPr>
            <p:nvPr/>
          </p:nvSpPr>
          <p:spPr bwMode="auto">
            <a:xfrm>
              <a:off x="8682" y="6073"/>
              <a:ext cx="747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2]&gt;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1" name="AutoShape 47"/>
            <p:cNvSpPr>
              <a:spLocks noChangeShapeType="1"/>
            </p:cNvSpPr>
            <p:nvPr/>
          </p:nvSpPr>
          <p:spPr bwMode="auto">
            <a:xfrm flipV="1">
              <a:off x="7784" y="5818"/>
              <a:ext cx="714" cy="28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4" name="Text Box 46"/>
            <p:cNvSpPr txBox="1">
              <a:spLocks noChangeArrowheads="1"/>
            </p:cNvSpPr>
            <p:nvPr/>
          </p:nvSpPr>
          <p:spPr bwMode="auto">
            <a:xfrm>
              <a:off x="8894" y="4298"/>
              <a:ext cx="264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…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25" name="AutoShape 45"/>
            <p:cNvSpPr>
              <a:spLocks noChangeShapeType="1"/>
            </p:cNvSpPr>
            <p:nvPr/>
          </p:nvSpPr>
          <p:spPr bwMode="auto">
            <a:xfrm flipV="1">
              <a:off x="9002" y="5179"/>
              <a:ext cx="1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6" name="AutoShape 44"/>
            <p:cNvSpPr>
              <a:spLocks noChangeShapeType="1"/>
            </p:cNvSpPr>
            <p:nvPr/>
          </p:nvSpPr>
          <p:spPr bwMode="auto">
            <a:xfrm flipV="1">
              <a:off x="9002" y="4809"/>
              <a:ext cx="1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7" name="AutoShape 43"/>
            <p:cNvSpPr>
              <a:spLocks noChangeShapeType="1"/>
            </p:cNvSpPr>
            <p:nvPr/>
          </p:nvSpPr>
          <p:spPr bwMode="auto">
            <a:xfrm flipV="1">
              <a:off x="9002" y="5559"/>
              <a:ext cx="1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8" name="AutoShape 42"/>
            <p:cNvSpPr>
              <a:spLocks noChangeShapeType="1"/>
            </p:cNvSpPr>
            <p:nvPr/>
          </p:nvSpPr>
          <p:spPr bwMode="auto">
            <a:xfrm flipV="1">
              <a:off x="9002" y="5899"/>
              <a:ext cx="1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9" name="Text Box 41"/>
            <p:cNvSpPr txBox="1">
              <a:spLocks noChangeArrowheads="1"/>
            </p:cNvSpPr>
            <p:nvPr/>
          </p:nvSpPr>
          <p:spPr bwMode="auto">
            <a:xfrm>
              <a:off x="8682" y="4630"/>
              <a:ext cx="70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30" name="Text Box 40"/>
            <p:cNvSpPr txBox="1">
              <a:spLocks noChangeArrowheads="1"/>
            </p:cNvSpPr>
            <p:nvPr/>
          </p:nvSpPr>
          <p:spPr bwMode="auto">
            <a:xfrm>
              <a:off x="8682" y="5366"/>
              <a:ext cx="72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31" name="Rectangle 39"/>
            <p:cNvSpPr>
              <a:spLocks noChangeArrowheads="1"/>
            </p:cNvSpPr>
            <p:nvPr/>
          </p:nvSpPr>
          <p:spPr bwMode="auto">
            <a:xfrm>
              <a:off x="8549" y="4521"/>
              <a:ext cx="969" cy="1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32" name="Text Box 38"/>
            <p:cNvSpPr txBox="1">
              <a:spLocks noChangeArrowheads="1"/>
            </p:cNvSpPr>
            <p:nvPr/>
          </p:nvSpPr>
          <p:spPr bwMode="auto">
            <a:xfrm>
              <a:off x="8172" y="4205"/>
              <a:ext cx="722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&lt;-, [1, 8]&gt;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33" name="Text Box 37"/>
            <p:cNvSpPr txBox="1">
              <a:spLocks noChangeArrowheads="1"/>
            </p:cNvSpPr>
            <p:nvPr/>
          </p:nvSpPr>
          <p:spPr bwMode="auto">
            <a:xfrm>
              <a:off x="10005" y="4741"/>
              <a:ext cx="152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6" name="Oval 34"/>
            <p:cNvSpPr>
              <a:spLocks noChangeArrowheads="1"/>
            </p:cNvSpPr>
            <p:nvPr/>
          </p:nvSpPr>
          <p:spPr bwMode="auto">
            <a:xfrm>
              <a:off x="10125" y="5304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37" name="Oval 33"/>
            <p:cNvSpPr>
              <a:spLocks noChangeArrowheads="1"/>
            </p:cNvSpPr>
            <p:nvPr/>
          </p:nvSpPr>
          <p:spPr bwMode="auto">
            <a:xfrm>
              <a:off x="10125" y="5514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38" name="Oval 32"/>
            <p:cNvSpPr>
              <a:spLocks noChangeArrowheads="1"/>
            </p:cNvSpPr>
            <p:nvPr/>
          </p:nvSpPr>
          <p:spPr bwMode="auto">
            <a:xfrm>
              <a:off x="10785" y="4876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4" name="Oval 31"/>
            <p:cNvSpPr>
              <a:spLocks noChangeArrowheads="1"/>
            </p:cNvSpPr>
            <p:nvPr/>
          </p:nvSpPr>
          <p:spPr bwMode="auto">
            <a:xfrm>
              <a:off x="10785" y="5638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5" name="Oval 30"/>
            <p:cNvSpPr>
              <a:spLocks noChangeArrowheads="1"/>
            </p:cNvSpPr>
            <p:nvPr/>
          </p:nvSpPr>
          <p:spPr bwMode="auto">
            <a:xfrm>
              <a:off x="10785" y="5868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6" name="AutoShape 29"/>
            <p:cNvSpPr>
              <a:spLocks noChangeShapeType="1"/>
            </p:cNvSpPr>
            <p:nvPr/>
          </p:nvSpPr>
          <p:spPr bwMode="auto">
            <a:xfrm>
              <a:off x="10131" y="5532"/>
              <a:ext cx="660" cy="36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7" name="AutoShape 28"/>
            <p:cNvSpPr>
              <a:spLocks noChangeShapeType="1"/>
            </p:cNvSpPr>
            <p:nvPr/>
          </p:nvSpPr>
          <p:spPr bwMode="auto">
            <a:xfrm>
              <a:off x="10197" y="5338"/>
              <a:ext cx="610" cy="33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8" name="Text Box 27"/>
            <p:cNvSpPr txBox="1">
              <a:spLocks noChangeArrowheads="1"/>
            </p:cNvSpPr>
            <p:nvPr/>
          </p:nvSpPr>
          <p:spPr bwMode="auto">
            <a:xfrm>
              <a:off x="10047" y="5186"/>
              <a:ext cx="76" cy="18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9" name="Text Box 26"/>
            <p:cNvSpPr txBox="1">
              <a:spLocks noChangeArrowheads="1"/>
            </p:cNvSpPr>
            <p:nvPr/>
          </p:nvSpPr>
          <p:spPr bwMode="auto">
            <a:xfrm>
              <a:off x="10897" y="5604"/>
              <a:ext cx="43" cy="4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j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0" name="Text Box 25"/>
            <p:cNvSpPr txBox="1">
              <a:spLocks noChangeArrowheads="1"/>
            </p:cNvSpPr>
            <p:nvPr/>
          </p:nvSpPr>
          <p:spPr bwMode="auto">
            <a:xfrm>
              <a:off x="11147" y="4741"/>
              <a:ext cx="152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2" name="Oval 23"/>
            <p:cNvSpPr>
              <a:spLocks noChangeArrowheads="1"/>
            </p:cNvSpPr>
            <p:nvPr/>
          </p:nvSpPr>
          <p:spPr bwMode="auto">
            <a:xfrm>
              <a:off x="11227" y="546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53" name="Oval 22"/>
            <p:cNvSpPr>
              <a:spLocks noChangeArrowheads="1"/>
            </p:cNvSpPr>
            <p:nvPr/>
          </p:nvSpPr>
          <p:spPr bwMode="auto">
            <a:xfrm>
              <a:off x="11887" y="539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54" name="Oval 21"/>
            <p:cNvSpPr>
              <a:spLocks noChangeArrowheads="1"/>
            </p:cNvSpPr>
            <p:nvPr/>
          </p:nvSpPr>
          <p:spPr bwMode="auto">
            <a:xfrm>
              <a:off x="11227" y="574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55" name="Oval 20"/>
            <p:cNvSpPr>
              <a:spLocks noChangeArrowheads="1"/>
            </p:cNvSpPr>
            <p:nvPr/>
          </p:nvSpPr>
          <p:spPr bwMode="auto">
            <a:xfrm>
              <a:off x="11887" y="484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48" name="Oval 19"/>
            <p:cNvSpPr>
              <a:spLocks noChangeArrowheads="1"/>
            </p:cNvSpPr>
            <p:nvPr/>
          </p:nvSpPr>
          <p:spPr bwMode="auto">
            <a:xfrm>
              <a:off x="11887" y="509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50" name="AutoShape 17"/>
            <p:cNvSpPr>
              <a:spLocks noChangeShapeType="1"/>
            </p:cNvSpPr>
            <p:nvPr/>
          </p:nvSpPr>
          <p:spPr bwMode="auto">
            <a:xfrm flipV="1">
              <a:off x="11269" y="5430"/>
              <a:ext cx="624" cy="32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51" name="AutoShape 16"/>
            <p:cNvSpPr>
              <a:spLocks noChangeShapeType="1"/>
            </p:cNvSpPr>
            <p:nvPr/>
          </p:nvSpPr>
          <p:spPr bwMode="auto">
            <a:xfrm flipV="1">
              <a:off x="11249" y="5129"/>
              <a:ext cx="644" cy="36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52" name="Text Box 15"/>
            <p:cNvSpPr txBox="1">
              <a:spLocks noChangeArrowheads="1"/>
            </p:cNvSpPr>
            <p:nvPr/>
          </p:nvSpPr>
          <p:spPr bwMode="auto">
            <a:xfrm>
              <a:off x="11104" y="5415"/>
              <a:ext cx="107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55" name="AutoShape 12"/>
            <p:cNvSpPr>
              <a:spLocks noChangeShapeType="1"/>
            </p:cNvSpPr>
            <p:nvPr/>
          </p:nvSpPr>
          <p:spPr bwMode="auto">
            <a:xfrm flipH="1">
              <a:off x="10147" y="5107"/>
              <a:ext cx="1" cy="88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56" name="AutoShape 11"/>
            <p:cNvSpPr>
              <a:spLocks noChangeShapeType="1"/>
            </p:cNvSpPr>
            <p:nvPr/>
          </p:nvSpPr>
          <p:spPr bwMode="auto">
            <a:xfrm flipH="1">
              <a:off x="10804" y="5111"/>
              <a:ext cx="1" cy="88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57" name="AutoShape 10"/>
            <p:cNvSpPr>
              <a:spLocks noChangeShapeType="1"/>
            </p:cNvSpPr>
            <p:nvPr/>
          </p:nvSpPr>
          <p:spPr bwMode="auto">
            <a:xfrm flipH="1">
              <a:off x="11248" y="5092"/>
              <a:ext cx="1" cy="88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58" name="AutoShape 9"/>
            <p:cNvSpPr>
              <a:spLocks noChangeShapeType="1"/>
            </p:cNvSpPr>
            <p:nvPr/>
          </p:nvSpPr>
          <p:spPr bwMode="auto">
            <a:xfrm flipH="1">
              <a:off x="11909" y="5034"/>
              <a:ext cx="1" cy="88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60" name="Text Box 7"/>
            <p:cNvSpPr txBox="1">
              <a:spLocks noChangeArrowheads="1"/>
            </p:cNvSpPr>
            <p:nvPr/>
          </p:nvSpPr>
          <p:spPr bwMode="auto">
            <a:xfrm>
              <a:off x="11979" y="5036"/>
              <a:ext cx="132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j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61" name="Text Box 6"/>
            <p:cNvSpPr txBox="1">
              <a:spLocks noChangeArrowheads="1"/>
            </p:cNvSpPr>
            <p:nvPr/>
          </p:nvSpPr>
          <p:spPr bwMode="auto">
            <a:xfrm>
              <a:off x="10735" y="4741"/>
              <a:ext cx="205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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2" name="Text Box 5"/>
            <p:cNvSpPr txBox="1">
              <a:spLocks noChangeArrowheads="1"/>
            </p:cNvSpPr>
            <p:nvPr/>
          </p:nvSpPr>
          <p:spPr bwMode="auto">
            <a:xfrm>
              <a:off x="11877" y="4741"/>
              <a:ext cx="168" cy="19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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3" name="Text Box 4"/>
            <p:cNvSpPr txBox="1">
              <a:spLocks noChangeArrowheads="1"/>
            </p:cNvSpPr>
            <p:nvPr/>
          </p:nvSpPr>
          <p:spPr bwMode="auto">
            <a:xfrm>
              <a:off x="9569" y="4087"/>
              <a:ext cx="2568" cy="3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This part of 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 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will not be created. We derive the mismatching information for it according to  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u="none" strike="noStrike" cap="none" normalizeH="0" baseline="-25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 </a:t>
              </a:r>
              <a:r>
                <a:rPr kumimoji="0" lang="en-CA" altLang="en-US" b="1" u="none" strike="noStrike" cap="none" normalizeH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and </a:t>
              </a:r>
              <a:r>
                <a:rPr kumimoji="0" lang="en-CA" altLang="en-US" b="1" i="1" u="none" strike="noStrike" cap="none" normalizeH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u="none" strike="noStrike" cap="none" normalizeH="0" baseline="-2500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21</a:t>
              </a:r>
              <a:r>
                <a:rPr kumimoji="0" lang="en-CA" altLang="en-US" b="1" u="none" strike="noStrike" cap="none" normalizeH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.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5" name="AutoShape 2"/>
            <p:cNvSpPr>
              <a:spLocks noChangeShapeType="1"/>
            </p:cNvSpPr>
            <p:nvPr/>
          </p:nvSpPr>
          <p:spPr bwMode="auto">
            <a:xfrm flipH="1">
              <a:off x="9518" y="4504"/>
              <a:ext cx="240" cy="28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765182" y="4215558"/>
            <a:ext cx="892167" cy="29484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[2] =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 c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765182" y="4803992"/>
            <a:ext cx="892167" cy="308303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[3] =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 a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765182" y="5379907"/>
            <a:ext cx="892167" cy="389081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[4] =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 c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765182" y="5998262"/>
            <a:ext cx="892167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[5] =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 a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765182" y="3576201"/>
            <a:ext cx="787394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[1] =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 t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947841" y="3105298"/>
            <a:ext cx="375695" cy="324459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1" i="1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CA" altLang="en-US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</a:rPr>
              <a:t>:</a:t>
            </a:r>
            <a:endParaRPr kumimoji="0" lang="en-CA" altLang="en-US" b="1" i="0" u="none" strike="noStrike" cap="none" normalizeH="0" baseline="0">
              <a:ln>
                <a:noFill/>
              </a:ln>
              <a:solidFill>
                <a:srgbClr val="5014F8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"/>
          </p:nvPr>
        </p:nvSpPr>
        <p:spPr>
          <a:xfrm>
            <a:off x="669925" y="1531937"/>
            <a:ext cx="10931525" cy="116781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trees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33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In a search tree, we distinguish between matching and mismatching nodes.</a:t>
            </a:r>
            <a:endParaRPr lang="en-US" sz="20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4" name="Group 1"/>
          <p:cNvGrpSpPr>
            <a:grpSpLocks/>
          </p:cNvGrpSpPr>
          <p:nvPr/>
        </p:nvGrpSpPr>
        <p:grpSpPr bwMode="auto">
          <a:xfrm>
            <a:off x="1221811" y="2561080"/>
            <a:ext cx="10506074" cy="4067175"/>
            <a:chOff x="7007" y="3944"/>
            <a:chExt cx="5004" cy="3021"/>
          </a:xfrm>
        </p:grpSpPr>
        <p:sp>
          <p:nvSpPr>
            <p:cNvPr id="155" name="AutoShape 75"/>
            <p:cNvSpPr>
              <a:spLocks noChangeArrowheads="1" noTextEdit="1"/>
            </p:cNvSpPr>
            <p:nvPr/>
          </p:nvSpPr>
          <p:spPr bwMode="auto">
            <a:xfrm>
              <a:off x="7007" y="3944"/>
              <a:ext cx="5004" cy="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56" name="Text Box 73"/>
            <p:cNvSpPr txBox="1">
              <a:spLocks noChangeArrowheads="1"/>
            </p:cNvSpPr>
            <p:nvPr/>
          </p:nvSpPr>
          <p:spPr bwMode="auto">
            <a:xfrm>
              <a:off x="9509" y="4060"/>
              <a:ext cx="494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8]&gt;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57" name="Text Box 72"/>
            <p:cNvSpPr txBox="1">
              <a:spLocks noChangeArrowheads="1"/>
            </p:cNvSpPr>
            <p:nvPr/>
          </p:nvSpPr>
          <p:spPr bwMode="auto">
            <a:xfrm>
              <a:off x="8588" y="4523"/>
              <a:ext cx="53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4]&gt;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58" name="Text Box 71"/>
            <p:cNvSpPr txBox="1">
              <a:spLocks noChangeArrowheads="1"/>
            </p:cNvSpPr>
            <p:nvPr/>
          </p:nvSpPr>
          <p:spPr bwMode="auto">
            <a:xfrm>
              <a:off x="7999" y="4913"/>
              <a:ext cx="54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59" name="Text Box 70"/>
            <p:cNvSpPr txBox="1">
              <a:spLocks noChangeArrowheads="1"/>
            </p:cNvSpPr>
            <p:nvPr/>
          </p:nvSpPr>
          <p:spPr bwMode="auto">
            <a:xfrm>
              <a:off x="8000" y="5355"/>
              <a:ext cx="54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3]&gt;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0" name="Text Box 69"/>
            <p:cNvSpPr txBox="1">
              <a:spLocks noChangeArrowheads="1"/>
            </p:cNvSpPr>
            <p:nvPr/>
          </p:nvSpPr>
          <p:spPr bwMode="auto">
            <a:xfrm>
              <a:off x="8015" y="5780"/>
              <a:ext cx="578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1" name="Text Box 68"/>
            <p:cNvSpPr txBox="1">
              <a:spLocks noChangeArrowheads="1"/>
            </p:cNvSpPr>
            <p:nvPr/>
          </p:nvSpPr>
          <p:spPr bwMode="auto">
            <a:xfrm>
              <a:off x="8982" y="4912"/>
              <a:ext cx="547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2" name="Text Box 67"/>
            <p:cNvSpPr txBox="1">
              <a:spLocks noChangeArrowheads="1"/>
            </p:cNvSpPr>
            <p:nvPr/>
          </p:nvSpPr>
          <p:spPr bwMode="auto">
            <a:xfrm>
              <a:off x="8986" y="5354"/>
              <a:ext cx="53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3" name="Text Box 66"/>
            <p:cNvSpPr txBox="1">
              <a:spLocks noChangeArrowheads="1"/>
            </p:cNvSpPr>
            <p:nvPr/>
          </p:nvSpPr>
          <p:spPr bwMode="auto">
            <a:xfrm>
              <a:off x="8996" y="5779"/>
              <a:ext cx="55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4" name="Text Box 65"/>
            <p:cNvSpPr txBox="1">
              <a:spLocks noChangeArrowheads="1"/>
            </p:cNvSpPr>
            <p:nvPr/>
          </p:nvSpPr>
          <p:spPr bwMode="auto">
            <a:xfrm>
              <a:off x="9975" y="4545"/>
              <a:ext cx="54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5" name="Text Box 64"/>
            <p:cNvSpPr txBox="1">
              <a:spLocks noChangeArrowheads="1"/>
            </p:cNvSpPr>
            <p:nvPr/>
          </p:nvSpPr>
          <p:spPr bwMode="auto">
            <a:xfrm>
              <a:off x="9969" y="4868"/>
              <a:ext cx="56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3]&gt;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6" name="Text Box 63"/>
            <p:cNvSpPr txBox="1">
              <a:spLocks noChangeArrowheads="1"/>
            </p:cNvSpPr>
            <p:nvPr/>
          </p:nvSpPr>
          <p:spPr bwMode="auto">
            <a:xfrm>
              <a:off x="9969" y="5310"/>
              <a:ext cx="56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7" name="Text Box 62"/>
            <p:cNvSpPr txBox="1">
              <a:spLocks noChangeArrowheads="1"/>
            </p:cNvSpPr>
            <p:nvPr/>
          </p:nvSpPr>
          <p:spPr bwMode="auto">
            <a:xfrm>
              <a:off x="11023" y="4523"/>
              <a:ext cx="56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[1, 1]&gt;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8" name="Text Box 61"/>
            <p:cNvSpPr txBox="1">
              <a:spLocks noChangeArrowheads="1"/>
            </p:cNvSpPr>
            <p:nvPr/>
          </p:nvSpPr>
          <p:spPr bwMode="auto">
            <a:xfrm>
              <a:off x="11022" y="4901"/>
              <a:ext cx="56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9" name="AutoShape 60"/>
            <p:cNvSpPr>
              <a:spLocks noChangeShapeType="1"/>
            </p:cNvSpPr>
            <p:nvPr/>
          </p:nvSpPr>
          <p:spPr bwMode="auto">
            <a:xfrm flipV="1">
              <a:off x="8840" y="4309"/>
              <a:ext cx="884" cy="2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70" name="AutoShape 59"/>
            <p:cNvSpPr>
              <a:spLocks noChangeShapeType="1"/>
            </p:cNvSpPr>
            <p:nvPr/>
          </p:nvSpPr>
          <p:spPr bwMode="auto">
            <a:xfrm>
              <a:off x="9897" y="4341"/>
              <a:ext cx="212" cy="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71" name="AutoShape 58"/>
            <p:cNvSpPr>
              <a:spLocks noChangeShapeType="1"/>
            </p:cNvSpPr>
            <p:nvPr/>
          </p:nvSpPr>
          <p:spPr bwMode="auto">
            <a:xfrm flipV="1">
              <a:off x="8360" y="4746"/>
              <a:ext cx="480" cy="1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72" name="AutoShape 57"/>
            <p:cNvSpPr>
              <a:spLocks noChangeShapeType="1"/>
            </p:cNvSpPr>
            <p:nvPr/>
          </p:nvSpPr>
          <p:spPr bwMode="auto">
            <a:xfrm>
              <a:off x="8840" y="4746"/>
              <a:ext cx="491" cy="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73" name="Text Box 49"/>
            <p:cNvSpPr txBox="1">
              <a:spLocks noChangeArrowheads="1"/>
            </p:cNvSpPr>
            <p:nvPr/>
          </p:nvSpPr>
          <p:spPr bwMode="auto">
            <a:xfrm>
              <a:off x="9307" y="404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4" name="Text Box 48"/>
            <p:cNvSpPr txBox="1">
              <a:spLocks noChangeArrowheads="1"/>
            </p:cNvSpPr>
            <p:nvPr/>
          </p:nvSpPr>
          <p:spPr bwMode="auto">
            <a:xfrm>
              <a:off x="8404" y="447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5" name="Text Box 47"/>
            <p:cNvSpPr txBox="1">
              <a:spLocks noChangeArrowheads="1"/>
            </p:cNvSpPr>
            <p:nvPr/>
          </p:nvSpPr>
          <p:spPr bwMode="auto">
            <a:xfrm>
              <a:off x="9783" y="4498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6" name="Text Box 46"/>
            <p:cNvSpPr txBox="1">
              <a:spLocks noChangeArrowheads="1"/>
            </p:cNvSpPr>
            <p:nvPr/>
          </p:nvSpPr>
          <p:spPr bwMode="auto">
            <a:xfrm>
              <a:off x="10850" y="4498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7" name="Text Box 45"/>
            <p:cNvSpPr txBox="1">
              <a:spLocks noChangeArrowheads="1"/>
            </p:cNvSpPr>
            <p:nvPr/>
          </p:nvSpPr>
          <p:spPr bwMode="auto">
            <a:xfrm>
              <a:off x="7762" y="4892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8" name="Text Box 44"/>
            <p:cNvSpPr txBox="1">
              <a:spLocks noChangeArrowheads="1"/>
            </p:cNvSpPr>
            <p:nvPr/>
          </p:nvSpPr>
          <p:spPr bwMode="auto">
            <a:xfrm>
              <a:off x="8754" y="4892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9" name="Text Box 43"/>
            <p:cNvSpPr txBox="1">
              <a:spLocks noChangeArrowheads="1"/>
            </p:cNvSpPr>
            <p:nvPr/>
          </p:nvSpPr>
          <p:spPr bwMode="auto">
            <a:xfrm>
              <a:off x="9718" y="483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0" name="Text Box 42"/>
            <p:cNvSpPr txBox="1">
              <a:spLocks noChangeArrowheads="1"/>
            </p:cNvSpPr>
            <p:nvPr/>
          </p:nvSpPr>
          <p:spPr bwMode="auto">
            <a:xfrm>
              <a:off x="10780" y="4843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1" name="Text Box 41"/>
            <p:cNvSpPr txBox="1">
              <a:spLocks noChangeArrowheads="1"/>
            </p:cNvSpPr>
            <p:nvPr/>
          </p:nvSpPr>
          <p:spPr bwMode="auto">
            <a:xfrm>
              <a:off x="7762" y="530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8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2" name="Text Box 40"/>
            <p:cNvSpPr txBox="1">
              <a:spLocks noChangeArrowheads="1"/>
            </p:cNvSpPr>
            <p:nvPr/>
          </p:nvSpPr>
          <p:spPr bwMode="auto">
            <a:xfrm>
              <a:off x="8754" y="530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3" name="Text Box 39"/>
            <p:cNvSpPr txBox="1">
              <a:spLocks noChangeArrowheads="1"/>
            </p:cNvSpPr>
            <p:nvPr/>
          </p:nvSpPr>
          <p:spPr bwMode="auto">
            <a:xfrm>
              <a:off x="9718" y="5251"/>
              <a:ext cx="25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9F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4" name="Text Box 38"/>
            <p:cNvSpPr txBox="1">
              <a:spLocks noChangeArrowheads="1"/>
            </p:cNvSpPr>
            <p:nvPr/>
          </p:nvSpPr>
          <p:spPr bwMode="auto">
            <a:xfrm>
              <a:off x="7762" y="5746"/>
              <a:ext cx="25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5" name="Text Box 37"/>
            <p:cNvSpPr txBox="1">
              <a:spLocks noChangeArrowheads="1"/>
            </p:cNvSpPr>
            <p:nvPr/>
          </p:nvSpPr>
          <p:spPr bwMode="auto">
            <a:xfrm>
              <a:off x="8754" y="5746"/>
              <a:ext cx="218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6" name="Text Box 36"/>
            <p:cNvSpPr txBox="1">
              <a:spLocks noChangeArrowheads="1"/>
            </p:cNvSpPr>
            <p:nvPr/>
          </p:nvSpPr>
          <p:spPr bwMode="auto">
            <a:xfrm>
              <a:off x="8192" y="6451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7" name="Text Box 35"/>
            <p:cNvSpPr txBox="1">
              <a:spLocks noChangeArrowheads="1"/>
            </p:cNvSpPr>
            <p:nvPr/>
          </p:nvSpPr>
          <p:spPr bwMode="auto">
            <a:xfrm>
              <a:off x="9232" y="6435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8" name="Text Box 34"/>
            <p:cNvSpPr txBox="1">
              <a:spLocks noChangeArrowheads="1"/>
            </p:cNvSpPr>
            <p:nvPr/>
          </p:nvSpPr>
          <p:spPr bwMode="auto">
            <a:xfrm>
              <a:off x="10146" y="643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9" name="Text Box 33"/>
            <p:cNvSpPr txBox="1">
              <a:spLocks noChangeArrowheads="1"/>
            </p:cNvSpPr>
            <p:nvPr/>
          </p:nvSpPr>
          <p:spPr bwMode="auto">
            <a:xfrm>
              <a:off x="11211" y="6459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0" name="Text Box 32"/>
            <p:cNvSpPr txBox="1">
              <a:spLocks noChangeArrowheads="1"/>
            </p:cNvSpPr>
            <p:nvPr/>
          </p:nvSpPr>
          <p:spPr bwMode="auto">
            <a:xfrm>
              <a:off x="8035" y="6196"/>
              <a:ext cx="558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1" name="Text Box 31"/>
            <p:cNvSpPr txBox="1">
              <a:spLocks noChangeArrowheads="1"/>
            </p:cNvSpPr>
            <p:nvPr/>
          </p:nvSpPr>
          <p:spPr bwMode="auto">
            <a:xfrm>
              <a:off x="8998" y="6195"/>
              <a:ext cx="548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[3, 3]&gt;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2" name="Text Box 30"/>
            <p:cNvSpPr txBox="1">
              <a:spLocks noChangeArrowheads="1"/>
            </p:cNvSpPr>
            <p:nvPr/>
          </p:nvSpPr>
          <p:spPr bwMode="auto">
            <a:xfrm>
              <a:off x="7762" y="6202"/>
              <a:ext cx="25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16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3" name="Text Box 29"/>
            <p:cNvSpPr txBox="1">
              <a:spLocks noChangeArrowheads="1"/>
            </p:cNvSpPr>
            <p:nvPr/>
          </p:nvSpPr>
          <p:spPr bwMode="auto">
            <a:xfrm>
              <a:off x="8754" y="6162"/>
              <a:ext cx="222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17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4" name="Text Box 28"/>
            <p:cNvSpPr txBox="1">
              <a:spLocks noChangeArrowheads="1"/>
            </p:cNvSpPr>
            <p:nvPr/>
          </p:nvSpPr>
          <p:spPr bwMode="auto">
            <a:xfrm>
              <a:off x="7167" y="4888"/>
              <a:ext cx="535" cy="21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[2]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5" name="Text Box 27"/>
            <p:cNvSpPr txBox="1">
              <a:spLocks noChangeArrowheads="1"/>
            </p:cNvSpPr>
            <p:nvPr/>
          </p:nvSpPr>
          <p:spPr bwMode="auto">
            <a:xfrm>
              <a:off x="7167" y="5318"/>
              <a:ext cx="583" cy="22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[3] 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6" name="Text Box 26"/>
            <p:cNvSpPr txBox="1">
              <a:spLocks noChangeArrowheads="1"/>
            </p:cNvSpPr>
            <p:nvPr/>
          </p:nvSpPr>
          <p:spPr bwMode="auto">
            <a:xfrm>
              <a:off x="7167" y="5767"/>
              <a:ext cx="535" cy="28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[4]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7" name="Text Box 25"/>
            <p:cNvSpPr txBox="1">
              <a:spLocks noChangeArrowheads="1"/>
            </p:cNvSpPr>
            <p:nvPr/>
          </p:nvSpPr>
          <p:spPr bwMode="auto">
            <a:xfrm>
              <a:off x="7167" y="6198"/>
              <a:ext cx="50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[5]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8" name="Text Box 24"/>
            <p:cNvSpPr txBox="1">
              <a:spLocks noChangeArrowheads="1"/>
            </p:cNvSpPr>
            <p:nvPr/>
          </p:nvSpPr>
          <p:spPr bwMode="auto">
            <a:xfrm>
              <a:off x="7167" y="4498"/>
              <a:ext cx="50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[1] 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t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9" name="Text Box 23"/>
            <p:cNvSpPr txBox="1">
              <a:spLocks noChangeArrowheads="1"/>
            </p:cNvSpPr>
            <p:nvPr/>
          </p:nvSpPr>
          <p:spPr bwMode="auto">
            <a:xfrm>
              <a:off x="7254" y="4127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0" name="Text Box 20"/>
            <p:cNvSpPr txBox="1">
              <a:spLocks noChangeArrowheads="1"/>
            </p:cNvSpPr>
            <p:nvPr/>
          </p:nvSpPr>
          <p:spPr bwMode="auto">
            <a:xfrm>
              <a:off x="9949" y="5735"/>
              <a:ext cx="58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[4, 4&gt;]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1" name="Text Box 18"/>
            <p:cNvSpPr txBox="1">
              <a:spLocks noChangeArrowheads="1"/>
            </p:cNvSpPr>
            <p:nvPr/>
          </p:nvSpPr>
          <p:spPr bwMode="auto">
            <a:xfrm>
              <a:off x="9718" y="5702"/>
              <a:ext cx="23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9F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14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2" name="Text Box 17"/>
            <p:cNvSpPr txBox="1">
              <a:spLocks noChangeArrowheads="1"/>
            </p:cNvSpPr>
            <p:nvPr/>
          </p:nvSpPr>
          <p:spPr bwMode="auto">
            <a:xfrm>
              <a:off x="9969" y="6162"/>
              <a:ext cx="56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3" name="Text Box 16"/>
            <p:cNvSpPr txBox="1">
              <a:spLocks noChangeArrowheads="1"/>
            </p:cNvSpPr>
            <p:nvPr/>
          </p:nvSpPr>
          <p:spPr bwMode="auto">
            <a:xfrm>
              <a:off x="9718" y="6118"/>
              <a:ext cx="25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9F1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18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" name="Text Box 12"/>
            <p:cNvSpPr txBox="1">
              <a:spLocks noChangeArrowheads="1"/>
            </p:cNvSpPr>
            <p:nvPr/>
          </p:nvSpPr>
          <p:spPr bwMode="auto">
            <a:xfrm>
              <a:off x="11022" y="5768"/>
              <a:ext cx="56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[3, 3]&gt;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" name="Text Box 10"/>
            <p:cNvSpPr txBox="1">
              <a:spLocks noChangeArrowheads="1"/>
            </p:cNvSpPr>
            <p:nvPr/>
          </p:nvSpPr>
          <p:spPr bwMode="auto">
            <a:xfrm>
              <a:off x="11033" y="6206"/>
              <a:ext cx="55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&lt;$, [-, -]&gt;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" name="Text Box 8"/>
            <p:cNvSpPr txBox="1">
              <a:spLocks noChangeArrowheads="1"/>
            </p:cNvSpPr>
            <p:nvPr/>
          </p:nvSpPr>
          <p:spPr bwMode="auto">
            <a:xfrm>
              <a:off x="11022" y="5343"/>
              <a:ext cx="534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[2, 2]&gt;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8" name="Text Box 7"/>
            <p:cNvSpPr txBox="1">
              <a:spLocks noChangeArrowheads="1"/>
            </p:cNvSpPr>
            <p:nvPr/>
          </p:nvSpPr>
          <p:spPr bwMode="auto">
            <a:xfrm>
              <a:off x="10780" y="5746"/>
              <a:ext cx="242" cy="22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15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9" name="Text Box 6"/>
            <p:cNvSpPr txBox="1">
              <a:spLocks noChangeArrowheads="1"/>
            </p:cNvSpPr>
            <p:nvPr/>
          </p:nvSpPr>
          <p:spPr bwMode="auto">
            <a:xfrm>
              <a:off x="10780" y="6173"/>
              <a:ext cx="253" cy="22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19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10" name="Text Box 5"/>
            <p:cNvSpPr txBox="1">
              <a:spLocks noChangeArrowheads="1"/>
            </p:cNvSpPr>
            <p:nvPr/>
          </p:nvSpPr>
          <p:spPr bwMode="auto">
            <a:xfrm>
              <a:off x="10780" y="5306"/>
              <a:ext cx="242" cy="22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11" name="Text Box 4"/>
            <p:cNvSpPr txBox="1">
              <a:spLocks noChangeArrowheads="1"/>
            </p:cNvSpPr>
            <p:nvPr/>
          </p:nvSpPr>
          <p:spPr bwMode="auto">
            <a:xfrm>
              <a:off x="8457" y="4118"/>
              <a:ext cx="136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12" name="Rectangle 3"/>
            <p:cNvSpPr>
              <a:spLocks noChangeArrowheads="1"/>
            </p:cNvSpPr>
            <p:nvPr/>
          </p:nvSpPr>
          <p:spPr bwMode="auto">
            <a:xfrm>
              <a:off x="9707" y="5234"/>
              <a:ext cx="828" cy="11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13" name="AutoShape 2"/>
            <p:cNvSpPr>
              <a:spLocks noChangeShapeType="1"/>
            </p:cNvSpPr>
            <p:nvPr/>
          </p:nvSpPr>
          <p:spPr bwMode="auto">
            <a:xfrm>
              <a:off x="9921" y="4319"/>
              <a:ext cx="1229" cy="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cxnSp>
        <p:nvCxnSpPr>
          <p:cNvPr id="214" name="Straight Connector 213"/>
          <p:cNvCxnSpPr/>
          <p:nvPr/>
        </p:nvCxnSpPr>
        <p:spPr>
          <a:xfrm flipH="1">
            <a:off x="3790950" y="4165871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3790950" y="47670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3781425" y="53385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>
            <a:off x="5848350" y="53385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5848350" y="47670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>
            <a:off x="5848350" y="420505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7877175" y="412885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877175" y="36145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7877175" y="46908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7877175" y="53004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10106025" y="53290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>
            <a:off x="10106025" y="474797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>
            <a:off x="10106025" y="416695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>
            <a:off x="10106025" y="36145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3"/>
          <p:cNvSpPr>
            <a:spLocks noChangeArrowheads="1"/>
          </p:cNvSpPr>
          <p:nvPr/>
        </p:nvSpPr>
        <p:spPr bwMode="auto">
          <a:xfrm>
            <a:off x="9101366" y="4327109"/>
            <a:ext cx="1738415" cy="1564402"/>
          </a:xfrm>
          <a:prstGeom prst="rect">
            <a:avLst/>
          </a:prstGeom>
          <a:noFill/>
          <a:ln w="3175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5186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6588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trees</a:t>
            </a:r>
            <a:endParaRPr lang="en-US" sz="26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6" name="Group 1"/>
          <p:cNvGrpSpPr>
            <a:grpSpLocks/>
          </p:cNvGrpSpPr>
          <p:nvPr/>
        </p:nvGrpSpPr>
        <p:grpSpPr bwMode="auto">
          <a:xfrm>
            <a:off x="1221811" y="2561080"/>
            <a:ext cx="10506074" cy="4067175"/>
            <a:chOff x="7007" y="3944"/>
            <a:chExt cx="5004" cy="3021"/>
          </a:xfrm>
        </p:grpSpPr>
        <p:sp>
          <p:nvSpPr>
            <p:cNvPr id="68" name="AutoShape 75"/>
            <p:cNvSpPr>
              <a:spLocks noChangeArrowheads="1" noTextEdit="1"/>
            </p:cNvSpPr>
            <p:nvPr/>
          </p:nvSpPr>
          <p:spPr bwMode="auto">
            <a:xfrm>
              <a:off x="7007" y="3944"/>
              <a:ext cx="5004" cy="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9" name="Text Box 73"/>
            <p:cNvSpPr txBox="1">
              <a:spLocks noChangeArrowheads="1"/>
            </p:cNvSpPr>
            <p:nvPr/>
          </p:nvSpPr>
          <p:spPr bwMode="auto">
            <a:xfrm>
              <a:off x="9639" y="4060"/>
              <a:ext cx="36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0" name="Text Box 72"/>
            <p:cNvSpPr txBox="1">
              <a:spLocks noChangeArrowheads="1"/>
            </p:cNvSpPr>
            <p:nvPr/>
          </p:nvSpPr>
          <p:spPr bwMode="auto">
            <a:xfrm>
              <a:off x="8688" y="4523"/>
              <a:ext cx="374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1&gt;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8094" y="4913"/>
              <a:ext cx="36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3" name="Text Box 69"/>
            <p:cNvSpPr txBox="1">
              <a:spLocks noChangeArrowheads="1"/>
            </p:cNvSpPr>
            <p:nvPr/>
          </p:nvSpPr>
          <p:spPr bwMode="auto">
            <a:xfrm>
              <a:off x="8110" y="5780"/>
              <a:ext cx="35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4&gt;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4" name="Text Box 68"/>
            <p:cNvSpPr txBox="1">
              <a:spLocks noChangeArrowheads="1"/>
            </p:cNvSpPr>
            <p:nvPr/>
          </p:nvSpPr>
          <p:spPr bwMode="auto">
            <a:xfrm>
              <a:off x="9162" y="4912"/>
              <a:ext cx="349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2&gt;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5" name="Text Box 67"/>
            <p:cNvSpPr txBox="1">
              <a:spLocks noChangeArrowheads="1"/>
            </p:cNvSpPr>
            <p:nvPr/>
          </p:nvSpPr>
          <p:spPr bwMode="auto">
            <a:xfrm>
              <a:off x="9166" y="5354"/>
              <a:ext cx="33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lang="en-CA" altLang="en-US" b="1" i="1" dirty="0">
                  <a:solidFill>
                    <a:srgbClr val="FF0000"/>
                  </a:solidFill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7" name="Text Box 65"/>
            <p:cNvSpPr txBox="1">
              <a:spLocks noChangeArrowheads="1"/>
            </p:cNvSpPr>
            <p:nvPr/>
          </p:nvSpPr>
          <p:spPr bwMode="auto">
            <a:xfrm>
              <a:off x="9975" y="4545"/>
              <a:ext cx="379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1&gt;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8" name="Text Box 64"/>
            <p:cNvSpPr txBox="1">
              <a:spLocks noChangeArrowheads="1"/>
            </p:cNvSpPr>
            <p:nvPr/>
          </p:nvSpPr>
          <p:spPr bwMode="auto">
            <a:xfrm>
              <a:off x="9979" y="4868"/>
              <a:ext cx="38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2&gt;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0" name="Text Box 62"/>
            <p:cNvSpPr txBox="1">
              <a:spLocks noChangeArrowheads="1"/>
            </p:cNvSpPr>
            <p:nvPr/>
          </p:nvSpPr>
          <p:spPr bwMode="auto">
            <a:xfrm>
              <a:off x="11023" y="4523"/>
              <a:ext cx="56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1&gt;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1" name="Text Box 61"/>
            <p:cNvSpPr txBox="1">
              <a:spLocks noChangeArrowheads="1"/>
            </p:cNvSpPr>
            <p:nvPr/>
          </p:nvSpPr>
          <p:spPr bwMode="auto">
            <a:xfrm>
              <a:off x="11022" y="4901"/>
              <a:ext cx="56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2&gt;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2" name="AutoShape 60"/>
            <p:cNvSpPr>
              <a:spLocks noChangeShapeType="1"/>
            </p:cNvSpPr>
            <p:nvPr/>
          </p:nvSpPr>
          <p:spPr bwMode="auto">
            <a:xfrm flipV="1">
              <a:off x="8840" y="4309"/>
              <a:ext cx="884" cy="2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3" name="AutoShape 59"/>
            <p:cNvSpPr>
              <a:spLocks noChangeShapeType="1"/>
            </p:cNvSpPr>
            <p:nvPr/>
          </p:nvSpPr>
          <p:spPr bwMode="auto">
            <a:xfrm>
              <a:off x="9897" y="4341"/>
              <a:ext cx="212" cy="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4" name="AutoShape 58"/>
            <p:cNvSpPr>
              <a:spLocks noChangeShapeType="1"/>
            </p:cNvSpPr>
            <p:nvPr/>
          </p:nvSpPr>
          <p:spPr bwMode="auto">
            <a:xfrm flipV="1">
              <a:off x="8360" y="4746"/>
              <a:ext cx="480" cy="1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5" name="AutoShape 57"/>
            <p:cNvSpPr>
              <a:spLocks noChangeShapeType="1"/>
            </p:cNvSpPr>
            <p:nvPr/>
          </p:nvSpPr>
          <p:spPr bwMode="auto">
            <a:xfrm>
              <a:off x="8840" y="4746"/>
              <a:ext cx="491" cy="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6" name="Text Box 49"/>
            <p:cNvSpPr txBox="1">
              <a:spLocks noChangeArrowheads="1"/>
            </p:cNvSpPr>
            <p:nvPr/>
          </p:nvSpPr>
          <p:spPr bwMode="auto">
            <a:xfrm>
              <a:off x="9452" y="404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8519" y="447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9783" y="4498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9" name="Text Box 46"/>
            <p:cNvSpPr txBox="1">
              <a:spLocks noChangeArrowheads="1"/>
            </p:cNvSpPr>
            <p:nvPr/>
          </p:nvSpPr>
          <p:spPr bwMode="auto">
            <a:xfrm>
              <a:off x="10850" y="4498"/>
              <a:ext cx="172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0" name="Text Box 45"/>
            <p:cNvSpPr txBox="1">
              <a:spLocks noChangeArrowheads="1"/>
            </p:cNvSpPr>
            <p:nvPr/>
          </p:nvSpPr>
          <p:spPr bwMode="auto">
            <a:xfrm>
              <a:off x="7857" y="4892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8934" y="4892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2" name="Text Box 43"/>
            <p:cNvSpPr txBox="1">
              <a:spLocks noChangeArrowheads="1"/>
            </p:cNvSpPr>
            <p:nvPr/>
          </p:nvSpPr>
          <p:spPr bwMode="auto">
            <a:xfrm>
              <a:off x="9783" y="483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3" name="Text Box 42"/>
            <p:cNvSpPr txBox="1">
              <a:spLocks noChangeArrowheads="1"/>
            </p:cNvSpPr>
            <p:nvPr/>
          </p:nvSpPr>
          <p:spPr bwMode="auto">
            <a:xfrm>
              <a:off x="10850" y="485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8934" y="530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7" name="Text Box 38"/>
            <p:cNvSpPr txBox="1">
              <a:spLocks noChangeArrowheads="1"/>
            </p:cNvSpPr>
            <p:nvPr/>
          </p:nvSpPr>
          <p:spPr bwMode="auto">
            <a:xfrm>
              <a:off x="7857" y="5746"/>
              <a:ext cx="25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lang="en-CA" altLang="en-US" b="1" baseline="-30000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/>
          </p:nvSpPr>
          <p:spPr bwMode="auto">
            <a:xfrm>
              <a:off x="8187" y="6451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0" name="Text Box 35"/>
            <p:cNvSpPr txBox="1">
              <a:spLocks noChangeArrowheads="1"/>
            </p:cNvSpPr>
            <p:nvPr/>
          </p:nvSpPr>
          <p:spPr bwMode="auto">
            <a:xfrm>
              <a:off x="9227" y="6435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1" name="Text Box 34"/>
            <p:cNvSpPr txBox="1">
              <a:spLocks noChangeArrowheads="1"/>
            </p:cNvSpPr>
            <p:nvPr/>
          </p:nvSpPr>
          <p:spPr bwMode="auto">
            <a:xfrm>
              <a:off x="10056" y="643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2" name="Text Box 33"/>
            <p:cNvSpPr txBox="1">
              <a:spLocks noChangeArrowheads="1"/>
            </p:cNvSpPr>
            <p:nvPr/>
          </p:nvSpPr>
          <p:spPr bwMode="auto">
            <a:xfrm>
              <a:off x="11161" y="6459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8130" y="6196"/>
              <a:ext cx="33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lang="en-CA" altLang="en-US" b="1" i="1" dirty="0">
                  <a:solidFill>
                    <a:srgbClr val="FF0000"/>
                  </a:solidFill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5" name="Text Box 30"/>
            <p:cNvSpPr txBox="1">
              <a:spLocks noChangeArrowheads="1"/>
            </p:cNvSpPr>
            <p:nvPr/>
          </p:nvSpPr>
          <p:spPr bwMode="auto">
            <a:xfrm>
              <a:off x="7857" y="6202"/>
              <a:ext cx="25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7" name="Text Box 28"/>
            <p:cNvSpPr txBox="1">
              <a:spLocks noChangeArrowheads="1"/>
            </p:cNvSpPr>
            <p:nvPr/>
          </p:nvSpPr>
          <p:spPr bwMode="auto">
            <a:xfrm>
              <a:off x="7167" y="4888"/>
              <a:ext cx="535" cy="21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[2]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8" name="Text Box 27"/>
            <p:cNvSpPr txBox="1">
              <a:spLocks noChangeArrowheads="1"/>
            </p:cNvSpPr>
            <p:nvPr/>
          </p:nvSpPr>
          <p:spPr bwMode="auto">
            <a:xfrm>
              <a:off x="7167" y="5318"/>
              <a:ext cx="583" cy="22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[3] 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9" name="Text Box 26"/>
            <p:cNvSpPr txBox="1">
              <a:spLocks noChangeArrowheads="1"/>
            </p:cNvSpPr>
            <p:nvPr/>
          </p:nvSpPr>
          <p:spPr bwMode="auto">
            <a:xfrm>
              <a:off x="7167" y="5767"/>
              <a:ext cx="535" cy="28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[4]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5"/>
            <p:cNvSpPr txBox="1">
              <a:spLocks noChangeArrowheads="1"/>
            </p:cNvSpPr>
            <p:nvPr/>
          </p:nvSpPr>
          <p:spPr bwMode="auto">
            <a:xfrm>
              <a:off x="7167" y="6198"/>
              <a:ext cx="57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[5]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11" name="Text Box 24"/>
            <p:cNvSpPr txBox="1">
              <a:spLocks noChangeArrowheads="1"/>
            </p:cNvSpPr>
            <p:nvPr/>
          </p:nvSpPr>
          <p:spPr bwMode="auto">
            <a:xfrm>
              <a:off x="7167" y="4498"/>
              <a:ext cx="50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[1]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t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12" name="Text Box 23"/>
            <p:cNvSpPr txBox="1">
              <a:spLocks noChangeArrowheads="1"/>
            </p:cNvSpPr>
            <p:nvPr/>
          </p:nvSpPr>
          <p:spPr bwMode="auto">
            <a:xfrm>
              <a:off x="7254" y="4127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3" name="Text Box 4"/>
            <p:cNvSpPr txBox="1">
              <a:spLocks noChangeArrowheads="1"/>
            </p:cNvSpPr>
            <p:nvPr/>
          </p:nvSpPr>
          <p:spPr bwMode="auto">
            <a:xfrm>
              <a:off x="8457" y="4118"/>
              <a:ext cx="136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25" name="AutoShape 2"/>
            <p:cNvSpPr>
              <a:spLocks noChangeShapeType="1"/>
            </p:cNvSpPr>
            <p:nvPr/>
          </p:nvSpPr>
          <p:spPr bwMode="auto">
            <a:xfrm>
              <a:off x="9921" y="4319"/>
              <a:ext cx="1229" cy="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H="1">
            <a:off x="3790951" y="4165871"/>
            <a:ext cx="1" cy="8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3781425" y="5338527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6096000" y="420505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7753350" y="36145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10010775" y="361450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7442580" y="4424187"/>
            <a:ext cx="808321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lang="en-CA" altLang="en-US" b="1" i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CA" altLang="en-US" b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7031071" y="4382452"/>
            <a:ext cx="363220" cy="30022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lang="en-CA" altLang="en-US" b="1" i="1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CA" altLang="en-US" b="1" baseline="-30000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10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7753350" y="4128852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64"/>
          <p:cNvSpPr txBox="1">
            <a:spLocks noChangeArrowheads="1"/>
          </p:cNvSpPr>
          <p:nvPr/>
        </p:nvSpPr>
        <p:spPr bwMode="auto">
          <a:xfrm>
            <a:off x="9685035" y="4409758"/>
            <a:ext cx="808321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lang="en-CA" altLang="en-US" b="1" i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CA" altLang="en-US" b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9273526" y="4368023"/>
            <a:ext cx="363220" cy="30022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lang="en-CA" altLang="en-US" b="1" i="1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CA" altLang="en-US" b="1" baseline="-30000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11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10010774" y="4121749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7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6588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Algorithm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022350" y="2713038"/>
            <a:ext cx="8759825" cy="118268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tree generation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Derivation of mismatching information for paths</a:t>
            </a:r>
          </a:p>
          <a:p>
            <a:pPr lvl="2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03460" y="1379669"/>
            <a:ext cx="10506074" cy="4261040"/>
            <a:chOff x="7007" y="3944"/>
            <a:chExt cx="5004" cy="3165"/>
          </a:xfrm>
        </p:grpSpPr>
        <p:sp>
          <p:nvSpPr>
            <p:cNvPr id="7" name="AutoShape 75"/>
            <p:cNvSpPr>
              <a:spLocks noChangeArrowheads="1" noTextEdit="1"/>
            </p:cNvSpPr>
            <p:nvPr/>
          </p:nvSpPr>
          <p:spPr bwMode="auto">
            <a:xfrm>
              <a:off x="7007" y="3944"/>
              <a:ext cx="5004" cy="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Text Box 73"/>
            <p:cNvSpPr txBox="1">
              <a:spLocks noChangeArrowheads="1"/>
            </p:cNvSpPr>
            <p:nvPr/>
          </p:nvSpPr>
          <p:spPr bwMode="auto">
            <a:xfrm>
              <a:off x="9639" y="4060"/>
              <a:ext cx="36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" name="Text Box 72"/>
            <p:cNvSpPr txBox="1">
              <a:spLocks noChangeArrowheads="1"/>
            </p:cNvSpPr>
            <p:nvPr/>
          </p:nvSpPr>
          <p:spPr bwMode="auto">
            <a:xfrm>
              <a:off x="8688" y="4523"/>
              <a:ext cx="374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1&gt;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" name="Text Box 71"/>
            <p:cNvSpPr txBox="1">
              <a:spLocks noChangeArrowheads="1"/>
            </p:cNvSpPr>
            <p:nvPr/>
          </p:nvSpPr>
          <p:spPr bwMode="auto">
            <a:xfrm>
              <a:off x="8094" y="4913"/>
              <a:ext cx="361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1" name="Text Box 69"/>
            <p:cNvSpPr txBox="1">
              <a:spLocks noChangeArrowheads="1"/>
            </p:cNvSpPr>
            <p:nvPr/>
          </p:nvSpPr>
          <p:spPr bwMode="auto">
            <a:xfrm>
              <a:off x="8110" y="5780"/>
              <a:ext cx="35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4&gt;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2" name="Text Box 68"/>
            <p:cNvSpPr txBox="1">
              <a:spLocks noChangeArrowheads="1"/>
            </p:cNvSpPr>
            <p:nvPr/>
          </p:nvSpPr>
          <p:spPr bwMode="auto">
            <a:xfrm>
              <a:off x="9162" y="4912"/>
              <a:ext cx="349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2&gt;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" name="Text Box 67"/>
            <p:cNvSpPr txBox="1">
              <a:spLocks noChangeArrowheads="1"/>
            </p:cNvSpPr>
            <p:nvPr/>
          </p:nvSpPr>
          <p:spPr bwMode="auto">
            <a:xfrm>
              <a:off x="9166" y="5354"/>
              <a:ext cx="33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lang="en-CA" altLang="en-US" b="1" i="1" dirty="0">
                  <a:solidFill>
                    <a:srgbClr val="FF0000"/>
                  </a:solidFill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4" name="Text Box 65"/>
            <p:cNvSpPr txBox="1">
              <a:spLocks noChangeArrowheads="1"/>
            </p:cNvSpPr>
            <p:nvPr/>
          </p:nvSpPr>
          <p:spPr bwMode="auto">
            <a:xfrm>
              <a:off x="9975" y="4545"/>
              <a:ext cx="379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1&gt;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5" name="Text Box 64"/>
            <p:cNvSpPr txBox="1">
              <a:spLocks noChangeArrowheads="1"/>
            </p:cNvSpPr>
            <p:nvPr/>
          </p:nvSpPr>
          <p:spPr bwMode="auto">
            <a:xfrm>
              <a:off x="9979" y="4868"/>
              <a:ext cx="38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2&gt;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>
              <a:off x="11023" y="4523"/>
              <a:ext cx="56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1&gt;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" name="Text Box 61"/>
            <p:cNvSpPr txBox="1">
              <a:spLocks noChangeArrowheads="1"/>
            </p:cNvSpPr>
            <p:nvPr/>
          </p:nvSpPr>
          <p:spPr bwMode="auto">
            <a:xfrm>
              <a:off x="11022" y="4901"/>
              <a:ext cx="566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2&gt;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" name="AutoShape 60"/>
            <p:cNvSpPr>
              <a:spLocks noChangeShapeType="1"/>
            </p:cNvSpPr>
            <p:nvPr/>
          </p:nvSpPr>
          <p:spPr bwMode="auto">
            <a:xfrm flipV="1">
              <a:off x="8840" y="4309"/>
              <a:ext cx="884" cy="2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9" name="AutoShape 59"/>
            <p:cNvSpPr>
              <a:spLocks noChangeShapeType="1"/>
            </p:cNvSpPr>
            <p:nvPr/>
          </p:nvSpPr>
          <p:spPr bwMode="auto">
            <a:xfrm>
              <a:off x="9897" y="4341"/>
              <a:ext cx="212" cy="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" name="AutoShape 58"/>
            <p:cNvSpPr>
              <a:spLocks noChangeShapeType="1"/>
            </p:cNvSpPr>
            <p:nvPr/>
          </p:nvSpPr>
          <p:spPr bwMode="auto">
            <a:xfrm flipV="1">
              <a:off x="8360" y="4746"/>
              <a:ext cx="480" cy="1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1" name="AutoShape 57"/>
            <p:cNvSpPr>
              <a:spLocks noChangeShapeType="1"/>
            </p:cNvSpPr>
            <p:nvPr/>
          </p:nvSpPr>
          <p:spPr bwMode="auto">
            <a:xfrm>
              <a:off x="8840" y="4746"/>
              <a:ext cx="491" cy="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9452" y="404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8519" y="447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9783" y="4498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10850" y="4498"/>
              <a:ext cx="172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7857" y="4892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auto">
            <a:xfrm>
              <a:off x="8934" y="4892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9783" y="483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10850" y="4857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8934" y="530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7857" y="5746"/>
              <a:ext cx="25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lang="en-CA" altLang="en-US" b="1" baseline="-30000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8117" y="6878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8912" y="6862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10001" y="6864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1116" y="6886"/>
              <a:ext cx="17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P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8130" y="6196"/>
              <a:ext cx="330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lang="en-CA" altLang="en-US" b="1" i="1" dirty="0">
                  <a:solidFill>
                    <a:srgbClr val="FF0000"/>
                  </a:solidFill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, 0&gt;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7857" y="6202"/>
              <a:ext cx="253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lang="en-CA" altLang="en-US" b="1" i="1" dirty="0"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u</a:t>
              </a:r>
              <a:r>
                <a:rPr kumimoji="0" lang="en-CA" altLang="en-US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7167" y="4888"/>
              <a:ext cx="535" cy="21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[2]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167" y="5318"/>
              <a:ext cx="583" cy="22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[3] =</a:t>
              </a:r>
              <a:r>
                <a:rPr kumimoji="0" lang="en-CA" altLang="en-US" b="1" i="1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167" y="5767"/>
              <a:ext cx="535" cy="28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[4]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c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7167" y="6198"/>
              <a:ext cx="575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[5]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a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7167" y="4498"/>
              <a:ext cx="503" cy="22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[1] =</a:t>
              </a: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 t	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7254" y="4127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8457" y="4118"/>
              <a:ext cx="136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CA" altLang="en-US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2"/>
            <p:cNvSpPr>
              <a:spLocks noChangeShapeType="1"/>
            </p:cNvSpPr>
            <p:nvPr/>
          </p:nvSpPr>
          <p:spPr bwMode="auto">
            <a:xfrm>
              <a:off x="9921" y="4319"/>
              <a:ext cx="1229" cy="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>
            <a:off x="3572600" y="2993985"/>
            <a:ext cx="1" cy="82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563074" y="4166641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877649" y="3004591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534999" y="2433091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792424" y="2433091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7224229" y="3261826"/>
            <a:ext cx="808321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lang="en-CA" altLang="en-US" b="1" i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CA" altLang="en-US" b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6812720" y="3220091"/>
            <a:ext cx="363220" cy="30022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lang="en-CA" altLang="en-US" b="1" i="1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CA" altLang="en-US" b="1" baseline="-30000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10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7534999" y="2976016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9466684" y="3256922"/>
            <a:ext cx="808321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lang="en-CA" altLang="en-US" b="1" i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CA" altLang="en-US" b="1" dirty="0">
                <a:solidFill>
                  <a:srgbClr val="5014F8"/>
                </a:solidFill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9055175" y="3215187"/>
            <a:ext cx="363220" cy="30022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lang="en-CA" altLang="en-US" b="1" i="1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CA" altLang="en-US" b="1" baseline="-30000" dirty="0"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11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792423" y="2968913"/>
            <a:ext cx="1" cy="2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Derivation of Mismatching Information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446095" y="5640709"/>
            <a:ext cx="0" cy="337663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176873" y="4694045"/>
            <a:ext cx="1120630" cy="324459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R</a:t>
            </a:r>
            <a:r>
              <a:rPr lang="en-CA" altLang="en-US" b="1" baseline="-25000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12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= 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R</a:t>
            </a:r>
            <a:r>
              <a:rPr lang="en-CA" altLang="en-US" b="1" baseline="-25000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21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=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cs typeface="Arial" pitchFamily="34" charset="0"/>
            </a:endParaRP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5297503" y="4695197"/>
            <a:ext cx="1619578" cy="324459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1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2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3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4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  <a:sym typeface="Symbol"/>
              </a:rPr>
              <a:t></a:t>
            </a:r>
            <a:endParaRPr kumimoji="0" lang="en-CA" altLang="en-US" b="1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520052" y="4685884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824852" y="4685884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58227" y="4685884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491602" y="4695409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8089032" y="4674995"/>
            <a:ext cx="685096" cy="324459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mis</a:t>
            </a:r>
            <a:r>
              <a:rPr lang="en-CA" altLang="en-US" b="1" baseline="-25000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1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=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cs typeface="Arial" pitchFamily="34" charset="0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8802703" y="4676147"/>
            <a:ext cx="922225" cy="324459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1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4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  <a:sym typeface="Symbol"/>
              </a:rPr>
              <a:t></a:t>
            </a:r>
            <a:endParaRPr kumimoji="0" lang="en-CA" altLang="en-US" b="1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cs typeface="Arial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9025252" y="4666834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330052" y="4666834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64"/>
          <p:cNvSpPr txBox="1">
            <a:spLocks noChangeArrowheads="1"/>
          </p:cNvSpPr>
          <p:nvPr/>
        </p:nvSpPr>
        <p:spPr bwMode="auto">
          <a:xfrm>
            <a:off x="7344768" y="4600159"/>
            <a:ext cx="393509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  <a:sym typeface="Symbol"/>
              </a:rPr>
              <a:t></a:t>
            </a:r>
            <a:r>
              <a:rPr kumimoji="0" lang="en-CA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7061496" y="3827058"/>
            <a:ext cx="886528" cy="324459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1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2</a:t>
            </a:r>
            <a:r>
              <a:rPr lang="en-CA" altLang="en-US" b="1" i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</a:rPr>
              <a:t>  </a:t>
            </a:r>
            <a:r>
              <a:rPr lang="en-CA" altLang="en-US" b="1" dirty="0">
                <a:solidFill>
                  <a:srgbClr val="FF00FF"/>
                </a:solidFill>
                <a:ea typeface="宋体" pitchFamily="2" charset="-122"/>
                <a:cs typeface="Times New Roman" pitchFamily="18" charset="0"/>
                <a:sym typeface="Symbol"/>
              </a:rPr>
              <a:t>3</a:t>
            </a:r>
            <a:endParaRPr kumimoji="0" lang="en-CA" altLang="en-US" b="1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cs typeface="Arial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284044" y="3808220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588844" y="3808220"/>
            <a:ext cx="0" cy="34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Up Arrow 84"/>
          <p:cNvSpPr/>
          <p:nvPr/>
        </p:nvSpPr>
        <p:spPr>
          <a:xfrm>
            <a:off x="7355958" y="4220228"/>
            <a:ext cx="242316" cy="2692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72"/>
          <p:cNvSpPr txBox="1">
            <a:spLocks noChangeArrowheads="1"/>
          </p:cNvSpPr>
          <p:nvPr/>
        </p:nvSpPr>
        <p:spPr bwMode="auto">
          <a:xfrm>
            <a:off x="2963512" y="5921636"/>
            <a:ext cx="1112754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[1, 4]&gt;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9" name="Text Box 71"/>
          <p:cNvSpPr txBox="1">
            <a:spLocks noChangeArrowheads="1"/>
          </p:cNvSpPr>
          <p:nvPr/>
        </p:nvSpPr>
        <p:spPr bwMode="auto">
          <a:xfrm>
            <a:off x="4440539" y="5921636"/>
            <a:ext cx="1135849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[1, 2]&gt;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4" name="Text Box 70"/>
          <p:cNvSpPr txBox="1">
            <a:spLocks noChangeArrowheads="1"/>
          </p:cNvSpPr>
          <p:nvPr/>
        </p:nvSpPr>
        <p:spPr bwMode="auto">
          <a:xfrm>
            <a:off x="5940661" y="5921636"/>
            <a:ext cx="1133749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[2, 3]&gt;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7438683" y="5921636"/>
            <a:ext cx="1213531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[1, 1]&gt;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7" name="Text Box 32"/>
          <p:cNvSpPr txBox="1">
            <a:spLocks noChangeArrowheads="1"/>
          </p:cNvSpPr>
          <p:nvPr/>
        </p:nvSpPr>
        <p:spPr bwMode="auto">
          <a:xfrm>
            <a:off x="9016486" y="5921636"/>
            <a:ext cx="1171541" cy="3002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&lt;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, [4, 4]&gt;</a:t>
            </a:r>
            <a:r>
              <a:rPr kumimoji="0" lang="en-CA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576388" y="5490596"/>
            <a:ext cx="1647841" cy="48777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076266" y="6076275"/>
            <a:ext cx="286006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76388" y="6076275"/>
            <a:ext cx="286006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081226" y="6076275"/>
            <a:ext cx="286006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606941" y="6090123"/>
            <a:ext cx="286006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Algorithm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6588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Generation of mismatching trees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6600" y="2343149"/>
            <a:ext cx="10931525" cy="277177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sz="2000" dirty="0"/>
              <a:t>In order to generate a mismatching tree </a:t>
            </a:r>
            <a:r>
              <a:rPr lang="en-AU" sz="2000" i="1" dirty="0"/>
              <a:t>D</a:t>
            </a:r>
            <a:r>
              <a:rPr lang="en-AU" sz="2000" dirty="0"/>
              <a:t>, we will use a stack </a:t>
            </a:r>
            <a:r>
              <a:rPr lang="en-AU" sz="2000" i="1" dirty="0"/>
              <a:t>S</a:t>
            </a:r>
            <a:r>
              <a:rPr lang="en-AU" sz="2000" dirty="0"/>
              <a:t> to control the process, in which</a:t>
            </a:r>
            <a:r>
              <a:rPr lang="en-AU" sz="2000" i="1" dirty="0"/>
              <a:t> </a:t>
            </a:r>
            <a:r>
              <a:rPr lang="en-AU" sz="2000" dirty="0"/>
              <a:t>each entry is a quadruple </a:t>
            </a:r>
            <a:r>
              <a:rPr lang="en-US" sz="2000" dirty="0"/>
              <a:t>(</a:t>
            </a:r>
            <a:r>
              <a:rPr lang="en-US" sz="2000" i="1" dirty="0"/>
              <a:t>v</a:t>
            </a:r>
            <a:r>
              <a:rPr lang="en-US" sz="2000" dirty="0"/>
              <a:t>, </a:t>
            </a:r>
            <a:r>
              <a:rPr lang="en-US" sz="2000" i="1" dirty="0"/>
              <a:t>j</a:t>
            </a:r>
            <a:r>
              <a:rPr lang="en-US" sz="2000" dirty="0"/>
              <a:t>,</a:t>
            </a:r>
            <a:r>
              <a:rPr lang="en-US" sz="2000" i="1" dirty="0"/>
              <a:t> </a:t>
            </a:r>
            <a:r>
              <a:rPr lang="en-US" sz="2000" dirty="0">
                <a:sym typeface="Symbol"/>
              </a:rPr>
              <a:t></a:t>
            </a:r>
            <a:r>
              <a:rPr lang="en-US" sz="2000" dirty="0"/>
              <a:t>, </a:t>
            </a:r>
            <a:r>
              <a:rPr lang="en-US" sz="2000" i="1" dirty="0"/>
              <a:t>u</a:t>
            </a:r>
            <a:r>
              <a:rPr lang="en-US" sz="2000" dirty="0"/>
              <a:t>), where</a:t>
            </a:r>
          </a:p>
          <a:p>
            <a:pPr marL="685800">
              <a:buSzPct val="100000"/>
              <a:buFont typeface="Arial" panose="020B0604020202020204" pitchFamily="34" charset="0"/>
              <a:buChar char="•"/>
            </a:pPr>
            <a:r>
              <a:rPr lang="en-US" sz="2000" i="1" dirty="0"/>
              <a:t>v</a:t>
            </a:r>
            <a:r>
              <a:rPr lang="en-US" sz="2000" dirty="0"/>
              <a:t> – </a:t>
            </a:r>
            <a:r>
              <a:rPr lang="en-AU" sz="2000" dirty="0"/>
              <a:t>a node inserted into the hash table.</a:t>
            </a:r>
            <a:endParaRPr lang="en-US" sz="2000" dirty="0"/>
          </a:p>
          <a:p>
            <a:pPr marL="685800">
              <a:buSzPct val="100000"/>
              <a:buFont typeface="Arial" panose="020B0604020202020204" pitchFamily="34" charset="0"/>
              <a:buChar char="•"/>
            </a:pPr>
            <a:r>
              <a:rPr lang="en-US" sz="2000" i="1" dirty="0"/>
              <a:t>j</a:t>
            </a:r>
            <a:r>
              <a:rPr lang="en-US" sz="2000" dirty="0"/>
              <a:t> – </a:t>
            </a:r>
            <a:r>
              <a:rPr lang="en-AU" sz="2000" i="1" dirty="0"/>
              <a:t>j</a:t>
            </a:r>
            <a:r>
              <a:rPr lang="en-AU" sz="2000" dirty="0"/>
              <a:t> is an integer to indicate that </a:t>
            </a:r>
            <a:r>
              <a:rPr lang="en-AU" sz="2000" i="1" dirty="0"/>
              <a:t>v </a:t>
            </a:r>
            <a:r>
              <a:rPr lang="en-AU" sz="2000" dirty="0"/>
              <a:t>is the </a:t>
            </a:r>
            <a:r>
              <a:rPr lang="en-AU" sz="2000" i="1" dirty="0"/>
              <a:t>j</a:t>
            </a:r>
            <a:r>
              <a:rPr lang="en-AU" sz="2000" dirty="0"/>
              <a:t>th node on a path in </a:t>
            </a:r>
            <a:r>
              <a:rPr lang="en-AU" sz="2000" i="1" dirty="0"/>
              <a:t>T </a:t>
            </a:r>
            <a:r>
              <a:rPr lang="en-AU" sz="2000" dirty="0"/>
              <a:t> (counted from the root with the root as the 0th node).</a:t>
            </a:r>
            <a:endParaRPr lang="en-US" sz="2000" dirty="0"/>
          </a:p>
          <a:p>
            <a:pPr marL="6858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ym typeface="Symbol"/>
              </a:rPr>
              <a:t></a:t>
            </a:r>
            <a:r>
              <a:rPr lang="en-US" sz="2000" dirty="0"/>
              <a:t> – </a:t>
            </a:r>
            <a:r>
              <a:rPr lang="en-AU" sz="2000" dirty="0"/>
              <a:t>the number of mismatches between the path and </a:t>
            </a:r>
            <a:r>
              <a:rPr lang="en-AU" sz="2000" i="1" dirty="0"/>
              <a:t>r</a:t>
            </a:r>
            <a:r>
              <a:rPr lang="en-AU" sz="2000" dirty="0"/>
              <a:t>[0 .. </a:t>
            </a:r>
            <a:r>
              <a:rPr lang="en-AU" sz="2000" i="1" dirty="0"/>
              <a:t>j</a:t>
            </a:r>
            <a:r>
              <a:rPr lang="en-AU" sz="2000" dirty="0"/>
              <a:t>] (recall that </a:t>
            </a:r>
            <a:r>
              <a:rPr lang="en-AU" sz="2000" i="1" dirty="0"/>
              <a:t>r</a:t>
            </a:r>
            <a:r>
              <a:rPr lang="en-AU" sz="2000" dirty="0"/>
              <a:t>[0] = ‘-’)</a:t>
            </a:r>
            <a:r>
              <a:rPr lang="en-US" sz="2000" dirty="0"/>
              <a:t>.</a:t>
            </a:r>
          </a:p>
          <a:p>
            <a:pPr marL="685800">
              <a:buSzPct val="100000"/>
              <a:buFont typeface="Arial" panose="020B0604020202020204" pitchFamily="34" charset="0"/>
              <a:buChar char="•"/>
            </a:pPr>
            <a:r>
              <a:rPr lang="en-US" sz="2000" i="1" dirty="0"/>
              <a:t>u </a:t>
            </a:r>
            <a:r>
              <a:rPr lang="en-US" sz="2000" dirty="0"/>
              <a:t>– the parent of a node in </a:t>
            </a:r>
            <a:r>
              <a:rPr lang="en-AU" sz="2000" i="1" dirty="0"/>
              <a:t>D</a:t>
            </a:r>
            <a:r>
              <a:rPr lang="en-AU" sz="2000" dirty="0"/>
              <a:t> to be created for </a:t>
            </a:r>
            <a:r>
              <a:rPr lang="en-AU" sz="2000" i="1" dirty="0"/>
              <a:t>v</a:t>
            </a:r>
            <a:r>
              <a:rPr lang="en-A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6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Outline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CA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48660" y="1485421"/>
            <a:ext cx="9401175" cy="442960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Motivation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Statement of Problem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Related work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 Arrays – A space-economic Index for String Matching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CA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Mismatches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Search trees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Mismatching information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Mismatching trees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Conclusion and Future Work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83557950-5083-461A-8002-0FDDD8CDC891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Algorithm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6588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tree generation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3774" y="2514600"/>
            <a:ext cx="10931525" cy="325755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sz="2000" dirty="0"/>
              <a:t>Each time an entry </a:t>
            </a:r>
            <a:r>
              <a:rPr lang="en-AU" sz="2000" i="1" dirty="0"/>
              <a:t>e </a:t>
            </a:r>
            <a:r>
              <a:rPr lang="en-AU" sz="2000" dirty="0"/>
              <a:t>= </a:t>
            </a:r>
            <a:r>
              <a:rPr lang="en-US" sz="2000" dirty="0"/>
              <a:t>(</a:t>
            </a:r>
            <a:r>
              <a:rPr lang="en-US" sz="2000" i="1" dirty="0"/>
              <a:t>v</a:t>
            </a:r>
            <a:r>
              <a:rPr lang="en-US" sz="2000" dirty="0"/>
              <a:t>, </a:t>
            </a:r>
            <a:r>
              <a:rPr lang="en-US" sz="2000" i="1" dirty="0"/>
              <a:t>j</a:t>
            </a:r>
            <a:r>
              <a:rPr lang="en-US" sz="2000" dirty="0"/>
              <a:t>,</a:t>
            </a:r>
            <a:r>
              <a:rPr lang="en-US" sz="2000" i="1" dirty="0"/>
              <a:t> </a:t>
            </a:r>
            <a:r>
              <a:rPr lang="en-US" sz="2000" dirty="0">
                <a:sym typeface="Symbol"/>
              </a:rPr>
              <a:t></a:t>
            </a:r>
            <a:r>
              <a:rPr lang="en-US" sz="2000" dirty="0"/>
              <a:t>, </a:t>
            </a:r>
            <a:r>
              <a:rPr lang="en-US" sz="2000" i="1" dirty="0"/>
              <a:t>u</a:t>
            </a:r>
            <a:r>
              <a:rPr lang="en-US" sz="2000" dirty="0"/>
              <a:t>) with </a:t>
            </a:r>
            <a:r>
              <a:rPr lang="en-US" sz="2000" i="1" dirty="0"/>
              <a:t>v </a:t>
            </a:r>
            <a:r>
              <a:rPr lang="en-US" sz="2000" dirty="0"/>
              <a:t>= &lt;</a:t>
            </a:r>
            <a:r>
              <a:rPr lang="en-US" sz="2000" i="1" dirty="0"/>
              <a:t>x</a:t>
            </a:r>
            <a:r>
              <a:rPr lang="en-US" sz="2000" dirty="0"/>
              <a:t>, [</a:t>
            </a:r>
            <a:r>
              <a:rPr lang="en-US" sz="2000" dirty="0">
                <a:sym typeface="Symbol"/>
              </a:rPr>
              <a:t></a:t>
            </a:r>
            <a:r>
              <a:rPr lang="en-US" sz="2000" dirty="0"/>
              <a:t>, </a:t>
            </a:r>
            <a:r>
              <a:rPr lang="en-US" sz="2000" dirty="0">
                <a:sym typeface="Symbol"/>
              </a:rPr>
              <a:t></a:t>
            </a:r>
            <a:r>
              <a:rPr lang="en-US" sz="2000" dirty="0"/>
              <a:t>]&gt; is popped out from </a:t>
            </a:r>
            <a:r>
              <a:rPr lang="en-US" sz="2000" i="1" dirty="0"/>
              <a:t>S</a:t>
            </a:r>
            <a:r>
              <a:rPr lang="en-US" sz="2000" dirty="0"/>
              <a:t>, we will check whether </a:t>
            </a:r>
            <a:r>
              <a:rPr lang="en-US" sz="2000" i="1" dirty="0"/>
              <a:t>x </a:t>
            </a:r>
            <a:r>
              <a:rPr lang="en-US" sz="2000" dirty="0"/>
              <a:t>= </a:t>
            </a:r>
            <a:r>
              <a:rPr lang="en-US" sz="2000" i="1" dirty="0"/>
              <a:t>r</a:t>
            </a:r>
            <a:r>
              <a:rPr lang="en-US" sz="2000" dirty="0"/>
              <a:t>[</a:t>
            </a:r>
            <a:r>
              <a:rPr lang="en-US" sz="2000" i="1" dirty="0"/>
              <a:t>j</a:t>
            </a:r>
            <a:r>
              <a:rPr lang="en-US" sz="2000" dirty="0"/>
              <a:t>]. </a:t>
            </a:r>
          </a:p>
          <a:p>
            <a:pPr marL="685800" lvl="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i="1" dirty="0"/>
              <a:t>x </a:t>
            </a:r>
            <a:r>
              <a:rPr lang="en-US" sz="2000" dirty="0"/>
              <a:t>= </a:t>
            </a:r>
            <a:r>
              <a:rPr lang="en-US" sz="2000" i="1" dirty="0"/>
              <a:t>r</a:t>
            </a:r>
            <a:r>
              <a:rPr lang="en-US" sz="2000" dirty="0"/>
              <a:t>[</a:t>
            </a:r>
            <a:r>
              <a:rPr lang="en-US" sz="2000" i="1" dirty="0"/>
              <a:t>j</a:t>
            </a:r>
            <a:r>
              <a:rPr lang="en-US" sz="2000" dirty="0"/>
              <a:t>], we will generate a node </a:t>
            </a:r>
            <a:r>
              <a:rPr lang="en-US" sz="2000" i="1" dirty="0"/>
              <a:t>u</a:t>
            </a:r>
            <a:r>
              <a:rPr lang="en-US" sz="2000" dirty="0">
                <a:sym typeface="Symbol"/>
              </a:rPr>
              <a:t></a:t>
            </a:r>
            <a:r>
              <a:rPr lang="en-US" sz="2000" i="1" dirty="0"/>
              <a:t> </a:t>
            </a:r>
            <a:r>
              <a:rPr lang="en-US" sz="2000" dirty="0"/>
              <a:t>= &lt;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j</a:t>
            </a:r>
            <a:r>
              <a:rPr lang="en-US" sz="2000" dirty="0"/>
              <a:t>&gt; and link it to </a:t>
            </a:r>
            <a:r>
              <a:rPr lang="en-US" sz="2000" i="1" dirty="0"/>
              <a:t>u </a:t>
            </a:r>
            <a:r>
              <a:rPr lang="en-US" sz="2000" dirty="0"/>
              <a:t>as a child.</a:t>
            </a:r>
          </a:p>
          <a:p>
            <a:pPr marL="685800" lvl="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i="1" dirty="0"/>
              <a:t>x </a:t>
            </a:r>
            <a:r>
              <a:rPr lang="en-US" sz="2000" dirty="0">
                <a:sym typeface="Symbol"/>
              </a:rPr>
              <a:t></a:t>
            </a:r>
            <a:r>
              <a:rPr lang="en-US" sz="2000" dirty="0"/>
              <a:t> </a:t>
            </a:r>
            <a:r>
              <a:rPr lang="en-US" sz="2000" i="1" dirty="0"/>
              <a:t>r</a:t>
            </a:r>
            <a:r>
              <a:rPr lang="en-US" sz="2000" dirty="0"/>
              <a:t>[</a:t>
            </a:r>
            <a:r>
              <a:rPr lang="en-US" sz="2000" i="1" dirty="0"/>
              <a:t>j</a:t>
            </a:r>
            <a:r>
              <a:rPr lang="en-US" sz="2000" dirty="0"/>
              <a:t>], we will check whether </a:t>
            </a:r>
            <a:r>
              <a:rPr lang="en-US" sz="2000" i="1" dirty="0"/>
              <a:t>u</a:t>
            </a:r>
            <a:r>
              <a:rPr lang="en-US" sz="2000" dirty="0"/>
              <a:t> is a node of the form &lt;-, 0&gt;. If it is not the case, generate a node </a:t>
            </a:r>
            <a:r>
              <a:rPr lang="en-US" sz="2000" i="1" dirty="0"/>
              <a:t>u</a:t>
            </a:r>
            <a:r>
              <a:rPr lang="en-US" sz="2000" dirty="0">
                <a:sym typeface="Symbol"/>
              </a:rPr>
              <a:t></a:t>
            </a:r>
            <a:r>
              <a:rPr lang="en-US" sz="2000" dirty="0"/>
              <a:t> = &lt;</a:t>
            </a:r>
            <a:r>
              <a:rPr lang="en-US" sz="2000" i="1" dirty="0"/>
              <a:t>-, </a:t>
            </a:r>
            <a:r>
              <a:rPr lang="en-US" sz="2000" dirty="0"/>
              <a:t>0&gt;. </a:t>
            </a:r>
          </a:p>
          <a:p>
            <a:pPr marL="685800" lvl="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Otherwise, set </a:t>
            </a:r>
            <a:r>
              <a:rPr lang="en-US" sz="2000" i="1" dirty="0"/>
              <a:t>u</a:t>
            </a:r>
            <a:r>
              <a:rPr lang="en-US" sz="2000" dirty="0">
                <a:sym typeface="Symbol"/>
              </a:rPr>
              <a:t></a:t>
            </a:r>
            <a:r>
              <a:rPr lang="en-US" sz="2000" i="1" dirty="0"/>
              <a:t> </a:t>
            </a:r>
            <a:r>
              <a:rPr lang="en-US" sz="2000" dirty="0"/>
              <a:t>to be </a:t>
            </a:r>
            <a:r>
              <a:rPr lang="en-US" sz="2000" i="1" dirty="0"/>
              <a:t>u</a:t>
            </a:r>
            <a:r>
              <a:rPr lang="en-US" sz="2000" dirty="0"/>
              <a:t>.</a:t>
            </a:r>
          </a:p>
          <a:p>
            <a:pPr marL="685800" lvl="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Using </a:t>
            </a:r>
            <a:r>
              <a:rPr lang="en-US" sz="2000" i="1" dirty="0"/>
              <a:t>search</a:t>
            </a:r>
            <a:r>
              <a:rPr lang="en-US" sz="2000" dirty="0"/>
              <a:t>( ) to find all the children of </a:t>
            </a:r>
            <a:r>
              <a:rPr lang="en-US" sz="2000" i="1" dirty="0"/>
              <a:t>v</a:t>
            </a:r>
            <a:r>
              <a:rPr lang="en-US" sz="2000" dirty="0"/>
              <a:t>: </a:t>
            </a:r>
            <a:r>
              <a:rPr lang="en-US" sz="2000" i="1" dirty="0"/>
              <a:t>v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i="1" dirty="0"/>
              <a:t>v</a:t>
            </a:r>
            <a:r>
              <a:rPr lang="en-US" sz="2000" i="1" baseline="-25000" dirty="0"/>
              <a:t>l</a:t>
            </a:r>
            <a:r>
              <a:rPr lang="en-US" sz="2000" dirty="0"/>
              <a:t>. Then, push each (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, </a:t>
            </a:r>
            <a:r>
              <a:rPr lang="en-US" sz="2000" i="1" dirty="0"/>
              <a:t>j </a:t>
            </a:r>
            <a:r>
              <a:rPr lang="en-US" sz="2000" dirty="0"/>
              <a:t>+ 1,</a:t>
            </a:r>
            <a:r>
              <a:rPr lang="en-US" sz="2000" i="1" dirty="0"/>
              <a:t> </a:t>
            </a:r>
            <a:r>
              <a:rPr lang="en-US" sz="2000" dirty="0">
                <a:sym typeface="Symbol"/>
              </a:rPr>
              <a:t></a:t>
            </a:r>
            <a:r>
              <a:rPr lang="en-US" sz="2000" dirty="0"/>
              <a:t>, </a:t>
            </a:r>
            <a:r>
              <a:rPr lang="en-US" sz="2000" i="1" dirty="0"/>
              <a:t>u</a:t>
            </a:r>
            <a:r>
              <a:rPr lang="en-US" sz="2000" dirty="0">
                <a:sym typeface="Symbol"/>
              </a:rPr>
              <a:t></a:t>
            </a:r>
            <a:r>
              <a:rPr lang="en-US" sz="2000" dirty="0"/>
              <a:t>) into </a:t>
            </a:r>
            <a:r>
              <a:rPr lang="en-US" sz="2000" i="1" dirty="0"/>
              <a:t>S</a:t>
            </a:r>
            <a:r>
              <a:rPr lang="en-US" sz="2000" dirty="0"/>
              <a:t> with </a:t>
            </a:r>
            <a:r>
              <a:rPr lang="en-US" sz="2000" dirty="0">
                <a:sym typeface="Symbol"/>
              </a:rPr>
              <a:t></a:t>
            </a:r>
            <a:r>
              <a:rPr lang="en-US" sz="2000" dirty="0"/>
              <a:t> being </a:t>
            </a:r>
            <a:r>
              <a:rPr lang="en-US" sz="2000" dirty="0">
                <a:sym typeface="Symbol"/>
              </a:rPr>
              <a:t></a:t>
            </a:r>
            <a:r>
              <a:rPr lang="en-US" sz="2000" dirty="0"/>
              <a:t> or </a:t>
            </a:r>
            <a:r>
              <a:rPr lang="en-US" sz="2000" dirty="0">
                <a:sym typeface="Symbol"/>
              </a:rPr>
              <a:t></a:t>
            </a:r>
            <a:r>
              <a:rPr lang="en-US" sz="2000" dirty="0"/>
              <a:t> + 1, depending on whether </a:t>
            </a:r>
            <a:r>
              <a:rPr lang="en-US" sz="2000" i="1" dirty="0"/>
              <a:t>y</a:t>
            </a:r>
            <a:r>
              <a:rPr lang="en-US" sz="2000" i="1" baseline="-25000" dirty="0"/>
              <a:t>i </a:t>
            </a:r>
            <a:r>
              <a:rPr lang="en-US" sz="2000" dirty="0"/>
              <a:t>= </a:t>
            </a:r>
            <a:r>
              <a:rPr lang="en-US" sz="2000" i="1" dirty="0"/>
              <a:t>r</a:t>
            </a:r>
            <a:r>
              <a:rPr lang="en-US" sz="2000" dirty="0"/>
              <a:t>[</a:t>
            </a:r>
            <a:r>
              <a:rPr lang="en-US" sz="2000" i="1" dirty="0"/>
              <a:t>j </a:t>
            </a:r>
            <a:r>
              <a:rPr lang="en-US" sz="2000" dirty="0"/>
              <a:t>+ 1], where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= &lt;</a:t>
            </a:r>
            <a:r>
              <a:rPr lang="en-US" sz="2000" i="1" dirty="0"/>
              <a:t>y</a:t>
            </a:r>
            <a:r>
              <a:rPr lang="en-US" sz="2000" i="1" baseline="-25000" dirty="0"/>
              <a:t>i</a:t>
            </a:r>
            <a:r>
              <a:rPr lang="en-US" sz="2000" dirty="0"/>
              <a:t>, [</a:t>
            </a:r>
            <a:r>
              <a:rPr lang="en-US" sz="2000" dirty="0">
                <a:sym typeface="Symbol"/>
              </a:rPr>
              <a:t></a:t>
            </a:r>
            <a:r>
              <a:rPr lang="en-US" sz="2000" i="1" baseline="-25000" dirty="0"/>
              <a:t>i</a:t>
            </a:r>
            <a:r>
              <a:rPr lang="en-US" sz="2000" dirty="0"/>
              <a:t>, </a:t>
            </a:r>
            <a:r>
              <a:rPr lang="en-US" sz="2000" dirty="0">
                <a:sym typeface="Symbol"/>
              </a:rPr>
              <a:t></a:t>
            </a:r>
            <a:r>
              <a:rPr lang="en-US" sz="2000" i="1" baseline="-25000" dirty="0"/>
              <a:t>i</a:t>
            </a:r>
            <a:r>
              <a:rPr lang="en-US" sz="2000" dirty="0"/>
              <a:t>]&gt;.</a:t>
            </a:r>
          </a:p>
        </p:txBody>
      </p:sp>
    </p:spTree>
    <p:extLst>
      <p:ext uri="{BB962C8B-B14F-4D97-AF65-F5344CB8AC3E}">
        <p14:creationId xmlns:p14="http://schemas.microsoft.com/office/powerpoint/2010/main" val="145837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Algorithm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6588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information derivation for paths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3774" y="2514600"/>
            <a:ext cx="10931525" cy="325755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sz="2000" dirty="0"/>
              <a:t>As with the basic process, each time a node </a:t>
            </a:r>
            <a:r>
              <a:rPr lang="en-AU" sz="2000" i="1" dirty="0"/>
              <a:t>v </a:t>
            </a:r>
            <a:r>
              <a:rPr lang="en-AU" sz="2000" dirty="0"/>
              <a:t>= &lt;</a:t>
            </a:r>
            <a:r>
              <a:rPr lang="en-AU" sz="2000" i="1" dirty="0"/>
              <a:t>x</a:t>
            </a:r>
            <a:r>
              <a:rPr lang="en-AU" sz="2000" dirty="0"/>
              <a:t>, [</a:t>
            </a:r>
            <a:r>
              <a:rPr lang="en-AU" sz="2000" dirty="0">
                <a:sym typeface="Symbol"/>
              </a:rPr>
              <a:t></a:t>
            </a:r>
            <a:r>
              <a:rPr lang="en-AU" sz="2000" dirty="0"/>
              <a:t>, </a:t>
            </a:r>
            <a:r>
              <a:rPr lang="en-AU" sz="2000" dirty="0">
                <a:sym typeface="Symbol"/>
              </a:rPr>
              <a:t></a:t>
            </a:r>
            <a:r>
              <a:rPr lang="en-AU" sz="2000" dirty="0"/>
              <a:t>]&gt; (compared to </a:t>
            </a:r>
            <a:r>
              <a:rPr lang="en-AU" sz="2000" i="1" dirty="0"/>
              <a:t>r</a:t>
            </a:r>
            <a:r>
              <a:rPr lang="en-AU" sz="2000" dirty="0"/>
              <a:t>[</a:t>
            </a:r>
            <a:r>
              <a:rPr lang="en-AU" sz="2000" i="1" dirty="0"/>
              <a:t>j</a:t>
            </a:r>
            <a:r>
              <a:rPr lang="en-AU" sz="2000" dirty="0"/>
              <a:t>]) is encountered, which is the same as a previous one </a:t>
            </a:r>
            <a:r>
              <a:rPr lang="en-AU" sz="2000" i="1" dirty="0"/>
              <a:t>v</a:t>
            </a:r>
            <a:r>
              <a:rPr lang="en-AU" sz="2000" dirty="0">
                <a:sym typeface="Symbol"/>
              </a:rPr>
              <a:t></a:t>
            </a:r>
            <a:r>
              <a:rPr lang="en-AU" sz="2000" i="1" dirty="0"/>
              <a:t> </a:t>
            </a:r>
            <a:r>
              <a:rPr lang="en-AU" sz="2000" dirty="0"/>
              <a:t>= &lt;</a:t>
            </a:r>
            <a:r>
              <a:rPr lang="en-AU" sz="2000" i="1" dirty="0"/>
              <a:t>x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, [</a:t>
            </a:r>
            <a:r>
              <a:rPr lang="en-AU" sz="2000" dirty="0">
                <a:sym typeface="Symbol"/>
              </a:rPr>
              <a:t></a:t>
            </a:r>
            <a:r>
              <a:rPr lang="en-AU" sz="2000" dirty="0"/>
              <a:t>, </a:t>
            </a:r>
            <a:r>
              <a:rPr lang="en-AU" sz="2000" dirty="0">
                <a:sym typeface="Symbol"/>
              </a:rPr>
              <a:t></a:t>
            </a:r>
            <a:r>
              <a:rPr lang="en-AU" sz="2000" dirty="0"/>
              <a:t>]&gt; (compared to </a:t>
            </a:r>
            <a:r>
              <a:rPr lang="en-AU" sz="2000" i="1" dirty="0"/>
              <a:t>r</a:t>
            </a:r>
            <a:r>
              <a:rPr lang="en-AU" sz="2000" dirty="0"/>
              <a:t>[</a:t>
            </a:r>
            <a:r>
              <a:rPr lang="en-AU" sz="2000" i="1" dirty="0" err="1"/>
              <a:t>i</a:t>
            </a:r>
            <a:r>
              <a:rPr lang="en-AU" sz="2000" dirty="0"/>
              <a:t>]), we will not create a subtree in </a:t>
            </a:r>
            <a:r>
              <a:rPr lang="en-AU" sz="2000" i="1" dirty="0"/>
              <a:t>T </a:t>
            </a:r>
            <a:r>
              <a:rPr lang="en-AU" sz="2000" dirty="0"/>
              <a:t>in a way as for </a:t>
            </a:r>
            <a:r>
              <a:rPr lang="en-AU" sz="2000" i="1" dirty="0"/>
              <a:t>v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, but create a new node </a:t>
            </a:r>
            <a:r>
              <a:rPr lang="en-AU" sz="2000" i="1" dirty="0"/>
              <a:t>u </a:t>
            </a:r>
            <a:r>
              <a:rPr lang="en-AU" sz="2000" dirty="0"/>
              <a:t>for </a:t>
            </a:r>
            <a:r>
              <a:rPr lang="en-AU" sz="2000" i="1" dirty="0"/>
              <a:t>v </a:t>
            </a:r>
            <a:r>
              <a:rPr lang="en-AU" sz="2000" dirty="0"/>
              <a:t>in </a:t>
            </a:r>
            <a:r>
              <a:rPr lang="en-AU" sz="2000" i="1" dirty="0"/>
              <a:t>D</a:t>
            </a:r>
            <a:r>
              <a:rPr lang="en-AU" sz="2000" dirty="0"/>
              <a:t> (mismatching tree) and then</a:t>
            </a:r>
            <a:r>
              <a:rPr lang="en-AU" sz="2000" i="1" dirty="0"/>
              <a:t> </a:t>
            </a:r>
            <a:r>
              <a:rPr lang="en-AU" sz="2000" dirty="0"/>
              <a:t>go along </a:t>
            </a:r>
            <a:r>
              <a:rPr lang="en-AU" sz="2000" i="1" dirty="0"/>
              <a:t>p</a:t>
            </a:r>
            <a:r>
              <a:rPr lang="en-AU" sz="2000" dirty="0"/>
              <a:t>(</a:t>
            </a:r>
            <a:r>
              <a:rPr lang="en-AU" sz="2000" i="1" dirty="0"/>
              <a:t>v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)</a:t>
            </a:r>
            <a:r>
              <a:rPr lang="en-AU" sz="2000" i="1" dirty="0"/>
              <a:t> </a:t>
            </a:r>
            <a:r>
              <a:rPr lang="en-AU" sz="2000" dirty="0"/>
              <a:t>(the link associated with </a:t>
            </a:r>
            <a:r>
              <a:rPr lang="en-AU" sz="2000" i="1" dirty="0"/>
              <a:t>v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)</a:t>
            </a:r>
            <a:r>
              <a:rPr lang="en-AU" sz="2000" i="1" dirty="0"/>
              <a:t> </a:t>
            </a:r>
            <a:r>
              <a:rPr lang="en-AU" sz="2000" dirty="0"/>
              <a:t>to find the corresponding nodes </a:t>
            </a:r>
            <a:r>
              <a:rPr lang="en-AU" sz="2000" i="1" dirty="0"/>
              <a:t>u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 in </a:t>
            </a:r>
            <a:r>
              <a:rPr lang="en-AU" sz="2000" i="1" dirty="0"/>
              <a:t>D</a:t>
            </a:r>
            <a:r>
              <a:rPr lang="en-AU" sz="2000" dirty="0"/>
              <a:t> and search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] in the breadth-first manner to generate a subtree rooted at </a:t>
            </a:r>
            <a:r>
              <a:rPr lang="en-AU" sz="2000" i="1" dirty="0"/>
              <a:t>u </a:t>
            </a:r>
            <a:r>
              <a:rPr lang="en-AU" sz="2000" dirty="0"/>
              <a:t>in </a:t>
            </a:r>
            <a:r>
              <a:rPr lang="en-AU" sz="2000" i="1" dirty="0"/>
              <a:t>D</a:t>
            </a:r>
            <a:r>
              <a:rPr lang="en-AU" sz="2000" dirty="0"/>
              <a:t> by simulating the merge operation discussed in Subsection </a:t>
            </a:r>
            <a:r>
              <a:rPr lang="en-AU" sz="2000" i="1" dirty="0"/>
              <a:t>B</a:t>
            </a:r>
            <a:r>
              <a:rPr lang="en-AU" sz="20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/>
              <a:t>In other words,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/>
              <a:t>] (to be created) corresponds to the mismatch arrays for all the paths going though </a:t>
            </a:r>
            <a:r>
              <a:rPr lang="en-AU" sz="2000" i="1" dirty="0"/>
              <a:t>v </a:t>
            </a:r>
            <a:r>
              <a:rPr lang="en-AU" sz="2000" dirty="0"/>
              <a:t>in </a:t>
            </a:r>
            <a:r>
              <a:rPr lang="en-AU" sz="2000" i="1" dirty="0"/>
              <a:t>T</a:t>
            </a:r>
            <a:r>
              <a:rPr lang="en-AU" sz="2000" dirty="0"/>
              <a:t>, which will not be actually produced.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06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Algorithm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6588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information derivation for paths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3773" y="2124075"/>
            <a:ext cx="10931525" cy="325755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sz="2000" dirty="0"/>
              <a:t>To this end, a queue data structure </a:t>
            </a:r>
            <a:r>
              <a:rPr lang="en-AU" sz="2000" i="1" dirty="0"/>
              <a:t>Q </a:t>
            </a:r>
            <a:r>
              <a:rPr lang="en-AU" sz="2000" dirty="0"/>
              <a:t>is used to do a breadth-first search of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], and at the same time generate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/>
              <a:t>]. In </a:t>
            </a:r>
            <a:r>
              <a:rPr lang="en-AU" sz="2000" i="1" dirty="0"/>
              <a:t>Q</a:t>
            </a:r>
            <a:r>
              <a:rPr lang="en-AU" sz="2000" dirty="0"/>
              <a:t>, each entry </a:t>
            </a:r>
            <a:r>
              <a:rPr lang="en-AU" sz="2000" i="1" dirty="0"/>
              <a:t>e </a:t>
            </a:r>
            <a:r>
              <a:rPr lang="en-AU" sz="2000" dirty="0"/>
              <a:t>is a pair (</a:t>
            </a:r>
            <a:r>
              <a:rPr lang="en-AU" sz="2000" i="1" dirty="0"/>
              <a:t>w</a:t>
            </a:r>
            <a:r>
              <a:rPr lang="en-AU" sz="2000" dirty="0"/>
              <a:t>, </a:t>
            </a:r>
            <a:r>
              <a:rPr lang="en-AU" sz="2000" dirty="0">
                <a:sym typeface="Symbol"/>
              </a:rPr>
              <a:t></a:t>
            </a:r>
            <a:r>
              <a:rPr lang="en-AU" sz="2000" dirty="0"/>
              <a:t>) with </a:t>
            </a:r>
            <a:r>
              <a:rPr lang="en-AU" sz="2000" i="1" dirty="0"/>
              <a:t>w </a:t>
            </a:r>
            <a:r>
              <a:rPr lang="en-AU" sz="2000" dirty="0"/>
              <a:t>being a node in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], and </a:t>
            </a:r>
            <a:r>
              <a:rPr lang="en-AU" sz="2000" dirty="0">
                <a:sym typeface="Symbol"/>
              </a:rPr>
              <a:t></a:t>
            </a:r>
            <a:r>
              <a:rPr lang="en-AU" sz="2000" i="1" dirty="0"/>
              <a:t> </a:t>
            </a:r>
            <a:r>
              <a:rPr lang="en-AU" sz="2000" dirty="0"/>
              <a:t>an entry in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. </a:t>
            </a:r>
            <a:r>
              <a:rPr lang="en-AU" sz="2000" dirty="0"/>
              <a:t>Initially, put (</a:t>
            </a:r>
            <a:r>
              <a:rPr lang="en-AU" sz="2000" i="1" dirty="0"/>
              <a:t>u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[1]) into </a:t>
            </a:r>
            <a:r>
              <a:rPr lang="en-AU" sz="2000" i="1" dirty="0"/>
              <a:t>Q, </a:t>
            </a:r>
            <a:r>
              <a:rPr lang="en-AU" sz="2000" dirty="0"/>
              <a:t>where </a:t>
            </a:r>
            <a:r>
              <a:rPr lang="en-AU" sz="2000" i="1" dirty="0"/>
              <a:t>u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 = &lt;</a:t>
            </a:r>
            <a:r>
              <a:rPr lang="en-AU" sz="2000" i="1" dirty="0"/>
              <a:t>x</a:t>
            </a:r>
            <a:r>
              <a:rPr lang="en-AU" sz="2000" dirty="0"/>
              <a:t>, </a:t>
            </a:r>
            <a:r>
              <a:rPr lang="en-AU" sz="2000" i="1" dirty="0"/>
              <a:t>i</a:t>
            </a:r>
            <a:r>
              <a:rPr lang="en-AU" sz="2000" dirty="0"/>
              <a:t>&gt;.</a:t>
            </a:r>
            <a:r>
              <a:rPr lang="en-AU" sz="2000" i="1" dirty="0"/>
              <a:t> </a:t>
            </a:r>
            <a:r>
              <a:rPr lang="en-AU" sz="2000" dirty="0"/>
              <a:t>In the process,</a:t>
            </a:r>
            <a:r>
              <a:rPr lang="en-AU" sz="2000" i="1" dirty="0"/>
              <a:t> </a:t>
            </a:r>
            <a:r>
              <a:rPr lang="en-AU" sz="2000" dirty="0"/>
              <a:t>when </a:t>
            </a:r>
            <a:r>
              <a:rPr lang="en-AU" sz="2000" i="1" dirty="0"/>
              <a:t>e </a:t>
            </a:r>
            <a:r>
              <a:rPr lang="en-AU" sz="2000" dirty="0"/>
              <a:t>is dequeued from </a:t>
            </a:r>
            <a:r>
              <a:rPr lang="en-AU" sz="2000" i="1" dirty="0"/>
              <a:t>Q</a:t>
            </a:r>
            <a:r>
              <a:rPr lang="en-AU" sz="2000" dirty="0"/>
              <a:t> (taken out from the front), we will make the following operations (simulating the steps in </a:t>
            </a:r>
            <a:r>
              <a:rPr lang="en-AU" sz="2000" i="1" dirty="0"/>
              <a:t>merge</a:t>
            </a:r>
            <a:r>
              <a:rPr lang="en-AU" sz="2000" dirty="0"/>
              <a:t>( )):</a:t>
            </a:r>
            <a:endParaRPr lang="en-US" sz="2000" dirty="0"/>
          </a:p>
          <a:p>
            <a:pPr marL="457200" lvl="0" indent="-457200">
              <a:buFont typeface="+mj-lt"/>
              <a:buAutoNum type="arabicParenR"/>
            </a:pPr>
            <a:r>
              <a:rPr lang="en-AU" sz="2000" dirty="0"/>
              <a:t>Let </a:t>
            </a:r>
            <a:r>
              <a:rPr lang="en-AU" sz="2000" i="1" dirty="0"/>
              <a:t>e </a:t>
            </a:r>
            <a:r>
              <a:rPr lang="en-AU" sz="2000" dirty="0"/>
              <a:t>= (</a:t>
            </a:r>
            <a:r>
              <a:rPr lang="en-AU" sz="2000" i="1" dirty="0"/>
              <a:t>w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US" sz="2000" dirty="0"/>
              <a:t>]). Assume that </a:t>
            </a:r>
            <a:r>
              <a:rPr lang="en-AU" sz="2000" i="1" dirty="0"/>
              <a:t>w </a:t>
            </a:r>
            <a:r>
              <a:rPr lang="en-AU" sz="2000" dirty="0"/>
              <a:t>= &lt;</a:t>
            </a:r>
            <a:r>
              <a:rPr lang="en-AU" sz="2000" i="1" dirty="0"/>
              <a:t>z</a:t>
            </a:r>
            <a:r>
              <a:rPr lang="en-AU" sz="2000" dirty="0"/>
              <a:t>, </a:t>
            </a:r>
            <a:r>
              <a:rPr lang="en-AU" sz="2000" i="1" dirty="0"/>
              <a:t>f</a:t>
            </a:r>
            <a:r>
              <a:rPr lang="en-AU" sz="2000" dirty="0"/>
              <a:t>&gt; and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US" sz="2000" dirty="0"/>
              <a:t>] = </a:t>
            </a:r>
            <a:r>
              <a:rPr lang="en-US" sz="2000" i="1" dirty="0"/>
              <a:t>val.</a:t>
            </a:r>
            <a:r>
              <a:rPr lang="en-US" sz="2000" dirty="0"/>
              <a:t> </a:t>
            </a:r>
            <a:r>
              <a:rPr lang="en-AU" sz="2000" dirty="0"/>
              <a:t>If &lt;</a:t>
            </a:r>
            <a:r>
              <a:rPr lang="en-AU" sz="2000" i="1" dirty="0"/>
              <a:t>z</a:t>
            </a:r>
            <a:r>
              <a:rPr lang="en-AU" sz="2000" dirty="0"/>
              <a:t>, </a:t>
            </a:r>
            <a:r>
              <a:rPr lang="en-AU" sz="2000" i="1" dirty="0"/>
              <a:t>f</a:t>
            </a:r>
            <a:r>
              <a:rPr lang="en-AU" sz="2000" dirty="0"/>
              <a:t>&gt;</a:t>
            </a:r>
            <a:r>
              <a:rPr lang="en-AU" sz="2000" i="1" dirty="0"/>
              <a:t> </a:t>
            </a:r>
            <a:r>
              <a:rPr lang="en-AU" sz="2000" dirty="0"/>
              <a:t>= &lt;-, 0&gt;, then create a copy of </a:t>
            </a:r>
            <a:r>
              <a:rPr lang="en-AU" sz="2000" i="1" dirty="0"/>
              <a:t>w </a:t>
            </a:r>
            <a:r>
              <a:rPr lang="en-AU" sz="2000" dirty="0"/>
              <a:t>added to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/>
              <a:t>]. If </a:t>
            </a:r>
            <a:r>
              <a:rPr lang="en-AU" sz="2000" i="1" dirty="0"/>
              <a:t>w </a:t>
            </a:r>
            <a:r>
              <a:rPr lang="en-AU" sz="2000" dirty="0"/>
              <a:t>is not a leaf node, let </a:t>
            </a:r>
            <a:r>
              <a:rPr lang="en-AU" sz="2000" i="1" dirty="0"/>
              <a:t>w</a:t>
            </a:r>
            <a:r>
              <a:rPr lang="en-AU" sz="2000" baseline="-25000" dirty="0"/>
              <a:t>1</a:t>
            </a:r>
            <a:r>
              <a:rPr lang="en-AU" sz="2000" dirty="0"/>
              <a:t>, …, </a:t>
            </a:r>
            <a:r>
              <a:rPr lang="en-AU" sz="2000" i="1" dirty="0"/>
              <a:t>w</a:t>
            </a:r>
            <a:r>
              <a:rPr lang="en-AU" sz="2000" i="1" baseline="-25000" dirty="0"/>
              <a:t>h</a:t>
            </a:r>
            <a:r>
              <a:rPr lang="en-AU" sz="2000" baseline="-25000" dirty="0"/>
              <a:t> </a:t>
            </a:r>
            <a:r>
              <a:rPr lang="en-AU" sz="2000" dirty="0"/>
              <a:t>be the children of </a:t>
            </a:r>
            <a:r>
              <a:rPr lang="en-AU" sz="2000" i="1" dirty="0"/>
              <a:t>w</a:t>
            </a:r>
            <a:r>
              <a:rPr lang="en-AU" sz="2000" dirty="0"/>
              <a:t> and enqueue (</a:t>
            </a:r>
            <a:r>
              <a:rPr lang="en-AU" sz="2000" i="1" dirty="0"/>
              <a:t>w</a:t>
            </a:r>
            <a:r>
              <a:rPr lang="en-AU" sz="2000" baseline="-25000" dirty="0"/>
              <a:t>1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US" sz="2000" dirty="0"/>
              <a:t>]</a:t>
            </a:r>
            <a:r>
              <a:rPr lang="en-AU" sz="2000" dirty="0"/>
              <a:t>), …, (</a:t>
            </a:r>
            <a:r>
              <a:rPr lang="en-AU" sz="2000" i="1" dirty="0"/>
              <a:t>w</a:t>
            </a:r>
            <a:r>
              <a:rPr lang="en-AU" sz="2000" i="1" baseline="-25000" dirty="0"/>
              <a:t>h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US" sz="2000" dirty="0"/>
              <a:t>]</a:t>
            </a:r>
            <a:r>
              <a:rPr lang="en-AU" sz="2000" dirty="0"/>
              <a:t>) into </a:t>
            </a:r>
            <a:r>
              <a:rPr lang="en-AU" sz="2000" i="1" dirty="0"/>
              <a:t>Q </a:t>
            </a:r>
            <a:r>
              <a:rPr lang="en-AU" sz="2000" dirty="0"/>
              <a:t>(append at the end) in turn. If &lt;</a:t>
            </a:r>
            <a:r>
              <a:rPr lang="en-AU" sz="2000" i="1" dirty="0"/>
              <a:t>z</a:t>
            </a:r>
            <a:r>
              <a:rPr lang="en-AU" sz="2000" dirty="0"/>
              <a:t>, </a:t>
            </a:r>
            <a:r>
              <a:rPr lang="en-AU" sz="2000" i="1" dirty="0"/>
              <a:t>f</a:t>
            </a:r>
            <a:r>
              <a:rPr lang="en-AU" sz="2000" dirty="0"/>
              <a:t>&gt;</a:t>
            </a:r>
            <a:r>
              <a:rPr lang="en-AU" sz="2000" i="1" dirty="0"/>
              <a:t> </a:t>
            </a:r>
            <a:r>
              <a:rPr lang="en-AU" sz="2000" dirty="0">
                <a:sym typeface="Symbol"/>
              </a:rPr>
              <a:t></a:t>
            </a:r>
            <a:r>
              <a:rPr lang="en-AU" sz="2000" dirty="0"/>
              <a:t> &lt;-, 0&gt;, do (2), (3), or (4).</a:t>
            </a:r>
            <a:endParaRPr lang="en-US" sz="2000" dirty="0"/>
          </a:p>
          <a:p>
            <a:pPr marL="457200" lvl="0" indent="-457200">
              <a:buFont typeface="+mj-lt"/>
              <a:buAutoNum type="arabicParenR"/>
            </a:pPr>
            <a:r>
              <a:rPr lang="en-AU" sz="2000" dirty="0"/>
              <a:t>If </a:t>
            </a:r>
            <a:r>
              <a:rPr lang="en-AU" sz="2000" i="1" dirty="0"/>
              <a:t>f </a:t>
            </a:r>
            <a:r>
              <a:rPr lang="en-AU" sz="2000" dirty="0"/>
              <a:t>&lt; </a:t>
            </a:r>
            <a:r>
              <a:rPr lang="en-AU" sz="2000" i="1" dirty="0"/>
              <a:t>i </a:t>
            </a:r>
            <a:r>
              <a:rPr lang="en-AU" sz="2000" dirty="0"/>
              <a:t>+ </a:t>
            </a:r>
            <a:r>
              <a:rPr lang="en-AU" sz="2000" i="1" dirty="0"/>
              <a:t>val </a:t>
            </a:r>
            <a:r>
              <a:rPr lang="en-AU" sz="2000" dirty="0"/>
              <a:t>- 1, add &lt;</a:t>
            </a:r>
            <a:r>
              <a:rPr lang="en-AU" sz="2000" i="1" dirty="0"/>
              <a:t>z</a:t>
            </a:r>
            <a:r>
              <a:rPr lang="en-AU" sz="2000" dirty="0"/>
              <a:t>, </a:t>
            </a:r>
            <a:r>
              <a:rPr lang="en-AU" sz="2000" i="1" dirty="0"/>
              <a:t>f </a:t>
            </a:r>
            <a:r>
              <a:rPr lang="en-AU" sz="2000" dirty="0"/>
              <a:t>– </a:t>
            </a:r>
            <a:r>
              <a:rPr lang="en-AU" sz="2000" i="1" dirty="0"/>
              <a:t>i </a:t>
            </a:r>
            <a:r>
              <a:rPr lang="en-AU" sz="2000" dirty="0"/>
              <a:t>+ </a:t>
            </a:r>
            <a:r>
              <a:rPr lang="en-AU" sz="2000" i="1" dirty="0"/>
              <a:t>j</a:t>
            </a:r>
            <a:r>
              <a:rPr lang="en-AU" sz="2000" dirty="0"/>
              <a:t>&gt; to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/>
              <a:t>]. If </a:t>
            </a:r>
            <a:r>
              <a:rPr lang="en-AU" sz="2000" i="1" dirty="0"/>
              <a:t>w </a:t>
            </a:r>
            <a:r>
              <a:rPr lang="en-AU" sz="2000" dirty="0"/>
              <a:t>is not a leaf node, enqueue (</a:t>
            </a:r>
            <a:r>
              <a:rPr lang="en-AU" sz="2000" i="1" dirty="0"/>
              <a:t>w</a:t>
            </a:r>
            <a:r>
              <a:rPr lang="en-AU" sz="2000" baseline="-25000" dirty="0"/>
              <a:t>1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US" sz="2000" dirty="0"/>
              <a:t>]</a:t>
            </a:r>
            <a:r>
              <a:rPr lang="en-AU" sz="2000" dirty="0"/>
              <a:t>), …, (</a:t>
            </a:r>
            <a:r>
              <a:rPr lang="en-AU" sz="2000" i="1" dirty="0"/>
              <a:t>w</a:t>
            </a:r>
            <a:r>
              <a:rPr lang="en-AU" sz="2000" i="1" baseline="-25000" dirty="0"/>
              <a:t>h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US" sz="2000" dirty="0"/>
              <a:t>]</a:t>
            </a:r>
            <a:r>
              <a:rPr lang="en-AU" sz="2000" dirty="0"/>
              <a:t>) into </a:t>
            </a:r>
            <a:r>
              <a:rPr lang="en-AU" sz="2000" i="1" dirty="0"/>
              <a:t>Q</a:t>
            </a:r>
            <a:r>
              <a:rPr lang="en-A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43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Algorithm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25" y="1531938"/>
            <a:ext cx="10931525" cy="6588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Mismatching information derivation for paths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3773" y="2124075"/>
            <a:ext cx="10931525" cy="325755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AutoNum type="arabicParenR" startAt="3"/>
              <a:tabLst>
                <a:tab pos="342900" algn="l"/>
              </a:tabLst>
            </a:pPr>
            <a:r>
              <a:rPr lang="en-AU" sz="2000" dirty="0"/>
              <a:t>If </a:t>
            </a:r>
            <a:r>
              <a:rPr lang="en-AU" sz="2000" i="1" dirty="0"/>
              <a:t>f </a:t>
            </a:r>
            <a:r>
              <a:rPr lang="en-AU" sz="2000" dirty="0"/>
              <a:t>= </a:t>
            </a:r>
            <a:r>
              <a:rPr lang="en-AU" sz="2000" i="1" dirty="0"/>
              <a:t>i </a:t>
            </a:r>
            <a:r>
              <a:rPr lang="en-AU" sz="2000" dirty="0"/>
              <a:t>+ </a:t>
            </a:r>
            <a:r>
              <a:rPr lang="en-AU" sz="2000" i="1" dirty="0"/>
              <a:t>val </a:t>
            </a:r>
            <a:r>
              <a:rPr lang="en-AU" sz="2000" dirty="0"/>
              <a:t>- 1, we will distinguish between two subcases: </a:t>
            </a:r>
            <a:r>
              <a:rPr lang="en-AU" sz="2000" i="1" dirty="0"/>
              <a:t>z </a:t>
            </a:r>
            <a:r>
              <a:rPr lang="en-AU" sz="2000" dirty="0"/>
              <a:t>≠ </a:t>
            </a:r>
            <a:r>
              <a:rPr lang="en-AU" sz="2000" i="1" dirty="0"/>
              <a:t>r</a:t>
            </a:r>
            <a:r>
              <a:rPr lang="en-AU" sz="2000" dirty="0"/>
              <a:t>[</a:t>
            </a:r>
            <a:r>
              <a:rPr lang="en-AU" sz="2000" i="1" dirty="0"/>
              <a:t>j </a:t>
            </a:r>
            <a:r>
              <a:rPr lang="en-AU" sz="2000" dirty="0"/>
              <a:t>+ </a:t>
            </a:r>
            <a:r>
              <a:rPr lang="en-AU" sz="2000" i="1" dirty="0"/>
              <a:t>val </a:t>
            </a:r>
            <a:r>
              <a:rPr lang="en-AU" sz="2000" dirty="0"/>
              <a:t>- 1]</a:t>
            </a:r>
            <a:r>
              <a:rPr lang="en-AU" sz="2000" i="1" dirty="0"/>
              <a:t> </a:t>
            </a:r>
            <a:r>
              <a:rPr lang="en-AU" sz="2000" dirty="0"/>
              <a:t>and </a:t>
            </a:r>
            <a:r>
              <a:rPr lang="en-AU" sz="2000" i="1" dirty="0"/>
              <a:t>z </a:t>
            </a:r>
            <a:r>
              <a:rPr lang="en-AU" sz="2000" dirty="0"/>
              <a:t>= </a:t>
            </a:r>
            <a:r>
              <a:rPr lang="en-AU" sz="2000" i="1" dirty="0"/>
              <a:t>r</a:t>
            </a:r>
            <a:r>
              <a:rPr lang="en-AU" sz="2000" dirty="0"/>
              <a:t>[</a:t>
            </a:r>
            <a:r>
              <a:rPr lang="en-AU" sz="2000" i="1" dirty="0"/>
              <a:t>j </a:t>
            </a:r>
            <a:r>
              <a:rPr lang="en-AU" sz="2000" dirty="0"/>
              <a:t>+ </a:t>
            </a:r>
            <a:r>
              <a:rPr lang="en-AU" sz="2000" i="1" dirty="0"/>
              <a:t>val </a:t>
            </a:r>
            <a:r>
              <a:rPr lang="en-AU" sz="2000" dirty="0"/>
              <a:t>- 1]. If </a:t>
            </a:r>
            <a:r>
              <a:rPr lang="en-AU" sz="2000" i="1" dirty="0"/>
              <a:t>z </a:t>
            </a:r>
            <a:r>
              <a:rPr lang="en-AU" sz="2000" dirty="0"/>
              <a:t>≠ </a:t>
            </a:r>
            <a:r>
              <a:rPr lang="en-AU" sz="2000" i="1" dirty="0"/>
              <a:t>r</a:t>
            </a:r>
            <a:r>
              <a:rPr lang="en-AU" sz="2000" dirty="0"/>
              <a:t>[</a:t>
            </a:r>
            <a:r>
              <a:rPr lang="en-AU" sz="2000" i="1" dirty="0"/>
              <a:t>j </a:t>
            </a:r>
            <a:r>
              <a:rPr lang="en-AU" sz="2000" dirty="0"/>
              <a:t>+ </a:t>
            </a:r>
            <a:r>
              <a:rPr lang="en-AU" sz="2000" i="1" dirty="0"/>
              <a:t>val </a:t>
            </a:r>
            <a:r>
              <a:rPr lang="en-AU" sz="2000" dirty="0"/>
              <a:t>- 1], we have a mismatching and add a node &lt;</a:t>
            </a:r>
            <a:r>
              <a:rPr lang="en-AU" sz="2000" i="1" dirty="0"/>
              <a:t>z</a:t>
            </a:r>
            <a:r>
              <a:rPr lang="en-AU" sz="2000" dirty="0"/>
              <a:t>, </a:t>
            </a:r>
            <a:r>
              <a:rPr lang="en-AU" sz="2000" i="1" dirty="0"/>
              <a:t>j </a:t>
            </a:r>
            <a:r>
              <a:rPr lang="en-AU" sz="2000" dirty="0"/>
              <a:t>+ </a:t>
            </a:r>
            <a:r>
              <a:rPr lang="en-AU" sz="2000" i="1" dirty="0"/>
              <a:t>val </a:t>
            </a:r>
            <a:r>
              <a:rPr lang="en-AU" sz="2000" dirty="0"/>
              <a:t>- 1&gt;</a:t>
            </a:r>
            <a:r>
              <a:rPr lang="en-AU" sz="2000" i="1" dirty="0"/>
              <a:t> </a:t>
            </a:r>
            <a:r>
              <a:rPr lang="en-AU" sz="2000" dirty="0"/>
              <a:t>to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/>
              <a:t>]. If </a:t>
            </a:r>
            <a:r>
              <a:rPr lang="en-AU" sz="2000" i="1" dirty="0"/>
              <a:t>z</a:t>
            </a:r>
            <a:r>
              <a:rPr lang="en-AU" sz="2000" dirty="0"/>
              <a:t> = </a:t>
            </a:r>
            <a:r>
              <a:rPr lang="en-AU" sz="2000" i="1" dirty="0"/>
              <a:t>r</a:t>
            </a:r>
            <a:r>
              <a:rPr lang="en-AU" sz="2000" dirty="0"/>
              <a:t>[</a:t>
            </a:r>
            <a:r>
              <a:rPr lang="en-AU" sz="2000" i="1" dirty="0"/>
              <a:t>j</a:t>
            </a:r>
            <a:r>
              <a:rPr lang="en-AU" sz="2000" dirty="0"/>
              <a:t> + </a:t>
            </a:r>
            <a:r>
              <a:rPr lang="en-AU" sz="2000" i="1" dirty="0"/>
              <a:t>val </a:t>
            </a:r>
            <a:r>
              <a:rPr lang="en-AU" sz="2000" dirty="0"/>
              <a:t>- 1], create a node &lt;-, 0&gt; added to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/>
              <a:t>]. (If its parent is &lt;-, 0&gt;, it should be merged into its parent.) </a:t>
            </a:r>
            <a:endParaRPr lang="en-US" sz="2000" dirty="0"/>
          </a:p>
          <a:p>
            <a:pPr marL="457200" lvl="0" indent="-457200">
              <a:buAutoNum type="arabicParenR" startAt="3"/>
              <a:tabLst>
                <a:tab pos="342900" algn="l"/>
              </a:tabLst>
            </a:pPr>
            <a:r>
              <a:rPr lang="en-AU" sz="2000" dirty="0"/>
              <a:t>If </a:t>
            </a:r>
            <a:r>
              <a:rPr lang="en-AU" sz="2000" i="1" dirty="0"/>
              <a:t>w </a:t>
            </a:r>
            <a:r>
              <a:rPr lang="en-AU" sz="2000" dirty="0"/>
              <a:t>is not a leaf node, enqueue &lt;</a:t>
            </a:r>
            <a:r>
              <a:rPr lang="en-AU" sz="2000" i="1" dirty="0"/>
              <a:t>w</a:t>
            </a:r>
            <a:r>
              <a:rPr lang="en-AU" sz="2000" baseline="-25000" dirty="0"/>
              <a:t>1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 </a:t>
            </a:r>
            <a:r>
              <a:rPr lang="en-US" sz="2000" dirty="0"/>
              <a:t>+ 1])</a:t>
            </a:r>
            <a:r>
              <a:rPr lang="en-AU" sz="2000" dirty="0"/>
              <a:t>, …, &lt;</a:t>
            </a:r>
            <a:r>
              <a:rPr lang="en-AU" sz="2000" i="1" dirty="0"/>
              <a:t> w</a:t>
            </a:r>
            <a:r>
              <a:rPr lang="en-AU" sz="2000" i="1" baseline="-25000" dirty="0"/>
              <a:t>h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 </a:t>
            </a:r>
            <a:r>
              <a:rPr lang="en-US" sz="2000" dirty="0"/>
              <a:t>+ 1]) </a:t>
            </a:r>
            <a:r>
              <a:rPr lang="en-AU" sz="2000" dirty="0"/>
              <a:t>into </a:t>
            </a:r>
            <a:r>
              <a:rPr lang="en-AU" sz="2000" i="1" dirty="0"/>
              <a:t>Q</a:t>
            </a:r>
            <a:r>
              <a:rPr lang="en-AU" sz="2000" dirty="0"/>
              <a:t>.</a:t>
            </a:r>
            <a:endParaRPr lang="en-US" sz="2000" dirty="0"/>
          </a:p>
          <a:p>
            <a:pPr marL="457200" lvl="0" indent="-457200">
              <a:buAutoNum type="arabicParenR" startAt="3"/>
              <a:tabLst>
                <a:tab pos="342900" algn="l"/>
              </a:tabLst>
            </a:pPr>
            <a:r>
              <a:rPr lang="en-AU" sz="2000" dirty="0"/>
              <a:t>If </a:t>
            </a:r>
            <a:r>
              <a:rPr lang="en-AU" sz="2000" i="1" dirty="0"/>
              <a:t>f </a:t>
            </a:r>
            <a:r>
              <a:rPr lang="en-AU" sz="2000" dirty="0"/>
              <a:t>&gt; </a:t>
            </a:r>
            <a:r>
              <a:rPr lang="en-AU" sz="2000" i="1" dirty="0"/>
              <a:t>i </a:t>
            </a:r>
            <a:r>
              <a:rPr lang="en-AU" sz="2000" dirty="0"/>
              <a:t>+ </a:t>
            </a:r>
            <a:r>
              <a:rPr lang="en-AU" sz="2000" i="1" dirty="0"/>
              <a:t>val </a:t>
            </a:r>
            <a:r>
              <a:rPr lang="en-AU" sz="2000" dirty="0"/>
              <a:t>- 1, we will scan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 starting from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US" sz="2000" dirty="0"/>
              <a:t>] until we meet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AU" sz="2000" dirty="0">
                <a:sym typeface="Symbol"/>
              </a:rPr>
              <a:t></a:t>
            </a:r>
            <a:r>
              <a:rPr lang="en-US" sz="2000" dirty="0"/>
              <a:t>] such that </a:t>
            </a:r>
            <a:r>
              <a:rPr lang="en-US" sz="2000" i="1" dirty="0"/>
              <a:t>f </a:t>
            </a:r>
            <a:r>
              <a:rPr lang="en-US" sz="2000" dirty="0">
                <a:sym typeface="Symbol"/>
              </a:rPr>
              <a:t></a:t>
            </a:r>
            <a:r>
              <a:rPr lang="en-US" sz="2000" dirty="0"/>
              <a:t> </a:t>
            </a:r>
            <a:r>
              <a:rPr lang="en-US" sz="2000" i="1" dirty="0"/>
              <a:t>i</a:t>
            </a:r>
            <a:r>
              <a:rPr lang="en-US" sz="2000" dirty="0"/>
              <a:t> +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AU" sz="2000" dirty="0">
                <a:sym typeface="Symbol"/>
              </a:rPr>
              <a:t></a:t>
            </a:r>
            <a:r>
              <a:rPr lang="en-US" sz="2000" dirty="0"/>
              <a:t>] - 1. For each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g</a:t>
            </a:r>
            <a:r>
              <a:rPr lang="en-US" sz="2000" dirty="0"/>
              <a:t>] (</a:t>
            </a:r>
            <a:r>
              <a:rPr lang="en-US" sz="2000" i="1" dirty="0"/>
              <a:t>l </a:t>
            </a:r>
            <a:r>
              <a:rPr lang="en-US" sz="2000" dirty="0"/>
              <a:t>≤ </a:t>
            </a:r>
            <a:r>
              <a:rPr lang="en-US" sz="2000" i="1" dirty="0"/>
              <a:t>g </a:t>
            </a:r>
            <a:r>
              <a:rPr lang="en-US" sz="2000" dirty="0"/>
              <a:t>&lt; </a:t>
            </a:r>
            <a:r>
              <a:rPr lang="en-US" sz="2000" i="1" dirty="0"/>
              <a:t>l</a:t>
            </a:r>
            <a:r>
              <a:rPr lang="en-AU" sz="2000" dirty="0">
                <a:sym typeface="Symbol"/>
              </a:rPr>
              <a:t></a:t>
            </a:r>
            <a:r>
              <a:rPr lang="en-AU" sz="2000" dirty="0"/>
              <a:t>), we create a new node &lt;</a:t>
            </a:r>
            <a:r>
              <a:rPr lang="en-AU" sz="2000" i="1" dirty="0"/>
              <a:t>r</a:t>
            </a:r>
            <a:r>
              <a:rPr lang="en-AU" sz="2000" dirty="0"/>
              <a:t>[</a:t>
            </a:r>
            <a:r>
              <a:rPr lang="en-AU" sz="2000" i="1" dirty="0"/>
              <a:t>j</a:t>
            </a:r>
            <a:r>
              <a:rPr lang="en-AU" sz="2000" dirty="0"/>
              <a:t> +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g</a:t>
            </a:r>
            <a:r>
              <a:rPr lang="en-US" sz="2000" dirty="0"/>
              <a:t>] - 1</a:t>
            </a:r>
            <a:r>
              <a:rPr lang="en-AU" sz="2000" dirty="0"/>
              <a:t>], </a:t>
            </a:r>
            <a:r>
              <a:rPr lang="en-AU" sz="2000" i="1" dirty="0"/>
              <a:t>j </a:t>
            </a:r>
            <a:r>
              <a:rPr lang="en-AU" sz="2000" dirty="0"/>
              <a:t>+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g</a:t>
            </a:r>
            <a:r>
              <a:rPr lang="en-US" sz="2000" dirty="0"/>
              <a:t>] - 1</a:t>
            </a:r>
            <a:r>
              <a:rPr lang="en-AU" sz="2000" dirty="0"/>
              <a:t>&gt; added to </a:t>
            </a:r>
            <a:r>
              <a:rPr lang="en-AU" sz="2000" i="1" dirty="0"/>
              <a:t>D</a:t>
            </a:r>
            <a:r>
              <a:rPr lang="en-AU" sz="2000" dirty="0"/>
              <a:t>[</a:t>
            </a:r>
            <a:r>
              <a:rPr lang="en-AU" sz="2000" i="1" dirty="0"/>
              <a:t>u</a:t>
            </a:r>
            <a:r>
              <a:rPr lang="en-AU" sz="2000" dirty="0"/>
              <a:t>]. Enqueue &lt;</a:t>
            </a:r>
            <a:r>
              <a:rPr lang="en-AU" sz="2000" i="1" dirty="0"/>
              <a:t>w</a:t>
            </a:r>
            <a:r>
              <a:rPr lang="en-AU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ij</a:t>
            </a:r>
            <a:r>
              <a:rPr lang="en-US" sz="2000" dirty="0"/>
              <a:t>[</a:t>
            </a:r>
            <a:r>
              <a:rPr lang="en-US" sz="2000" i="1" dirty="0"/>
              <a:t>l</a:t>
            </a:r>
            <a:r>
              <a:rPr lang="en-AU" sz="2000" dirty="0">
                <a:sym typeface="Symbol"/>
              </a:rPr>
              <a:t></a:t>
            </a:r>
            <a:r>
              <a:rPr lang="en-US" sz="2000" dirty="0"/>
              <a:t>]&gt; </a:t>
            </a:r>
            <a:r>
              <a:rPr lang="en-AU" sz="2000" dirty="0"/>
              <a:t>into </a:t>
            </a:r>
            <a:r>
              <a:rPr lang="en-AU" sz="2000" i="1" dirty="0"/>
              <a:t>Q</a:t>
            </a:r>
            <a:r>
              <a:rPr lang="en-A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11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730113"/>
            <a:ext cx="9961681" cy="46402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Compare 4 different approaches</a:t>
            </a:r>
          </a:p>
          <a:p>
            <a:pPr lvl="0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AU" sz="2800" b="1" i="1" dirty="0">
                <a:solidFill>
                  <a:srgbClr val="5014F8"/>
                </a:solidFill>
              </a:rPr>
              <a:t>BWT-based </a:t>
            </a:r>
            <a:r>
              <a:rPr lang="en-AU" sz="2800" b="1" dirty="0">
                <a:solidFill>
                  <a:srgbClr val="5014F8"/>
                </a:solidFill>
              </a:rPr>
              <a:t>[34] (BWT for short),</a:t>
            </a:r>
            <a:endParaRPr lang="en-US" sz="2800" b="1" dirty="0">
              <a:solidFill>
                <a:srgbClr val="5014F8"/>
              </a:solidFill>
            </a:endParaRPr>
          </a:p>
          <a:p>
            <a:pPr lvl="0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AU" sz="2800" b="1" i="1" dirty="0">
                <a:solidFill>
                  <a:srgbClr val="5014F8"/>
                </a:solidFill>
              </a:rPr>
              <a:t>Amir’s method</a:t>
            </a:r>
            <a:r>
              <a:rPr lang="en-AU" sz="2800" b="1" dirty="0">
                <a:solidFill>
                  <a:srgbClr val="5014F8"/>
                </a:solidFill>
              </a:rPr>
              <a:t> [2] (Amir</a:t>
            </a:r>
            <a:r>
              <a:rPr lang="en-AU" sz="2800" b="1" i="1" dirty="0">
                <a:solidFill>
                  <a:srgbClr val="5014F8"/>
                </a:solidFill>
              </a:rPr>
              <a:t> </a:t>
            </a:r>
            <a:r>
              <a:rPr lang="en-AU" sz="2800" b="1" dirty="0">
                <a:solidFill>
                  <a:srgbClr val="5014F8"/>
                </a:solidFill>
              </a:rPr>
              <a:t>for short),</a:t>
            </a:r>
            <a:endParaRPr lang="en-US" sz="2800" b="1" dirty="0">
              <a:solidFill>
                <a:srgbClr val="5014F8"/>
              </a:solidFill>
            </a:endParaRPr>
          </a:p>
          <a:p>
            <a:pPr lvl="0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AU" sz="2800" b="1" i="1" dirty="0">
                <a:solidFill>
                  <a:srgbClr val="5014F8"/>
                </a:solidFill>
              </a:rPr>
              <a:t>Cole’s method </a:t>
            </a:r>
            <a:r>
              <a:rPr lang="en-AU" sz="2800" b="1" dirty="0">
                <a:solidFill>
                  <a:srgbClr val="5014F8"/>
                </a:solidFill>
              </a:rPr>
              <a:t>[14] (Cole</a:t>
            </a:r>
            <a:r>
              <a:rPr lang="en-AU" sz="2800" b="1" i="1" dirty="0">
                <a:solidFill>
                  <a:srgbClr val="5014F8"/>
                </a:solidFill>
              </a:rPr>
              <a:t> </a:t>
            </a:r>
            <a:r>
              <a:rPr lang="en-AU" sz="2800" b="1" dirty="0">
                <a:solidFill>
                  <a:srgbClr val="5014F8"/>
                </a:solidFill>
              </a:rPr>
              <a:t>for short),</a:t>
            </a:r>
            <a:endParaRPr lang="en-US" sz="2800" b="1" dirty="0">
              <a:solidFill>
                <a:srgbClr val="5014F8"/>
              </a:solidFill>
            </a:endParaRPr>
          </a:p>
          <a:p>
            <a:pPr lvl="0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AU" sz="2800" b="1" i="1" dirty="0">
                <a:solidFill>
                  <a:srgbClr val="5014F8"/>
                </a:solidFill>
              </a:rPr>
              <a:t>Algorithm A discussed in this paper </a:t>
            </a:r>
            <a:r>
              <a:rPr lang="en-AU" sz="2800" b="1" dirty="0">
                <a:solidFill>
                  <a:srgbClr val="5014F8"/>
                </a:solidFill>
              </a:rPr>
              <a:t>(</a:t>
            </a:r>
            <a:r>
              <a:rPr lang="en-AU" sz="2800" b="1" i="1" dirty="0">
                <a:solidFill>
                  <a:srgbClr val="5014F8"/>
                </a:solidFill>
              </a:rPr>
              <a:t>A</a:t>
            </a:r>
            <a:r>
              <a:rPr lang="en-AU" sz="2800" b="1" dirty="0">
                <a:solidFill>
                  <a:srgbClr val="5014F8"/>
                </a:solidFill>
              </a:rPr>
              <a:t>( )</a:t>
            </a:r>
            <a:r>
              <a:rPr lang="en-AU" sz="2800" b="1" i="1" dirty="0">
                <a:solidFill>
                  <a:srgbClr val="5014F8"/>
                </a:solidFill>
              </a:rPr>
              <a:t> </a:t>
            </a:r>
            <a:r>
              <a:rPr lang="en-AU" sz="2800" b="1" dirty="0">
                <a:solidFill>
                  <a:srgbClr val="5014F8"/>
                </a:solidFill>
              </a:rPr>
              <a:t>for short) </a:t>
            </a:r>
            <a:endParaRPr lang="en-US" sz="2800" b="1" dirty="0">
              <a:solidFill>
                <a:srgbClr val="5014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9975" y="1382982"/>
            <a:ext cx="37850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sz="32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SimSun" pitchFamily="2" charset="-122"/>
                <a:cs typeface="Times New Roman" panose="02020603050405020304" pitchFamily="18" charset="0"/>
              </a:rPr>
              <a:t>Test Environments: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altLang="zh-CN" sz="2400" b="1" dirty="0">
              <a:solidFill>
                <a:srgbClr val="5014F8"/>
              </a:solidFill>
              <a:ea typeface="SimSun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1099" y="2161342"/>
            <a:ext cx="87153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342900" algn="l"/>
              </a:tabLst>
            </a:pPr>
            <a:r>
              <a:rPr lang="en-AU" sz="2400" b="1" dirty="0">
                <a:solidFill>
                  <a:srgbClr val="5014F8"/>
                </a:solidFill>
                <a:ea typeface="SimSun"/>
              </a:rPr>
              <a:t>Implementation in C++, compiled by GNU make utility with optimization of level 2</a:t>
            </a:r>
          </a:p>
          <a:p>
            <a:pPr marL="342900" marR="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342900" algn="l"/>
              </a:tabLst>
            </a:pPr>
            <a:r>
              <a:rPr lang="en-AU" sz="2400" b="1" dirty="0">
                <a:solidFill>
                  <a:srgbClr val="5014F8"/>
                </a:solidFill>
                <a:ea typeface="SimSun"/>
              </a:rPr>
              <a:t>64-bit Ubuntu operating system</a:t>
            </a:r>
          </a:p>
          <a:p>
            <a:pPr marL="342900" marR="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342900" algn="l"/>
              </a:tabLst>
            </a:pPr>
            <a:r>
              <a:rPr lang="en-AU" sz="2400" b="1" dirty="0">
                <a:solidFill>
                  <a:srgbClr val="5014F8"/>
                </a:solidFill>
                <a:ea typeface="SimSun"/>
              </a:rPr>
              <a:t>run on a single core of a 2.40GHz Intel Xeon E5-2630 processor with 32GB RAM </a:t>
            </a:r>
            <a:endParaRPr lang="en-US" sz="2400" b="1" dirty="0">
              <a:solidFill>
                <a:srgbClr val="5014F8"/>
              </a:solidFill>
              <a:effectLst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74062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8515"/>
              </p:ext>
            </p:extLst>
          </p:nvPr>
        </p:nvGraphicFramePr>
        <p:xfrm>
          <a:off x="1162050" y="2505078"/>
          <a:ext cx="7724774" cy="2451732"/>
        </p:xfrm>
        <a:graphic>
          <a:graphicData uri="http://schemas.openxmlformats.org/drawingml/2006/table">
            <a:tbl>
              <a:tblPr/>
              <a:tblGrid>
                <a:gridCol w="386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Genomes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Genome sizes (bp)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Rat chr1 (Rnor_6.0)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290,094,217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C. merolae</a:t>
                      </a: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  (ASM9120v1)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16,728,967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C. elegans</a:t>
                      </a: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  (WBcel235)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103,022,290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Zebra fish (GRCz10)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1,464,443,456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Rat (Rnor_6.0)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2,909,701,677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9975" y="1813869"/>
            <a:ext cx="6098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sz="24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SimSun" pitchFamily="2" charset="-122"/>
                <a:cs typeface="Times New Roman" panose="02020603050405020304" pitchFamily="18" charset="0"/>
              </a:rPr>
              <a:t>TABLE I. CHARACTERISTICS OF GENOMES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1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6400" y="6146884"/>
            <a:ext cx="1219200" cy="283464"/>
          </a:xfrm>
        </p:spPr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Real Data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9975" y="1559953"/>
            <a:ext cx="8143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Tests with varying length of reads (over </a:t>
            </a:r>
            <a:r>
              <a:rPr lang="en-AU" sz="2400" b="1" dirty="0">
                <a:solidFill>
                  <a:srgbClr val="FF0000"/>
                </a:solidFill>
              </a:rPr>
              <a:t>Rat genome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)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 noTextEdit="1"/>
          </p:cNvSpPr>
          <p:nvPr/>
        </p:nvSpPr>
        <p:spPr bwMode="auto">
          <a:xfrm>
            <a:off x="1562100" y="1990343"/>
            <a:ext cx="7639050" cy="41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0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190"/>
          <p:cNvGrpSpPr>
            <a:grpSpLocks/>
          </p:cNvGrpSpPr>
          <p:nvPr/>
        </p:nvGrpSpPr>
        <p:grpSpPr bwMode="auto">
          <a:xfrm>
            <a:off x="714375" y="2117809"/>
            <a:ext cx="10382250" cy="3255447"/>
            <a:chOff x="6959" y="3764"/>
            <a:chExt cx="4978" cy="3849"/>
          </a:xfrm>
        </p:grpSpPr>
        <p:sp>
          <p:nvSpPr>
            <p:cNvPr id="9" name="AutoShape 199"/>
            <p:cNvSpPr>
              <a:spLocks noChangeArrowheads="1" noTextEdit="1"/>
            </p:cNvSpPr>
            <p:nvPr/>
          </p:nvSpPr>
          <p:spPr bwMode="auto">
            <a:xfrm>
              <a:off x="6959" y="3764"/>
              <a:ext cx="4978" cy="3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197"/>
            <p:cNvSpPr txBox="1">
              <a:spLocks noChangeArrowheads="1"/>
            </p:cNvSpPr>
            <p:nvPr/>
          </p:nvSpPr>
          <p:spPr bwMode="auto">
            <a:xfrm>
              <a:off x="7250" y="4526"/>
              <a:ext cx="371" cy="35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time (s)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96"/>
            <p:cNvSpPr txBox="1">
              <a:spLocks noChangeArrowheads="1"/>
            </p:cNvSpPr>
            <p:nvPr/>
          </p:nvSpPr>
          <p:spPr bwMode="auto">
            <a:xfrm>
              <a:off x="7842" y="7018"/>
              <a:ext cx="871" cy="24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values of </a:t>
              </a:r>
              <a:r>
                <a:rPr kumimoji="0" lang="en-CA" alt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</a:t>
              </a:r>
              <a:endPara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93"/>
            <p:cNvSpPr txBox="1">
              <a:spLocks noChangeArrowheads="1"/>
            </p:cNvSpPr>
            <p:nvPr/>
          </p:nvSpPr>
          <p:spPr bwMode="auto">
            <a:xfrm>
              <a:off x="10084" y="7018"/>
              <a:ext cx="1045" cy="24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length of reads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929100"/>
                </p:ext>
              </p:extLst>
            </p:nvPr>
          </p:nvGraphicFramePr>
          <p:xfrm>
            <a:off x="7018" y="4019"/>
            <a:ext cx="2544" cy="3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" name="Chart" r:id="rId3" imgW="1609648" imgH="1790764" progId="MSGraph.Chart.8">
                    <p:embed/>
                  </p:oleObj>
                </mc:Choice>
                <mc:Fallback>
                  <p:oleObj name="Chart" r:id="rId3" imgW="1609648" imgH="1790764" progId="MSGraph.Chart.8">
                    <p:embed/>
                    <p:pic>
                      <p:nvPicPr>
                        <p:cNvPr id="0" name="Object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8" y="4019"/>
                          <a:ext cx="2544" cy="30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571398"/>
                </p:ext>
              </p:extLst>
            </p:nvPr>
          </p:nvGraphicFramePr>
          <p:xfrm>
            <a:off x="9197" y="4267"/>
            <a:ext cx="2670" cy="2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5" name="Chart" r:id="rId5" imgW="1866900" imgH="1809686" progId="MSGraph.Chart.8">
                    <p:embed/>
                  </p:oleObj>
                </mc:Choice>
                <mc:Fallback>
                  <p:oleObj name="Chart" r:id="rId5" imgW="1866900" imgH="1809686" progId="MSGraph.Chart.8">
                    <p:embed/>
                    <p:pic>
                      <p:nvPicPr>
                        <p:cNvPr id="0" name="Object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7" y="4267"/>
                          <a:ext cx="2670" cy="28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09903"/>
              </p:ext>
            </p:extLst>
          </p:nvPr>
        </p:nvGraphicFramePr>
        <p:xfrm>
          <a:off x="1806135" y="5512871"/>
          <a:ext cx="6090090" cy="624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k/length-of-read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5/50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10/100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20/150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30/200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0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No. of leaf nodes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2K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0.7M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16.5M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102M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Rectangle 207"/>
          <p:cNvSpPr>
            <a:spLocks noChangeArrowheads="1"/>
          </p:cNvSpPr>
          <p:nvPr/>
        </p:nvSpPr>
        <p:spPr bwMode="auto">
          <a:xfrm>
            <a:off x="1562100" y="4989651"/>
            <a:ext cx="426783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-Roman" charset="0"/>
              </a:rPr>
              <a:t>	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-Roman" charset="0"/>
              </a:rPr>
              <a:t>Number of leaf nodes of </a:t>
            </a:r>
            <a:r>
              <a:rPr kumimoji="0" lang="en-AU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-Roman" charset="0"/>
              </a:rPr>
              <a:t>S</a:t>
            </a: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-Roman" charset="0"/>
              </a:rPr>
              <a:t>-trees</a:t>
            </a:r>
            <a:endParaRPr kumimoji="0" lang="en-AU" altLang="en-US" sz="2000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7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Real Data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9975" y="1566219"/>
            <a:ext cx="8111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Tests with varying length of reads (over </a:t>
            </a:r>
            <a:r>
              <a:rPr lang="en-AU" sz="2400" b="1" dirty="0">
                <a:solidFill>
                  <a:srgbClr val="FF0000"/>
                </a:solidFill>
              </a:rPr>
              <a:t>Zebra fish 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) 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3" name="Rectangle 18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173"/>
          <p:cNvGrpSpPr>
            <a:grpSpLocks/>
          </p:cNvGrpSpPr>
          <p:nvPr/>
        </p:nvGrpSpPr>
        <p:grpSpPr bwMode="auto">
          <a:xfrm>
            <a:off x="657225" y="2124075"/>
            <a:ext cx="10725150" cy="3030065"/>
            <a:chOff x="6959" y="3941"/>
            <a:chExt cx="4978" cy="3689"/>
          </a:xfrm>
        </p:grpSpPr>
        <p:sp>
          <p:nvSpPr>
            <p:cNvPr id="11" name="AutoShape 182"/>
            <p:cNvSpPr>
              <a:spLocks noChangeArrowheads="1" noTextEdit="1"/>
            </p:cNvSpPr>
            <p:nvPr/>
          </p:nvSpPr>
          <p:spPr bwMode="auto">
            <a:xfrm>
              <a:off x="6959" y="3941"/>
              <a:ext cx="4978" cy="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8343668"/>
                </p:ext>
              </p:extLst>
            </p:nvPr>
          </p:nvGraphicFramePr>
          <p:xfrm>
            <a:off x="9322" y="4133"/>
            <a:ext cx="2615" cy="3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1" name="Chart" r:id="rId3" imgW="1866900" imgH="1809686" progId="MSGraph.Chart.8">
                    <p:embed/>
                  </p:oleObj>
                </mc:Choice>
                <mc:Fallback>
                  <p:oleObj name="Chart" r:id="rId3" imgW="1866900" imgH="1809686" progId="MSGraph.Chart.8">
                    <p:embed/>
                    <p:pic>
                      <p:nvPicPr>
                        <p:cNvPr id="0" name="Object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2" y="4133"/>
                          <a:ext cx="2615" cy="31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178"/>
            <p:cNvSpPr txBox="1">
              <a:spLocks noChangeArrowheads="1"/>
            </p:cNvSpPr>
            <p:nvPr/>
          </p:nvSpPr>
          <p:spPr bwMode="auto">
            <a:xfrm>
              <a:off x="7862" y="7356"/>
              <a:ext cx="997" cy="20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values of </a:t>
              </a:r>
              <a:r>
                <a:rPr kumimoji="0" lang="en-CA" alt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</a:t>
              </a:r>
              <a:endPara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77"/>
            <p:cNvSpPr txBox="1">
              <a:spLocks noChangeArrowheads="1"/>
            </p:cNvSpPr>
            <p:nvPr/>
          </p:nvSpPr>
          <p:spPr bwMode="auto">
            <a:xfrm>
              <a:off x="10189" y="7356"/>
              <a:ext cx="1197" cy="24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length of reads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76"/>
            <p:cNvSpPr txBox="1">
              <a:spLocks noChangeArrowheads="1"/>
            </p:cNvSpPr>
            <p:nvPr/>
          </p:nvSpPr>
          <p:spPr bwMode="auto">
            <a:xfrm>
              <a:off x="7289" y="4525"/>
              <a:ext cx="513" cy="18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time (s)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98547"/>
                </p:ext>
              </p:extLst>
            </p:nvPr>
          </p:nvGraphicFramePr>
          <p:xfrm>
            <a:off x="6959" y="3965"/>
            <a:ext cx="2544" cy="3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2" name="Chart" r:id="rId5" imgW="1609648" imgH="1943216" progId="MSGraph.Chart.8">
                    <p:embed/>
                  </p:oleObj>
                </mc:Choice>
                <mc:Fallback>
                  <p:oleObj name="Chart" r:id="rId5" imgW="1609648" imgH="1943216" progId="MSGraph.Chart.8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9" y="3965"/>
                          <a:ext cx="2544" cy="32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47886"/>
              </p:ext>
            </p:extLst>
          </p:nvPr>
        </p:nvGraphicFramePr>
        <p:xfrm>
          <a:off x="1593826" y="5688330"/>
          <a:ext cx="6369075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k/length-of-read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5/50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10/100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20/150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30/200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No. of leaf nodes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0.7K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0.30M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9.2M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89M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190"/>
          <p:cNvSpPr>
            <a:spLocks noChangeArrowheads="1"/>
          </p:cNvSpPr>
          <p:nvPr/>
        </p:nvSpPr>
        <p:spPr bwMode="auto">
          <a:xfrm>
            <a:off x="1593850" y="5287933"/>
            <a:ext cx="40879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-Roman" charset="0"/>
              </a:rPr>
              <a:t>Number of leaf nodes of </a:t>
            </a:r>
            <a:r>
              <a:rPr kumimoji="0" lang="en-AU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-Roman" charset="0"/>
              </a:rPr>
              <a:t>S</a:t>
            </a: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  <a:ea typeface="宋体" pitchFamily="2" charset="-122"/>
                <a:cs typeface="Times-Roman" charset="0"/>
              </a:rPr>
              <a:t>-trees</a:t>
            </a:r>
            <a:endParaRPr kumimoji="0" lang="en-AU" altLang="en-US" sz="2000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real Data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9975" y="1623369"/>
            <a:ext cx="7731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</a:rPr>
              <a:t>Tests with varying length of reads 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(over </a:t>
            </a:r>
            <a:r>
              <a:rPr lang="en-AU" sz="2400" b="1" dirty="0">
                <a:solidFill>
                  <a:srgbClr val="FF0000"/>
                </a:solidFill>
                <a:ea typeface="SimSun"/>
              </a:rPr>
              <a:t>Rat chr1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) 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" name="Rectangle 24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38"/>
          <p:cNvGrpSpPr>
            <a:grpSpLocks/>
          </p:cNvGrpSpPr>
          <p:nvPr/>
        </p:nvGrpSpPr>
        <p:grpSpPr bwMode="auto">
          <a:xfrm>
            <a:off x="771525" y="2275534"/>
            <a:ext cx="10820400" cy="3915716"/>
            <a:chOff x="6959" y="3979"/>
            <a:chExt cx="4978" cy="3592"/>
          </a:xfrm>
        </p:grpSpPr>
        <p:sp>
          <p:nvSpPr>
            <p:cNvPr id="19" name="AutoShape 247"/>
            <p:cNvSpPr>
              <a:spLocks noChangeArrowheads="1" noTextEdit="1"/>
            </p:cNvSpPr>
            <p:nvPr/>
          </p:nvSpPr>
          <p:spPr bwMode="auto">
            <a:xfrm>
              <a:off x="6959" y="3979"/>
              <a:ext cx="4978" cy="3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245"/>
            <p:cNvSpPr txBox="1">
              <a:spLocks noChangeArrowheads="1"/>
            </p:cNvSpPr>
            <p:nvPr/>
          </p:nvSpPr>
          <p:spPr bwMode="auto">
            <a:xfrm>
              <a:off x="7842" y="7109"/>
              <a:ext cx="844" cy="21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values of </a:t>
              </a:r>
              <a:r>
                <a:rPr kumimoji="0" lang="en-CA" altLang="en-US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42"/>
            <p:cNvSpPr txBox="1">
              <a:spLocks noChangeArrowheads="1"/>
            </p:cNvSpPr>
            <p:nvPr/>
          </p:nvSpPr>
          <p:spPr bwMode="auto">
            <a:xfrm>
              <a:off x="10084" y="7109"/>
              <a:ext cx="1042" cy="24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</a:t>
              </a:r>
              <a:r>
                <a:rPr kumimoji="0" lang="en-CA" altLang="en-US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length </a:t>
              </a:r>
              <a:r>
                <a:rPr kumimoji="0" lang="en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of reads</a:t>
              </a:r>
              <a:endPara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41"/>
            <p:cNvSpPr txBox="1">
              <a:spLocks noChangeArrowheads="1"/>
            </p:cNvSpPr>
            <p:nvPr/>
          </p:nvSpPr>
          <p:spPr bwMode="auto">
            <a:xfrm>
              <a:off x="7227" y="4578"/>
              <a:ext cx="513" cy="18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time (s)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6567903"/>
                </p:ext>
              </p:extLst>
            </p:nvPr>
          </p:nvGraphicFramePr>
          <p:xfrm>
            <a:off x="9196" y="4242"/>
            <a:ext cx="2682" cy="2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9" name="Chart" r:id="rId3" imgW="1866900" imgH="1809686" progId="MSGraph.Chart.8">
                    <p:embed/>
                  </p:oleObj>
                </mc:Choice>
                <mc:Fallback>
                  <p:oleObj name="Chart" r:id="rId3" imgW="1866900" imgH="1809686" progId="MSGraph.Chart.8">
                    <p:embed/>
                    <p:pic>
                      <p:nvPicPr>
                        <p:cNvPr id="0" name="Object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6" y="4242"/>
                          <a:ext cx="2682" cy="28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2298133"/>
                </p:ext>
              </p:extLst>
            </p:nvPr>
          </p:nvGraphicFramePr>
          <p:xfrm>
            <a:off x="6959" y="3979"/>
            <a:ext cx="2556" cy="3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10" name="Chart" r:id="rId5" imgW="1619366" imgH="1857259" progId="MSGraph.Chart.8">
                    <p:embed/>
                  </p:oleObj>
                </mc:Choice>
                <mc:Fallback>
                  <p:oleObj name="Chart" r:id="rId5" imgW="1619366" imgH="1857259" progId="MSGraph.Chart.8">
                    <p:embed/>
                    <p:pic>
                      <p:nvPicPr>
                        <p:cNvPr id="0" name="Object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9" y="3979"/>
                          <a:ext cx="2556" cy="31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665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Statement of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646238"/>
            <a:ext cx="10906723" cy="272573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SimSun"/>
              </a:rPr>
              <a:t>String matching with </a:t>
            </a:r>
            <a:r>
              <a:rPr lang="en-US" sz="2800" b="1" i="1" dirty="0">
                <a:solidFill>
                  <a:srgbClr val="FF0000"/>
                </a:solidFill>
                <a:latin typeface="Century Gothic" panose="020B0502020202020204" pitchFamily="34" charset="0"/>
                <a:ea typeface="SimSun"/>
              </a:rPr>
              <a:t>k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SimSun"/>
              </a:rPr>
              <a:t>mismatches: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find all the occurrences of a pattern string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r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 in a target string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s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 with each occurrence having up to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k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 positions different between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r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 and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s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600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	</a:t>
            </a:r>
            <a:r>
              <a:rPr lang="en-CA" sz="26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In DNA databases, </a:t>
            </a:r>
            <a:r>
              <a:rPr lang="en-US" sz="26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due to polymorphisms or mutations among 		individuals or even sequencing errors, a read (a short sample 	DNA 		sequence) may disagree in some positions at any of its 				occurrences in a genome.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56999" y="4521994"/>
            <a:ext cx="3463925" cy="6873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Font typeface="Wingdings 2"/>
              <a:buNone/>
              <a:tabLst>
                <a:tab pos="342900" algn="l"/>
              </a:tabLst>
            </a:pPr>
            <a:r>
              <a:rPr lang="en-US" sz="2600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a a a a a c a a a c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ea typeface="SimSun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73557" y="5209381"/>
            <a:ext cx="4812419" cy="687387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Font typeface="Wingdings 2"/>
              <a:buNone/>
              <a:tabLst>
                <a:tab pos="342900" algn="l"/>
              </a:tabLst>
            </a:pPr>
            <a:r>
              <a:rPr lang="en-US" sz="2600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	</a:t>
            </a:r>
            <a:r>
              <a:rPr lang="en-US" sz="9800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a c a c a c a g a a g c c c</a:t>
            </a:r>
            <a:endParaRPr lang="en-US" sz="9800" b="1" dirty="0">
              <a:solidFill>
                <a:srgbClr val="5014F8"/>
              </a:solidFill>
              <a:latin typeface="Century Gothic" panose="020B0502020202020204" pitchFamily="34" charset="0"/>
              <a:ea typeface="SimSun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41599" y="4510881"/>
            <a:ext cx="1862825" cy="6873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2"/>
              <a:buNone/>
              <a:tabLst>
                <a:tab pos="342900" algn="l"/>
              </a:tabLst>
            </a:pPr>
            <a:r>
              <a:rPr lang="en-US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Example: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ea typeface="SimSun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162550" y="5738812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62625" y="5738812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43650" y="5738812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67575" y="5738812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2979949" y="4521994"/>
            <a:ext cx="1020552" cy="687387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Font typeface="Wingdings 2"/>
              <a:buNone/>
              <a:tabLst>
                <a:tab pos="342900" algn="l"/>
              </a:tabLst>
            </a:pPr>
            <a:r>
              <a:rPr lang="en-US" b="1" i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k </a:t>
            </a:r>
            <a:r>
              <a:rPr lang="en-US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= 4</a:t>
            </a:r>
            <a:endParaRPr lang="en-US" b="1" i="1" dirty="0">
              <a:solidFill>
                <a:srgbClr val="5014F8"/>
              </a:solidFill>
              <a:latin typeface="Century Gothic" panose="020B0502020202020204" pitchFamily="34" charset="0"/>
              <a:ea typeface="SimSun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847472" y="4485481"/>
            <a:ext cx="1496801" cy="687387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Font typeface="Wingdings 2"/>
              <a:buNone/>
              <a:tabLst>
                <a:tab pos="342900" algn="l"/>
              </a:tabLst>
            </a:pPr>
            <a:r>
              <a:rPr lang="en-US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pattern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ea typeface="SimSun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847472" y="5051425"/>
            <a:ext cx="1496801" cy="687387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Font typeface="Wingdings 2"/>
              <a:buNone/>
              <a:tabLst>
                <a:tab pos="342900" algn="l"/>
              </a:tabLst>
            </a:pPr>
            <a:r>
              <a:rPr lang="en-US" b="1" dirty="0">
                <a:solidFill>
                  <a:srgbClr val="5014F8"/>
                </a:solidFill>
                <a:latin typeface="Times"/>
                <a:ea typeface="SimSun"/>
                <a:cs typeface="Times New Roman" pitchFamily="18" charset="0"/>
              </a:rPr>
              <a:t>target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ea typeface="SimSu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896350" y="4865687"/>
            <a:ext cx="876300" cy="0"/>
          </a:xfrm>
          <a:prstGeom prst="straightConnector1">
            <a:avLst/>
          </a:prstGeom>
          <a:ln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896350" y="5450680"/>
            <a:ext cx="876300" cy="0"/>
          </a:xfrm>
          <a:prstGeom prst="straightConnector1">
            <a:avLst/>
          </a:prstGeom>
          <a:ln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Real Data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69975" y="1613844"/>
            <a:ext cx="8257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</a:rPr>
              <a:t>Tests with varying length of reads 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(over </a:t>
            </a:r>
            <a:r>
              <a:rPr lang="en-AU" sz="2400" b="1" dirty="0">
                <a:solidFill>
                  <a:srgbClr val="FF0000"/>
                </a:solidFill>
              </a:rPr>
              <a:t>C. </a:t>
            </a:r>
            <a:r>
              <a:rPr lang="en-AU" sz="2400" b="1" dirty="0" err="1">
                <a:solidFill>
                  <a:srgbClr val="FF0000"/>
                </a:solidFill>
              </a:rPr>
              <a:t>elegans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) 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3" name="Rectangle 25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241"/>
          <p:cNvGrpSpPr>
            <a:grpSpLocks/>
          </p:cNvGrpSpPr>
          <p:nvPr/>
        </p:nvGrpSpPr>
        <p:grpSpPr bwMode="auto">
          <a:xfrm>
            <a:off x="571500" y="2075509"/>
            <a:ext cx="10963275" cy="3810941"/>
            <a:chOff x="6959" y="3880"/>
            <a:chExt cx="4978" cy="3780"/>
          </a:xfrm>
        </p:grpSpPr>
        <p:sp>
          <p:nvSpPr>
            <p:cNvPr id="21" name="AutoShape 250"/>
            <p:cNvSpPr>
              <a:spLocks noChangeArrowheads="1" noTextEdit="1"/>
            </p:cNvSpPr>
            <p:nvPr/>
          </p:nvSpPr>
          <p:spPr bwMode="auto">
            <a:xfrm>
              <a:off x="6959" y="3880"/>
              <a:ext cx="4978" cy="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48"/>
            <p:cNvSpPr txBox="1">
              <a:spLocks noChangeArrowheads="1"/>
            </p:cNvSpPr>
            <p:nvPr/>
          </p:nvSpPr>
          <p:spPr bwMode="auto">
            <a:xfrm>
              <a:off x="7842" y="7284"/>
              <a:ext cx="886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values of </a:t>
              </a:r>
              <a:r>
                <a:rPr kumimoji="0" lang="en-CA" alt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</a:t>
              </a:r>
              <a:endPara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45"/>
            <p:cNvSpPr txBox="1">
              <a:spLocks noChangeArrowheads="1"/>
            </p:cNvSpPr>
            <p:nvPr/>
          </p:nvSpPr>
          <p:spPr bwMode="auto">
            <a:xfrm>
              <a:off x="10084" y="7284"/>
              <a:ext cx="1001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length of reads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44"/>
            <p:cNvSpPr txBox="1">
              <a:spLocks noChangeArrowheads="1"/>
            </p:cNvSpPr>
            <p:nvPr/>
          </p:nvSpPr>
          <p:spPr bwMode="auto">
            <a:xfrm>
              <a:off x="7207" y="4523"/>
              <a:ext cx="513" cy="18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time (s)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05650"/>
                </p:ext>
              </p:extLst>
            </p:nvPr>
          </p:nvGraphicFramePr>
          <p:xfrm>
            <a:off x="9196" y="4287"/>
            <a:ext cx="2673" cy="2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4" name="Chart" r:id="rId3" imgW="1866900" imgH="1809686" progId="MSGraph.Chart.8">
                    <p:embed/>
                  </p:oleObj>
                </mc:Choice>
                <mc:Fallback>
                  <p:oleObj name="Chart" r:id="rId3" imgW="1866900" imgH="1809686" progId="MSGraph.Chart.8">
                    <p:embed/>
                    <p:pic>
                      <p:nvPicPr>
                        <p:cNvPr id="0" name="Object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6" y="4287"/>
                          <a:ext cx="2673" cy="29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9403584"/>
                </p:ext>
              </p:extLst>
            </p:nvPr>
          </p:nvGraphicFramePr>
          <p:xfrm>
            <a:off x="6959" y="3936"/>
            <a:ext cx="2553" cy="3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5" name="Chart" r:id="rId5" imgW="1619366" imgH="1790764" progId="MSGraph.Chart.8">
                    <p:embed/>
                  </p:oleObj>
                </mc:Choice>
                <mc:Fallback>
                  <p:oleObj name="Chart" r:id="rId5" imgW="1619366" imgH="1790764" progId="MSGraph.Chart.8">
                    <p:embed/>
                    <p:pic>
                      <p:nvPicPr>
                        <p:cNvPr id="0" name="Object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9" y="3936"/>
                          <a:ext cx="2553" cy="33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3698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69975" y="1613844"/>
            <a:ext cx="8052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</a:rPr>
              <a:t>Tests with varying length of reads (over </a:t>
            </a:r>
            <a:r>
              <a:rPr lang="en-AU" sz="2400" b="1" kern="50" dirty="0">
                <a:solidFill>
                  <a:srgbClr val="FF0000"/>
                </a:solidFill>
                <a:ea typeface="SimSun"/>
              </a:rPr>
              <a:t>C. </a:t>
            </a:r>
            <a:r>
              <a:rPr lang="en-AU" sz="2400" b="1" kern="50" dirty="0" err="1">
                <a:solidFill>
                  <a:srgbClr val="FF0000"/>
                </a:solidFill>
                <a:ea typeface="SimSun"/>
              </a:rPr>
              <a:t>merlae</a:t>
            </a:r>
            <a:r>
              <a:rPr lang="en-AU" sz="2400" b="1" kern="50" dirty="0">
                <a:solidFill>
                  <a:srgbClr val="FF0000"/>
                </a:solidFill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</a:rPr>
              <a:t>)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 noTextEdit="1"/>
          </p:cNvSpPr>
          <p:nvPr/>
        </p:nvSpPr>
        <p:spPr bwMode="auto">
          <a:xfrm>
            <a:off x="1514529" y="2739557"/>
            <a:ext cx="76390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Real Data</a:t>
            </a:r>
          </a:p>
        </p:txBody>
      </p:sp>
      <p:sp>
        <p:nvSpPr>
          <p:cNvPr id="2" name="Rectangle 24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32"/>
          <p:cNvGrpSpPr>
            <a:grpSpLocks/>
          </p:cNvGrpSpPr>
          <p:nvPr/>
        </p:nvGrpSpPr>
        <p:grpSpPr bwMode="auto">
          <a:xfrm>
            <a:off x="628650" y="2702829"/>
            <a:ext cx="10887075" cy="3574146"/>
            <a:chOff x="6959" y="4010"/>
            <a:chExt cx="4978" cy="3616"/>
          </a:xfrm>
        </p:grpSpPr>
        <p:sp>
          <p:nvSpPr>
            <p:cNvPr id="10" name="AutoShape 241"/>
            <p:cNvSpPr>
              <a:spLocks noChangeArrowheads="1" noTextEdit="1"/>
            </p:cNvSpPr>
            <p:nvPr/>
          </p:nvSpPr>
          <p:spPr bwMode="auto">
            <a:xfrm>
              <a:off x="6959" y="4050"/>
              <a:ext cx="4978" cy="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239"/>
            <p:cNvSpPr txBox="1">
              <a:spLocks noChangeArrowheads="1"/>
            </p:cNvSpPr>
            <p:nvPr/>
          </p:nvSpPr>
          <p:spPr bwMode="auto">
            <a:xfrm>
              <a:off x="7842" y="7371"/>
              <a:ext cx="997" cy="18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values of </a:t>
              </a:r>
              <a:r>
                <a:rPr kumimoji="0" lang="en-CA" alt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</a:t>
              </a:r>
              <a:endPara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36"/>
            <p:cNvSpPr txBox="1">
              <a:spLocks noChangeArrowheads="1"/>
            </p:cNvSpPr>
            <p:nvPr/>
          </p:nvSpPr>
          <p:spPr bwMode="auto">
            <a:xfrm>
              <a:off x="10084" y="7371"/>
              <a:ext cx="1302" cy="24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varying length of reads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35"/>
            <p:cNvSpPr txBox="1">
              <a:spLocks noChangeArrowheads="1"/>
            </p:cNvSpPr>
            <p:nvPr/>
          </p:nvSpPr>
          <p:spPr bwMode="auto">
            <a:xfrm>
              <a:off x="7151" y="4638"/>
              <a:ext cx="513" cy="18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time (s)</a:t>
              </a:r>
              <a:endPara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3074601"/>
                </p:ext>
              </p:extLst>
            </p:nvPr>
          </p:nvGraphicFramePr>
          <p:xfrm>
            <a:off x="6959" y="4010"/>
            <a:ext cx="2553" cy="3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9" name="Chart" r:id="rId3" imgW="1619366" imgH="1790764" progId="MSGraph.Chart.8">
                    <p:embed/>
                  </p:oleObj>
                </mc:Choice>
                <mc:Fallback>
                  <p:oleObj name="Chart" r:id="rId3" imgW="1619366" imgH="1790764" progId="MSGraph.Chart.8">
                    <p:embed/>
                    <p:pic>
                      <p:nvPicPr>
                        <p:cNvPr id="0" name="Object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9" y="4010"/>
                          <a:ext cx="2553" cy="32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657780"/>
                </p:ext>
              </p:extLst>
            </p:nvPr>
          </p:nvGraphicFramePr>
          <p:xfrm>
            <a:off x="9270" y="4269"/>
            <a:ext cx="2667" cy="2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0" name="Chart" r:id="rId5" imgW="1695489" imgH="1695347" progId="MSGraph.Chart.8">
                    <p:embed/>
                  </p:oleObj>
                </mc:Choice>
                <mc:Fallback>
                  <p:oleObj name="Chart" r:id="rId5" imgW="1695489" imgH="1695347" progId="MSGraph.Chart.8">
                    <p:embed/>
                    <p:pic>
                      <p:nvPicPr>
                        <p:cNvPr id="0" name="Object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0" y="4269"/>
                          <a:ext cx="2667" cy="29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16881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Main contribution</a:t>
            </a:r>
          </a:p>
          <a:p>
            <a:pPr marL="685800" indent="-685800">
              <a:buNone/>
              <a:tabLst>
                <a:tab pos="342900" algn="l"/>
                <a:tab pos="685800" algn="l"/>
              </a:tabLst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Combination of derivation of mismatching information and BWT indexes for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k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mismatching problem</a:t>
            </a:r>
          </a:p>
          <a:p>
            <a:pPr marL="685800" indent="-685800">
              <a:buNone/>
              <a:tabLst>
                <a:tab pos="342900" algn="l"/>
                <a:tab pos="6858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Concept of mismatching trees</a:t>
            </a:r>
          </a:p>
          <a:p>
            <a:pPr marL="685800" indent="-685800">
              <a:buNone/>
              <a:tabLst>
                <a:tab pos="342900" algn="l"/>
                <a:tab pos="6858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Extensive tests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Future work</a:t>
            </a:r>
          </a:p>
          <a:p>
            <a:pPr marL="685800" indent="-685800">
              <a:buNone/>
              <a:tabLst>
                <a:tab pos="342900" algn="l"/>
                <a:tab pos="685800" algn="l"/>
              </a:tabLst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differences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42900" algn="l"/>
                <a:tab pos="6858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String matching with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don’t care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symbols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356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099" y="3114675"/>
            <a:ext cx="3067051" cy="119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5014F8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84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Related Work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673922" y="1646901"/>
            <a:ext cx="10760075" cy="4592637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Exact string matching</a:t>
            </a:r>
          </a:p>
          <a:p>
            <a:pPr marL="0" indent="0" algn="just">
              <a:buNone/>
              <a:tabLst>
                <a:tab pos="342900" algn="l"/>
              </a:tabLst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On-line algorithms:</a:t>
            </a:r>
          </a:p>
          <a:p>
            <a:pPr marL="914400" lvl="2" indent="0" algn="just">
              <a:buNone/>
            </a:pPr>
            <a:r>
              <a:rPr lang="en-AU" sz="20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Knuth-Morris-Pratt</a:t>
            </a:r>
            <a:r>
              <a:rPr lang="en-AU" sz="20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, </a:t>
            </a:r>
            <a:r>
              <a:rPr lang="en-AU" sz="20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Boyer-Moore</a:t>
            </a:r>
            <a:r>
              <a:rPr lang="en-AU" sz="20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, </a:t>
            </a:r>
            <a:r>
              <a:rPr lang="en-AU" sz="2000" b="1" i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</a:rPr>
              <a:t>Aho-Corasick</a:t>
            </a:r>
            <a:endParaRPr lang="en-US" sz="3000" b="1" i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914400" lvl="2" indent="-571500" algn="just">
              <a:buNone/>
              <a:tabLst>
                <a:tab pos="342900" algn="l"/>
              </a:tabLst>
            </a:pPr>
            <a:r>
              <a:rPr lang="en-US" sz="3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Index based:</a:t>
            </a:r>
          </a:p>
          <a:p>
            <a:pPr algn="just">
              <a:spcBef>
                <a:spcPts val="240"/>
              </a:spcBef>
              <a:buNone/>
              <a:tabLst>
                <a:tab pos="3429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suffix trees (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Weiner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;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McCreight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;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Ukkonen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), suffix arrays (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Manber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Myers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), BWT-	transformation (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Burrow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Wheeler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), Hash (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Karp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Rabin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5014F8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itchFamily="18" charset="0"/>
              </a:rPr>
              <a:t>Inexact string matching</a:t>
            </a:r>
          </a:p>
          <a:p>
            <a:pPr marL="685800" algn="just">
              <a:spcBef>
                <a:spcPts val="1200"/>
              </a:spcBef>
              <a:buFontTx/>
              <a:buChar char="-"/>
            </a:pP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mismatches - Hamming distance (</a:t>
            </a:r>
            <a:r>
              <a:rPr lang="en-US" sz="2000" b="1" i="1" dirty="0">
                <a:solidFill>
                  <a:srgbClr val="5014F8"/>
                </a:solidFill>
              </a:rPr>
              <a:t>Landau, U. Vishkin; Amir at al.; Cole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</a:p>
          <a:p>
            <a:pPr marL="685800" algn="just">
              <a:spcBef>
                <a:spcPts val="1200"/>
              </a:spcBef>
              <a:buFontTx/>
              <a:buChar char="-"/>
            </a:pP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k differences 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 Levelshtein distance (</a:t>
            </a:r>
            <a:r>
              <a:rPr lang="en-US" sz="2000" b="1" i="1" dirty="0">
                <a:solidFill>
                  <a:srgbClr val="5014F8"/>
                </a:solidFill>
              </a:rPr>
              <a:t>Chang, Lampe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  <a:endParaRPr lang="en-US" sz="2000" b="1" i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685800" algn="just">
              <a:spcBef>
                <a:spcPts val="1200"/>
              </a:spcBef>
              <a:buFontTx/>
              <a:buChar char="-"/>
            </a:pP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String matching with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wild-cards 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(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ea typeface="Times New Roman"/>
              </a:rPr>
              <a:t>Manber, Baeza-Yates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3100" b="1" dirty="0">
              <a:solidFill>
                <a:srgbClr val="5014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BWT-Index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48" y="1603424"/>
            <a:ext cx="10913716" cy="42513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Burrows-Wheeler Transform (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939559" y="3612322"/>
            <a:ext cx="2775629" cy="23771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en-CA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i="1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kumimoji="0" lang="en-CA" altLang="zh-CN" b="0" i="1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87575" y="3357415"/>
            <a:ext cx="778328" cy="26973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rk</a:t>
            </a:r>
            <a:r>
              <a:rPr kumimoji="0" lang="en-US" altLang="zh-CN" b="0" i="1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endParaRPr kumimoji="0" lang="en-US" altLang="zh-CN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-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92671" y="3373743"/>
            <a:ext cx="767443" cy="282801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rk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L  </a:t>
            </a:r>
            <a:endParaRPr kumimoji="0" lang="en-US" altLang="zh-CN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-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8561" y="33116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F</a:t>
            </a:r>
            <a:endParaRPr lang="zh-CN" altLang="en-US" i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9760" y="33333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L</a:t>
            </a:r>
            <a:endParaRPr lang="zh-CN" altLang="en-US" i="1" dirty="0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90649" y="5287359"/>
            <a:ext cx="718457" cy="29391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912118" y="4460044"/>
            <a:ext cx="718457" cy="29391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rot="10800000" flipV="1">
            <a:off x="7078502" y="5237998"/>
            <a:ext cx="277584" cy="2285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514789" y="4487261"/>
            <a:ext cx="342902" cy="1142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60748" y="476719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rank: 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913" y="402166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rank: 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405784" y="3461183"/>
            <a:ext cx="2775629" cy="23771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15284" y="3629025"/>
            <a:ext cx="2775629" cy="241722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i="1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i="1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 g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lang="en-CA" altLang="zh-CN" dirty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en-CA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9559" y="2921078"/>
            <a:ext cx="302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014F8"/>
                </a:solidFill>
                <a:latin typeface="Calibri" pitchFamily="34" charset="0"/>
              </a:rPr>
              <a:t>Rank correspondence: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7068698" y="3560237"/>
            <a:ext cx="4437502" cy="803362"/>
            <a:chOff x="6571" y="4429"/>
            <a:chExt cx="5366" cy="1264"/>
          </a:xfrm>
        </p:grpSpPr>
        <p:sp>
          <p:nvSpPr>
            <p:cNvPr id="8" name="AutoShape 8"/>
            <p:cNvSpPr>
              <a:spLocks noChangeArrowheads="1" noTextEdit="1"/>
            </p:cNvSpPr>
            <p:nvPr/>
          </p:nvSpPr>
          <p:spPr bwMode="auto">
            <a:xfrm>
              <a:off x="6571" y="4484"/>
              <a:ext cx="5366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622" y="4474"/>
              <a:ext cx="1311" cy="4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$,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219" y="4429"/>
              <a:ext cx="1675" cy="4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if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 SA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1;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7622" y="5155"/>
              <a:ext cx="2450" cy="44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s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lang="en-CA" altLang="en-US" sz="2000" b="1" i="1" dirty="0">
                  <a:ea typeface="宋体" pitchFamily="2" charset="-122"/>
                  <a:cs typeface="Times New Roman" pitchFamily="18" charset="0"/>
                </a:rPr>
                <a:t>SA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– 1],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0219" y="5155"/>
              <a:ext cx="1675" cy="5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otherwise.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>
              <a:off x="7376" y="4609"/>
              <a:ext cx="84" cy="889"/>
            </a:xfrm>
            <a:prstGeom prst="leftBrace">
              <a:avLst>
                <a:gd name="adj1" fmla="val 54663"/>
                <a:gd name="adj2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45315" y="2911552"/>
            <a:ext cx="253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014F8"/>
                </a:solidFill>
                <a:latin typeface="Calibri" pitchFamily="34" charset="0"/>
              </a:rPr>
              <a:t>BWT construction: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3241" y="4601560"/>
            <a:ext cx="27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5014F8"/>
                </a:solidFill>
                <a:latin typeface="Calibri" pitchFamily="34" charset="0"/>
              </a:rPr>
              <a:t>SA</a:t>
            </a:r>
            <a:r>
              <a:rPr lang="en-US" altLang="zh-CN" sz="2400" b="1" dirty="0">
                <a:solidFill>
                  <a:srgbClr val="5014F8"/>
                </a:solidFill>
                <a:latin typeface="Calibri" pitchFamily="34" charset="0"/>
              </a:rPr>
              <a:t>[…] – suffix array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4642" y="5854749"/>
            <a:ext cx="160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eaLnBrk="1" hangingPunct="1"/>
            <a:r>
              <a:rPr lang="en-US" altLang="zh-CN" sz="2000" i="1" u="sng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rk</a:t>
            </a:r>
            <a:r>
              <a:rPr lang="en-US" altLang="zh-CN" sz="2000" i="1" baseline="-25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lang="en-US" altLang="zh-CN" sz="2000" i="1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e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) = </a:t>
            </a:r>
            <a:r>
              <a:rPr lang="en-US" altLang="zh-CN" sz="2000" i="1" u="sng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rk</a:t>
            </a:r>
            <a:r>
              <a:rPr lang="en-US" altLang="zh-CN" sz="2000" i="1" baseline="-25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L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lang="en-US" altLang="zh-CN" sz="2000" i="1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e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) </a:t>
            </a:r>
            <a:endParaRPr lang="en-US" altLang="zh-CN" sz="2000" i="1" dirty="0">
              <a:solidFill>
                <a:srgbClr val="5014F8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58" y="1679654"/>
            <a:ext cx="11158025" cy="46678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p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=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aca</a:t>
            </a:r>
          </a:p>
          <a:p>
            <a:pPr algn="just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542190" y="3463973"/>
            <a:ext cx="9307393" cy="2899723"/>
            <a:chOff x="2438400" y="3030777"/>
            <a:chExt cx="9307393" cy="2899723"/>
          </a:xfrm>
        </p:grpSpPr>
        <p:grpSp>
          <p:nvGrpSpPr>
            <p:cNvPr id="66" name="组合 65"/>
            <p:cNvGrpSpPr/>
            <p:nvPr/>
          </p:nvGrpSpPr>
          <p:grpSpPr>
            <a:xfrm>
              <a:off x="2438400" y="3620095"/>
              <a:ext cx="6086373" cy="1869597"/>
              <a:chOff x="2419350" y="3620095"/>
              <a:chExt cx="6086373" cy="1869597"/>
            </a:xfrm>
          </p:grpSpPr>
          <p:cxnSp>
            <p:nvCxnSpPr>
              <p:cNvPr id="33" name="直接箭头连接符 32"/>
              <p:cNvCxnSpPr/>
              <p:nvPr/>
            </p:nvCxnSpPr>
            <p:spPr>
              <a:xfrm flipV="1">
                <a:off x="2768109" y="3873695"/>
                <a:ext cx="402244" cy="29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 flipV="1">
                <a:off x="2770839" y="4805468"/>
                <a:ext cx="402244" cy="29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2419350" y="3620095"/>
                <a:ext cx="304800" cy="228600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 rot="5400000" flipH="1" flipV="1">
                <a:off x="2208484" y="4993075"/>
                <a:ext cx="746241" cy="246994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/>
              <p:nvPr/>
            </p:nvCxnSpPr>
            <p:spPr>
              <a:xfrm flipV="1">
                <a:off x="5519438" y="5001363"/>
                <a:ext cx="402244" cy="29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 flipV="1">
                <a:off x="5517468" y="5434800"/>
                <a:ext cx="402244" cy="29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4987186" y="4035626"/>
                <a:ext cx="511716" cy="866079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 rot="16200000" flipH="1">
                <a:off x="5002596" y="4981575"/>
                <a:ext cx="504497" cy="362606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/>
              <p:nvPr/>
            </p:nvCxnSpPr>
            <p:spPr>
              <a:xfrm flipV="1">
                <a:off x="8101469" y="4204365"/>
                <a:ext cx="402244" cy="29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/>
              <p:nvPr/>
            </p:nvCxnSpPr>
            <p:spPr>
              <a:xfrm flipV="1">
                <a:off x="8103479" y="4536876"/>
                <a:ext cx="402244" cy="29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/>
              <p:cNvCxnSpPr/>
              <p:nvPr/>
            </p:nvCxnSpPr>
            <p:spPr>
              <a:xfrm flipV="1">
                <a:off x="7774727" y="4223444"/>
                <a:ext cx="300177" cy="777919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/>
              <p:cNvCxnSpPr/>
              <p:nvPr/>
            </p:nvCxnSpPr>
            <p:spPr>
              <a:xfrm rot="5400000" flipH="1" flipV="1">
                <a:off x="7569171" y="4925322"/>
                <a:ext cx="709683" cy="272952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10356630" y="3030777"/>
              <a:ext cx="1389163" cy="2899723"/>
              <a:chOff x="8471136" y="2769622"/>
              <a:chExt cx="1389163" cy="2899723"/>
            </a:xfrm>
          </p:grpSpPr>
          <p:sp>
            <p:nvSpPr>
              <p:cNvPr id="68" name="Text Box 2"/>
              <p:cNvSpPr txBox="1">
                <a:spLocks noChangeArrowheads="1"/>
              </p:cNvSpPr>
              <p:nvPr/>
            </p:nvSpPr>
            <p:spPr bwMode="auto">
              <a:xfrm>
                <a:off x="8471136" y="3165217"/>
                <a:ext cx="682388" cy="250412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8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7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5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6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endPara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471136" y="2769622"/>
                <a:ext cx="1389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i="1" u="sng" dirty="0">
                    <a:latin typeface="Calibri" pitchFamily="34" charset="0"/>
                    <a:cs typeface="Times New Roman" pitchFamily="18" charset="0"/>
                  </a:rPr>
                  <a:t>Suffix Array</a:t>
                </a:r>
                <a:endParaRPr lang="zh-CN" altLang="en-US" sz="2000" i="1" u="sng" dirty="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Backward Search of BWT-Index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582311" y="2632894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solidFill>
                  <a:srgbClr val="FF0000"/>
                </a:solidFill>
                <a:cs typeface="Times New Roman" pitchFamily="18" charset="0"/>
              </a:rPr>
              <a:t>Backward Search</a:t>
            </a:r>
            <a:endParaRPr lang="zh-CN" altLang="en-US" sz="1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 rot="10800000">
            <a:off x="3215491" y="2802307"/>
            <a:ext cx="398835" cy="1588"/>
          </a:xfrm>
          <a:prstGeom prst="straightConnector1">
            <a:avLst/>
          </a:prstGeom>
          <a:ln>
            <a:solidFill>
              <a:srgbClr val="5014F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914590" y="3535565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3" name="矩形 27"/>
          <p:cNvSpPr/>
          <p:nvPr/>
        </p:nvSpPr>
        <p:spPr>
          <a:xfrm>
            <a:off x="643735" y="3527828"/>
            <a:ext cx="1798398" cy="286344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3564418" y="3558227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5" name="矩形 27"/>
          <p:cNvSpPr/>
          <p:nvPr/>
        </p:nvSpPr>
        <p:spPr>
          <a:xfrm>
            <a:off x="6084388" y="3502375"/>
            <a:ext cx="1798398" cy="28889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6412393" y="3538687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$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7" name="矩形 27"/>
          <p:cNvSpPr/>
          <p:nvPr/>
        </p:nvSpPr>
        <p:spPr>
          <a:xfrm>
            <a:off x="3284038" y="3521915"/>
            <a:ext cx="1798398" cy="28693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27"/>
          <p:cNvSpPr/>
          <p:nvPr/>
        </p:nvSpPr>
        <p:spPr>
          <a:xfrm>
            <a:off x="8656138" y="3502375"/>
            <a:ext cx="1798398" cy="29079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8984143" y="3538687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$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5682989" y="1581697"/>
            <a:ext cx="5882786" cy="877185"/>
            <a:chOff x="6823" y="4547"/>
            <a:chExt cx="4937" cy="902"/>
          </a:xfrm>
        </p:grpSpPr>
        <p:sp>
          <p:nvSpPr>
            <p:cNvPr id="7" name="AutoShape 9"/>
            <p:cNvSpPr>
              <a:spLocks noChangeArrowheads="1" noTextEdit="1"/>
            </p:cNvSpPr>
            <p:nvPr/>
          </p:nvSpPr>
          <p:spPr bwMode="auto">
            <a:xfrm>
              <a:off x="6916" y="4547"/>
              <a:ext cx="4792" cy="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406" y="4660"/>
              <a:ext cx="1187" cy="38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z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, β]&gt;,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961" y="4690"/>
              <a:ext cx="1799" cy="3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if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 z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 appears in 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1" i="1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;</a:t>
              </a:r>
              <a:endParaRPr kumimoji="0" lang="en-CA" altLang="en-US" sz="2000" b="1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406" y="5132"/>
              <a:ext cx="209" cy="31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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,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9961" y="5091"/>
              <a:ext cx="1330" cy="3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otherwise.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AutoShape 3"/>
            <p:cNvSpPr>
              <a:spLocks/>
            </p:cNvSpPr>
            <p:nvPr/>
          </p:nvSpPr>
          <p:spPr bwMode="auto">
            <a:xfrm>
              <a:off x="8291" y="4710"/>
              <a:ext cx="84" cy="739"/>
            </a:xfrm>
            <a:prstGeom prst="leftBrace">
              <a:avLst>
                <a:gd name="adj1" fmla="val 45734"/>
                <a:gd name="adj2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6823" y="4857"/>
              <a:ext cx="1455" cy="3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z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) =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396592" y="2597832"/>
            <a:ext cx="533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</a:rPr>
              <a:t>: a character		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: a range in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F</a:t>
            </a:r>
            <a:endParaRPr lang="zh-CN" altLang="en-US" sz="2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altLang="zh-CN" sz="2000" b="1" i="1" baseline="-25000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: a range in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L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, corresponding to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endParaRPr lang="zh-CN" altLang="en-US" sz="2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Backward Search of BWT-Index</a:t>
            </a: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02738" y="1735657"/>
            <a:ext cx="11346845" cy="4674668"/>
            <a:chOff x="502738" y="1735657"/>
            <a:chExt cx="11346845" cy="4674668"/>
          </a:xfrm>
        </p:grpSpPr>
        <p:grpSp>
          <p:nvGrpSpPr>
            <p:cNvPr id="6" name="组合 69"/>
            <p:cNvGrpSpPr/>
            <p:nvPr/>
          </p:nvGrpSpPr>
          <p:grpSpPr>
            <a:xfrm>
              <a:off x="2542190" y="3463973"/>
              <a:ext cx="9307393" cy="2899723"/>
              <a:chOff x="2438400" y="3030777"/>
              <a:chExt cx="9307393" cy="2899723"/>
            </a:xfrm>
          </p:grpSpPr>
          <p:grpSp>
            <p:nvGrpSpPr>
              <p:cNvPr id="7" name="组合 65"/>
              <p:cNvGrpSpPr/>
              <p:nvPr/>
            </p:nvGrpSpPr>
            <p:grpSpPr>
              <a:xfrm>
                <a:off x="2438400" y="3620095"/>
                <a:ext cx="6086373" cy="1869597"/>
                <a:chOff x="2419350" y="3620095"/>
                <a:chExt cx="6086373" cy="1869597"/>
              </a:xfrm>
            </p:grpSpPr>
            <p:cxnSp>
              <p:nvCxnSpPr>
                <p:cNvPr id="11" name="直接箭头连接符 32"/>
                <p:cNvCxnSpPr/>
                <p:nvPr/>
              </p:nvCxnSpPr>
              <p:spPr>
                <a:xfrm flipV="1">
                  <a:off x="2768109" y="3873695"/>
                  <a:ext cx="402244" cy="29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箭头连接符 33"/>
                <p:cNvCxnSpPr/>
                <p:nvPr/>
              </p:nvCxnSpPr>
              <p:spPr>
                <a:xfrm flipV="1">
                  <a:off x="2770839" y="4805468"/>
                  <a:ext cx="402244" cy="29"/>
                </a:xfrm>
                <a:prstGeom prst="straightConnector1">
                  <a:avLst/>
                </a:prstGeom>
                <a:ln w="317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39"/>
                <p:cNvCxnSpPr/>
                <p:nvPr/>
              </p:nvCxnSpPr>
              <p:spPr>
                <a:xfrm>
                  <a:off x="2419350" y="3620095"/>
                  <a:ext cx="304800" cy="22860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箭头连接符 40"/>
                <p:cNvCxnSpPr/>
                <p:nvPr/>
              </p:nvCxnSpPr>
              <p:spPr>
                <a:xfrm rot="5400000" flipH="1" flipV="1">
                  <a:off x="2208484" y="4993075"/>
                  <a:ext cx="746241" cy="246994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箭头连接符 44"/>
                <p:cNvCxnSpPr/>
                <p:nvPr/>
              </p:nvCxnSpPr>
              <p:spPr>
                <a:xfrm flipV="1">
                  <a:off x="5519438" y="5001363"/>
                  <a:ext cx="402244" cy="29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箭头连接符 45"/>
                <p:cNvCxnSpPr/>
                <p:nvPr/>
              </p:nvCxnSpPr>
              <p:spPr>
                <a:xfrm flipV="1">
                  <a:off x="5517468" y="5434800"/>
                  <a:ext cx="402244" cy="29"/>
                </a:xfrm>
                <a:prstGeom prst="straightConnector1">
                  <a:avLst/>
                </a:prstGeom>
                <a:ln w="317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箭头连接符 46"/>
                <p:cNvCxnSpPr/>
                <p:nvPr/>
              </p:nvCxnSpPr>
              <p:spPr>
                <a:xfrm>
                  <a:off x="4987186" y="4035626"/>
                  <a:ext cx="511716" cy="866079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箭头连接符 47"/>
                <p:cNvCxnSpPr/>
                <p:nvPr/>
              </p:nvCxnSpPr>
              <p:spPr>
                <a:xfrm rot="16200000" flipH="1">
                  <a:off x="5002596" y="4981575"/>
                  <a:ext cx="504497" cy="362606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49"/>
                <p:cNvCxnSpPr/>
                <p:nvPr/>
              </p:nvCxnSpPr>
              <p:spPr>
                <a:xfrm flipV="1">
                  <a:off x="8101469" y="4204365"/>
                  <a:ext cx="402244" cy="29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箭头连接符 50"/>
                <p:cNvCxnSpPr/>
                <p:nvPr/>
              </p:nvCxnSpPr>
              <p:spPr>
                <a:xfrm flipV="1">
                  <a:off x="8103479" y="4536876"/>
                  <a:ext cx="402244" cy="29"/>
                </a:xfrm>
                <a:prstGeom prst="straightConnector1">
                  <a:avLst/>
                </a:prstGeom>
                <a:ln w="317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55"/>
                <p:cNvCxnSpPr/>
                <p:nvPr/>
              </p:nvCxnSpPr>
              <p:spPr>
                <a:xfrm flipV="1">
                  <a:off x="7774727" y="4223444"/>
                  <a:ext cx="300177" cy="777919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56"/>
                <p:cNvCxnSpPr/>
                <p:nvPr/>
              </p:nvCxnSpPr>
              <p:spPr>
                <a:xfrm rot="5400000" flipH="1" flipV="1">
                  <a:off x="7569171" y="4925322"/>
                  <a:ext cx="709683" cy="272952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66"/>
              <p:cNvGrpSpPr/>
              <p:nvPr/>
            </p:nvGrpSpPr>
            <p:grpSpPr>
              <a:xfrm>
                <a:off x="10356630" y="3030777"/>
                <a:ext cx="1389163" cy="2899723"/>
                <a:chOff x="8471136" y="2769622"/>
                <a:chExt cx="1389163" cy="2899723"/>
              </a:xfrm>
            </p:grpSpPr>
            <p:sp>
              <p:nvSpPr>
                <p:cNvPr id="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471136" y="3165217"/>
                  <a:ext cx="682388" cy="2504128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8</a:t>
                  </a:r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7</a:t>
                  </a:r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5</a:t>
                  </a:r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1</a:t>
                  </a:r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3</a:t>
                  </a:r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6</a:t>
                  </a:r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2</a:t>
                  </a:r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altLang="zh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4</a:t>
                  </a:r>
                  <a:endPara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471136" y="2769622"/>
                  <a:ext cx="13891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i="1" u="sng" dirty="0">
                      <a:latin typeface="Calibri" pitchFamily="34" charset="0"/>
                      <a:cs typeface="Times New Roman" pitchFamily="18" charset="0"/>
                    </a:rPr>
                    <a:t>Suffix Array</a:t>
                  </a:r>
                  <a:endParaRPr lang="zh-CN" altLang="en-US" sz="2000" i="1" u="sng" dirty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914590" y="3535565"/>
              <a:ext cx="1180104" cy="251480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	L </a:t>
              </a:r>
              <a:endParaRPr lang="en-US" altLang="zh-CN" sz="2000" u="sng" dirty="0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643735" y="3527828"/>
              <a:ext cx="1798398" cy="2863447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3564418" y="3558227"/>
              <a:ext cx="1180104" cy="251480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	L </a:t>
              </a:r>
              <a:endParaRPr lang="en-US" altLang="zh-CN" sz="2000" u="sng" dirty="0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2" name="矩形 27"/>
            <p:cNvSpPr/>
            <p:nvPr/>
          </p:nvSpPr>
          <p:spPr>
            <a:xfrm>
              <a:off x="6084388" y="3502375"/>
              <a:ext cx="1798398" cy="28889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6412393" y="3538687"/>
              <a:ext cx="1180104" cy="251480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	L </a:t>
              </a:r>
              <a:endParaRPr lang="en-US" altLang="zh-CN" sz="2000" u="sng" dirty="0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$ 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4" name="矩形 27"/>
            <p:cNvSpPr/>
            <p:nvPr/>
          </p:nvSpPr>
          <p:spPr>
            <a:xfrm>
              <a:off x="3284038" y="3521915"/>
              <a:ext cx="1798398" cy="286936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27"/>
            <p:cNvSpPr/>
            <p:nvPr/>
          </p:nvSpPr>
          <p:spPr>
            <a:xfrm>
              <a:off x="8656138" y="3502375"/>
              <a:ext cx="1798398" cy="290795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8984143" y="3538687"/>
              <a:ext cx="1180104" cy="251480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	L </a:t>
              </a:r>
              <a:endParaRPr lang="en-US" altLang="zh-CN" sz="2000" u="sng" dirty="0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$ 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sz="20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3933825" y="1739366"/>
              <a:ext cx="2781300" cy="25499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&lt;</a:t>
              </a:r>
              <a:r>
                <a:rPr lang="en-CA" altLang="en-US" sz="2000" b="1" i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[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5]&gt;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3567366" y="2717909"/>
              <a:ext cx="1299909" cy="25831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5]&gt;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412393" y="2717909"/>
              <a:ext cx="1299909" cy="25831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1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2]&gt;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8905382" y="2717909"/>
              <a:ext cx="1299909" cy="25831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3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4]&gt;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6893003" y="1735657"/>
              <a:ext cx="2781300" cy="25499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/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&lt;</a:t>
              </a:r>
              <a:r>
                <a:rPr lang="en-CA" altLang="en-US" sz="2000" b="1" i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[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2]&gt;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4217320" y="2076450"/>
              <a:ext cx="865116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7147625" y="2076450"/>
              <a:ext cx="865116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841430" y="2076450"/>
              <a:ext cx="873695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656138" y="2076450"/>
              <a:ext cx="873695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502738" y="2708345"/>
              <a:ext cx="2781300" cy="25499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CA" altLang="en-US" sz="2000" b="1" i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sequence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8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rankAll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8436" y="1652748"/>
            <a:ext cx="10172000" cy="49019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Arrange |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| arrays each for a character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US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  <a:sym typeface="Symbol"/>
              </a:rPr>
              <a:t>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 such that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A</a:t>
            </a:r>
            <a:r>
              <a:rPr lang="en-US" sz="2400" b="1" i="1" cap="small" baseline="-25000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[</a:t>
            </a:r>
            <a:r>
              <a:rPr lang="en-AU" sz="2400" b="1" i="1" dirty="0" err="1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i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]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(the </a:t>
            </a:r>
            <a:r>
              <a:rPr lang="en-AU" sz="2400" b="1" i="1" dirty="0" err="1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i</a:t>
            </a:r>
            <a:r>
              <a:rPr lang="en-AU" sz="2400" b="1" dirty="0" err="1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th</a:t>
            </a:r>
            <a:r>
              <a:rPr lang="en-AU" sz="2400" b="1" baseline="30000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entry in the array for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US" sz="2400" b="1" cap="small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</a:rPr>
              <a:t>)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 is the number of appearances of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US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within </a:t>
            </a:r>
            <a:r>
              <a:rPr lang="en-AU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[1 .. </a:t>
            </a:r>
            <a:r>
              <a:rPr lang="en-AU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i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cs typeface="Times" panose="02020603050405020304" pitchFamily="18" charset="0"/>
              </a:rPr>
              <a:t>].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Instead of scanning a certain segment </a:t>
            </a:r>
            <a:r>
              <a:rPr lang="en-AU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[</a:t>
            </a:r>
            <a:r>
              <a:rPr lang="en-US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sym typeface="Symbol"/>
              </a:rPr>
              <a:t></a:t>
            </a:r>
            <a:r>
              <a:rPr lang="en-AU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..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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] (</a:t>
            </a:r>
            <a:r>
              <a:rPr lang="en-US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sym typeface="Symbol"/>
              </a:rPr>
              <a:t></a:t>
            </a:r>
            <a:r>
              <a:rPr lang="en-AU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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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) to find a subrange for a certain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US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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, we can simply look up </a:t>
            </a:r>
            <a:r>
              <a:rPr lang="en-US" sz="2400" b="1" i="1" cap="small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i="1" cap="small" baseline="-25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x</a:t>
            </a:r>
            <a:r>
              <a:rPr lang="en-US" sz="2400" b="1" cap="small" baseline="-25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 </a:t>
            </a:r>
            <a:r>
              <a:rPr lang="en-US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to see whether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i="1" cap="small" baseline="-25000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[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sym typeface="Symbol"/>
              </a:rPr>
              <a:t></a:t>
            </a:r>
            <a:r>
              <a:rPr lang="en-US" sz="2400" b="1" i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- 1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</a:rPr>
              <a:t>] =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[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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</a:rPr>
              <a:t>]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. If it is the case, then </a:t>
            </a:r>
            <a:r>
              <a:rPr lang="en-US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 does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not occur in </a:t>
            </a:r>
            <a:r>
              <a:rPr lang="en-US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  <a:sym typeface="Symbol"/>
              </a:rPr>
              <a:t></a:t>
            </a:r>
            <a:r>
              <a:rPr lang="en-AU" sz="2400" b="1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..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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]. Otherwise, 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</a:rPr>
              <a:t>[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i="1" cap="small" baseline="-25000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[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sym typeface="Symbol"/>
              </a:rPr>
              <a:t></a:t>
            </a:r>
            <a:r>
              <a:rPr lang="en-US" sz="2400" b="1" i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- 1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</a:rPr>
              <a:t>] + 1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, </a:t>
            </a:r>
            <a:r>
              <a:rPr lang="en-US" sz="2400" b="1" i="1" cap="small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i="1" cap="small" baseline="-25000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  <a:cs typeface="Times" panose="02020603050405020304" pitchFamily="18" charset="0"/>
                <a:sym typeface="Symbol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Times New Roman"/>
              </a:rPr>
              <a:t>[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  <a:sym typeface="Symbol"/>
              </a:rPr>
              <a:t></a:t>
            </a:r>
            <a:r>
              <a:rPr lang="en-AU" sz="2400" b="1" dirty="0">
                <a:solidFill>
                  <a:srgbClr val="FF0000"/>
                </a:solidFill>
                <a:latin typeface="Franklin Gothic Medium" panose="020B0603020102020204" pitchFamily="34" charset="0"/>
                <a:ea typeface="SimSun"/>
              </a:rPr>
              <a:t>] </a:t>
            </a:r>
            <a:r>
              <a:rPr lang="en-AU" sz="2400" b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] should be the found range. </a:t>
            </a:r>
            <a:endParaRPr lang="en-US" sz="2400" dirty="0">
              <a:latin typeface="Franklin Gothic Medium" panose="020B0603020102020204" pitchFamily="34" charset="0"/>
              <a:cs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735046" y="4039924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$ 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27"/>
          <p:cNvSpPr/>
          <p:nvPr/>
        </p:nvSpPr>
        <p:spPr>
          <a:xfrm>
            <a:off x="5464191" y="4032187"/>
            <a:ext cx="1798398" cy="251756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40"/>
          <p:cNvGrpSpPr/>
          <p:nvPr/>
        </p:nvGrpSpPr>
        <p:grpSpPr>
          <a:xfrm>
            <a:off x="7620905" y="4016405"/>
            <a:ext cx="3047096" cy="2545749"/>
            <a:chOff x="6582679" y="3427594"/>
            <a:chExt cx="3648077" cy="2508046"/>
          </a:xfrm>
        </p:grpSpPr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6582679" y="3427594"/>
              <a:ext cx="3648077" cy="25080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0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r>
                <a:rPr kumimoji="0" lang="en-US" altLang="zh-CN" b="0" i="0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lang="en-US" altLang="zh-CN" u="sng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r>
                <a:rPr kumimoji="0" lang="en-US" altLang="zh-CN" b="0" i="1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r>
                <a:rPr kumimoji="0" lang="en-US" altLang="zh-CN" b="0" i="1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t</a:t>
              </a:r>
              <a:endParaRPr kumimoji="0" lang="en-US" altLang="zh-CN" b="0" i="1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0 	1	0	0	0</a:t>
              </a:r>
              <a:endParaRPr kumimoji="0" lang="en-US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0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914400" lvl="5" indent="-457200" algn="just">
                <a:buAutoNum type="arabicPlain"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	1	1	0</a:t>
              </a:r>
              <a:endParaRPr lang="en-US" altLang="zh-CN" i="1" dirty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1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2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3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	4	2 	1	0</a:t>
              </a:r>
              <a:endParaRPr lang="en-US" altLang="zh-CN" i="1" dirty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72333" y="3442812"/>
              <a:ext cx="3205846" cy="24928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9266" y="4146844"/>
            <a:ext cx="48193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400" b="1" dirty="0">
                <a:solidFill>
                  <a:srgbClr val="FF0000"/>
                </a:solidFill>
                <a:ea typeface="SimSun"/>
              </a:rPr>
              <a:t>Example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To find the first and the last appearance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of </a:t>
            </a:r>
            <a:r>
              <a:rPr lang="en-AU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c </a:t>
            </a:r>
            <a:r>
              <a:rPr lang="en-AU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in </a:t>
            </a:r>
            <a:r>
              <a:rPr lang="en-US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L</a:t>
            </a: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[2 .. 5], we only need to find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US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A</a:t>
            </a:r>
            <a:r>
              <a:rPr lang="en-US" sz="2000" i="1" baseline="-25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c</a:t>
            </a: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[2 – 1] = </a:t>
            </a:r>
            <a:r>
              <a:rPr lang="en-US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A</a:t>
            </a:r>
            <a:r>
              <a:rPr lang="en-US" sz="2000" i="1" baseline="-25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c </a:t>
            </a: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[1] = 0 and </a:t>
            </a:r>
            <a:r>
              <a:rPr lang="en-US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A</a:t>
            </a:r>
            <a:r>
              <a:rPr lang="en-US" sz="2000" i="1" baseline="-25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c </a:t>
            </a: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[5] = 2. So the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corresponding range is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[</a:t>
            </a:r>
            <a:r>
              <a:rPr lang="en-US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A</a:t>
            </a:r>
            <a:r>
              <a:rPr lang="en-US" sz="2000" i="1" baseline="-25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c</a:t>
            </a: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[2</a:t>
            </a:r>
            <a:r>
              <a:rPr lang="en-US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 </a:t>
            </a: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- 1</a:t>
            </a:r>
            <a:r>
              <a:rPr lang="en-AU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] + 1, </a:t>
            </a:r>
            <a:r>
              <a:rPr lang="en-US" sz="2000" i="1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A</a:t>
            </a:r>
            <a:r>
              <a:rPr lang="en-US" sz="2000" i="1" baseline="-25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c</a:t>
            </a:r>
            <a:r>
              <a:rPr lang="en-US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Times New Roman"/>
              </a:rPr>
              <a:t>[5</a:t>
            </a:r>
            <a:r>
              <a:rPr lang="en-AU" sz="2000" dirty="0">
                <a:solidFill>
                  <a:srgbClr val="5014F8"/>
                </a:solidFill>
                <a:latin typeface="Franklin Gothic Medium" panose="020B0603020102020204" pitchFamily="34" charset="0"/>
                <a:ea typeface="SimSun"/>
              </a:rPr>
              <a:t>]] = [1, 2].</a:t>
            </a:r>
            <a:endParaRPr lang="en-US" sz="2000" dirty="0">
              <a:solidFill>
                <a:srgbClr val="5014F8"/>
              </a:solidFill>
              <a:latin typeface="Franklin Gothic Medium" panose="020B0603020102020204" pitchFamily="34" charset="0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06930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b="1" i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rankAll</a:t>
            </a:r>
            <a:r>
              <a:rPr lang="en-US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-Index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60" y="1517263"/>
            <a:ext cx="11556180" cy="504832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F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-ranks: </a:t>
            </a:r>
            <a:r>
              <a:rPr lang="en-US" altLang="zh-CN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F</a:t>
            </a:r>
            <a:r>
              <a:rPr lang="en-US" sz="2000" b="1" baseline="-25000" dirty="0">
                <a:solidFill>
                  <a:srgbClr val="5014F8"/>
                </a:solidFill>
                <a:latin typeface="Century Gothic" panose="020B0502020202020204" pitchFamily="34" charset="0"/>
                <a:sym typeface="Symbol"/>
              </a:rPr>
              <a:t></a:t>
            </a:r>
            <a:r>
              <a:rPr lang="en-US" sz="2000" b="1" i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altLang="zh-CN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&lt;a;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x</a:t>
            </a:r>
            <a:r>
              <a:rPr lang="en-US" sz="20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&gt; </a:t>
            </a:r>
            <a:endParaRPr lang="zh-CN" altLang="en-US" sz="2000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 array: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Reduced appearance array: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0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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with bucket</a:t>
            </a:r>
          </a:p>
          <a:p>
            <a:pPr marL="0" indent="0" algn="just">
              <a:buNone/>
              <a:tabLst>
                <a:tab pos="342900" algn="l"/>
              </a:tabLst>
            </a:pP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size 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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Reduced suffix array: </a:t>
            </a:r>
            <a:r>
              <a:rPr lang="en-US" sz="20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SA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* with bucket size 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/>
              </a:rPr>
              <a:t></a:t>
            </a:r>
            <a:r>
              <a:rPr lang="en-US" sz="20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54784" y="3809644"/>
            <a:ext cx="1450430" cy="25303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</a:t>
            </a:r>
            <a:r>
              <a:rPr kumimoji="0" lang="en-US" altLang="zh-CN" b="0" i="0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rk</a:t>
            </a:r>
            <a:r>
              <a:rPr kumimoji="0" lang="en-US" altLang="zh-CN" b="0" i="1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endParaRPr kumimoji="0" lang="en-US" altLang="zh-CN" b="0" i="0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$	-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2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2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3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	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147389" y="3777655"/>
            <a:ext cx="417477" cy="27879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 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    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171459" y="4719482"/>
            <a:ext cx="604157" cy="3037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90026" y="3764479"/>
            <a:ext cx="1970886" cy="251756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974178" y="3794197"/>
            <a:ext cx="500745" cy="24928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39"/>
          <p:cNvGrpSpPr/>
          <p:nvPr/>
        </p:nvGrpSpPr>
        <p:grpSpPr>
          <a:xfrm>
            <a:off x="3930059" y="3788751"/>
            <a:ext cx="1778121" cy="2492828"/>
            <a:chOff x="7505765" y="3380014"/>
            <a:chExt cx="1778121" cy="2492828"/>
          </a:xfrm>
        </p:grpSpPr>
        <p:sp>
          <p:nvSpPr>
            <p:cNvPr id="21" name="TextBox 20"/>
            <p:cNvSpPr txBox="1"/>
            <p:nvPr/>
          </p:nvSpPr>
          <p:spPr>
            <a:xfrm>
              <a:off x="7533086" y="3386845"/>
              <a:ext cx="1750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 dirty="0">
                  <a:latin typeface="Symbol" pitchFamily="18" charset="2"/>
                  <a:sym typeface="Symbol"/>
                </a:rPr>
                <a:t>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en-US" dirty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 dirty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aseline="-25000" dirty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&gt; 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05765" y="3380014"/>
              <a:ext cx="1670957" cy="24928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35"/>
          <p:cNvGrpSpPr/>
          <p:nvPr/>
        </p:nvGrpSpPr>
        <p:grpSpPr>
          <a:xfrm>
            <a:off x="10208522" y="3738800"/>
            <a:ext cx="832516" cy="2545053"/>
            <a:chOff x="10249466" y="3330061"/>
            <a:chExt cx="832516" cy="2545053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0249466" y="3630301"/>
              <a:ext cx="682388" cy="223823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lvl="1" algn="just" eaLnBrk="1" hangingPunct="1"/>
              <a:r>
                <a:rPr lang="en-CA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lvl="1" algn="just" eaLnBrk="1" hangingPunct="1"/>
              <a:r>
                <a:rPr lang="en-CA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</a:p>
            <a:p>
              <a:pPr lvl="1" algn="just" eaLnBrk="1" hangingPunct="1"/>
              <a:r>
                <a:rPr lang="en-CA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lvl="1" algn="just" eaLnBrk="1" hangingPunct="1"/>
              <a:r>
                <a:rPr lang="en-CA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lvl="1" algn="just" eaLnBrk="1" hangingPunct="1"/>
              <a:r>
                <a:rPr lang="en-CA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lang="zh-CN" altLang="zh-CN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8" name="组合 34"/>
            <p:cNvGrpSpPr/>
            <p:nvPr/>
          </p:nvGrpSpPr>
          <p:grpSpPr>
            <a:xfrm>
              <a:off x="10495125" y="3330061"/>
              <a:ext cx="586857" cy="2545053"/>
              <a:chOff x="10631605" y="3330061"/>
              <a:chExt cx="586857" cy="254505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658902" y="3330061"/>
                <a:ext cx="5361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u="sng" dirty="0">
                    <a:latin typeface="Calibri" pitchFamily="34" charset="0"/>
                    <a:cs typeface="Times New Roman" pitchFamily="18" charset="0"/>
                  </a:rPr>
                  <a:t>SA</a:t>
                </a:r>
                <a:r>
                  <a:rPr lang="en-US" altLang="zh-CN" u="sng" dirty="0">
                    <a:latin typeface="Calibri" pitchFamily="34" charset="0"/>
                    <a:cs typeface="Times New Roman" pitchFamily="18" charset="0"/>
                  </a:rPr>
                  <a:t>*</a:t>
                </a:r>
                <a:endParaRPr lang="zh-CN" altLang="en-US" u="sng" dirty="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631605" y="3382286"/>
                <a:ext cx="586857" cy="249282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36"/>
          <p:cNvGrpSpPr/>
          <p:nvPr/>
        </p:nvGrpSpPr>
        <p:grpSpPr>
          <a:xfrm>
            <a:off x="2128762" y="3769490"/>
            <a:ext cx="832150" cy="2555635"/>
            <a:chOff x="9299811" y="2867310"/>
            <a:chExt cx="720945" cy="3103365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9299811" y="3221008"/>
              <a:ext cx="682388" cy="274966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00063" y="2867310"/>
              <a:ext cx="420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u="sng" dirty="0">
                  <a:latin typeface="Calibri" pitchFamily="34" charset="0"/>
                  <a:cs typeface="Times New Roman" pitchFamily="18" charset="0"/>
                </a:rPr>
                <a:t>SA</a:t>
              </a:r>
              <a:endParaRPr lang="zh-CN" altLang="en-US" i="1" u="sng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587409" y="4250513"/>
            <a:ext cx="1676173" cy="133440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&lt;$; 1, 1&gt;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2, 5&gt;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6, 7&gt;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8, 8&gt;</a:t>
            </a:r>
          </a:p>
          <a:p>
            <a:pPr marL="457200" marR="0" lvl="1" indent="0" algn="just" defTabSz="914400" rtl="0" eaLnBrk="1" fontAlgn="base" latinLnBrk="0" hangingPunct="1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-63064" y="3791503"/>
            <a:ext cx="898634" cy="308943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i</a:t>
            </a:r>
            <a:r>
              <a:rPr kumimoji="0" lang="en-US" altLang="zh-CN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5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6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7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8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17028" y="47976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81928" y="47956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066203" y="47936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6840479" y="1517263"/>
            <a:ext cx="4835545" cy="2142938"/>
            <a:chOff x="6840479" y="1669663"/>
            <a:chExt cx="4835545" cy="2142938"/>
          </a:xfrm>
        </p:grpSpPr>
        <p:sp>
          <p:nvSpPr>
            <p:cNvPr id="53" name="TextBox 52"/>
            <p:cNvSpPr txBox="1"/>
            <p:nvPr/>
          </p:nvSpPr>
          <p:spPr>
            <a:xfrm>
              <a:off x="6840479" y="1669663"/>
              <a:ext cx="456567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Find a range:</a:t>
              </a:r>
            </a:p>
            <a:p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top</a:t>
              </a:r>
              <a:r>
                <a:rPr lang="en-US" altLang="zh-CN" sz="2000" b="1" i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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F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(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x</a:t>
              </a:r>
              <a:r>
                <a:rPr lang="en-US" sz="2000" b="1" baseline="-25000" dirty="0">
                  <a:solidFill>
                    <a:srgbClr val="5014F8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) + 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A</a:t>
              </a:r>
              <a:r>
                <a:rPr lang="en-US" altLang="zh-CN" sz="2000" b="1" baseline="-25000" dirty="0">
                  <a:solidFill>
                    <a:srgbClr val="5014F8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[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</a:rPr>
                <a:t>ë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(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top</a:t>
              </a:r>
              <a:r>
                <a:rPr lang="en-US" altLang="zh-CN" sz="2000" b="1" i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-1)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</a:rPr>
                <a:t>bû 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] + 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r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 +1</a:t>
              </a:r>
            </a:p>
            <a:p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bot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  <a:sym typeface="Symbol"/>
                </a:rPr>
                <a:t>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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F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(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x</a:t>
              </a:r>
              <a:r>
                <a:rPr lang="en-US" sz="2000" b="1" baseline="-25000" dirty="0">
                  <a:solidFill>
                    <a:srgbClr val="5014F8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) + 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A</a:t>
              </a:r>
              <a:r>
                <a:rPr lang="en-US" altLang="zh-CN" sz="2000" b="1" baseline="-25000" dirty="0">
                  <a:solidFill>
                    <a:srgbClr val="5014F8"/>
                  </a:solidFill>
                  <a:latin typeface="Symbol" pitchFamily="18" charset="2"/>
                  <a:cs typeface="Times New Roman" pitchFamily="18" charset="0"/>
                </a:rPr>
                <a:t>a 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[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</a:rPr>
                <a:t>ë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bot</a:t>
              </a:r>
              <a:r>
                <a:rPr lang="en-US" altLang="zh-CN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</a:rPr>
                <a:t>bû</a:t>
              </a:r>
              <a:r>
                <a:rPr lang="en-US" altLang="zh-CN" sz="2000" b="1" dirty="0">
                  <a:solidFill>
                    <a:srgbClr val="5014F8"/>
                  </a:solidFill>
                  <a:cs typeface="Times New Roman" pitchFamily="18" charset="0"/>
                </a:rPr>
                <a:t>] + 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</a:rPr>
                <a:t>r</a:t>
              </a:r>
              <a:r>
                <a:rPr lang="en-US" altLang="zh-CN" sz="2000" b="1" i="1" dirty="0">
                  <a:solidFill>
                    <a:srgbClr val="5014F8"/>
                  </a:solidFill>
                  <a:cs typeface="Times New Roman" pitchFamily="18" charset="0"/>
                  <a:sym typeface="Symbol"/>
                </a:rPr>
                <a:t></a:t>
              </a:r>
              <a:endParaRPr lang="zh-CN" altLang="en-US" sz="2000" b="1" i="1" dirty="0">
                <a:solidFill>
                  <a:srgbClr val="5014F8"/>
                </a:solidFill>
                <a:cs typeface="Times New Roman" pitchFamily="18" charset="0"/>
              </a:endParaRPr>
            </a:p>
            <a:p>
              <a:endParaRPr lang="zh-CN" altLang="en-US" sz="1600" dirty="0"/>
            </a:p>
            <a:p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60282" y="2612272"/>
              <a:ext cx="48157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r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 is the number of 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  <a:sym typeface="Symbol"/>
                </a:rPr>
                <a:t>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's appearances within</a:t>
              </a:r>
            </a:p>
            <a:p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	L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[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ë</a:t>
              </a:r>
              <a:r>
                <a:rPr lang="en-US" b="1" dirty="0">
                  <a:solidFill>
                    <a:srgbClr val="FF0000"/>
                  </a:solidFill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top - 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1)</a:t>
              </a:r>
              <a:r>
                <a:rPr lang="en-US" altLang="zh-CN" b="1" dirty="0">
                  <a:solidFill>
                    <a:srgbClr val="FF0000"/>
                  </a:solidFill>
                  <a:cs typeface="Times New Roman" pitchFamily="18" charset="0"/>
                </a:rPr>
                <a:t>/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bû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.. 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top - 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1]</a:t>
              </a:r>
            </a:p>
            <a:p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r’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 is the number of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's appearances within</a:t>
              </a:r>
            </a:p>
            <a:p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	L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ë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bot</a:t>
              </a:r>
              <a:r>
                <a:rPr lang="en-US" altLang="zh-CN" b="1" dirty="0">
                  <a:solidFill>
                    <a:srgbClr val="FF0000"/>
                  </a:solidFill>
                  <a:cs typeface="Times New Roman" pitchFamily="18" charset="0"/>
                </a:rPr>
                <a:t>/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bû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.. 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bot</a:t>
              </a:r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 ]</a:t>
              </a:r>
              <a:endParaRPr lang="zh-CN" altLang="en-US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6" name="组合 40"/>
          <p:cNvGrpSpPr/>
          <p:nvPr/>
        </p:nvGrpSpPr>
        <p:grpSpPr>
          <a:xfrm>
            <a:off x="6933293" y="3794197"/>
            <a:ext cx="3047096" cy="2545749"/>
            <a:chOff x="6582679" y="3427594"/>
            <a:chExt cx="3648077" cy="2508046"/>
          </a:xfrm>
        </p:grpSpPr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6582679" y="3427594"/>
              <a:ext cx="3648077" cy="25080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0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r>
                <a:rPr kumimoji="0" lang="en-US" altLang="zh-CN" b="0" i="0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lang="en-US" altLang="zh-CN" u="sng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r>
                <a:rPr kumimoji="0" lang="en-US" altLang="zh-CN" b="0" i="1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r>
                <a:rPr kumimoji="0" lang="en-US" altLang="zh-CN" b="0" i="1" u="sng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t</a:t>
              </a:r>
              <a:endParaRPr kumimoji="0" lang="en-US" altLang="zh-CN" b="0" i="1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0 	1	0	0	0</a:t>
              </a:r>
              <a:endPara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0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914400" lvl="5" indent="-457200" algn="just">
                <a:buAutoNum type="arabicPlain"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1	1	0</a:t>
              </a:r>
              <a:endParaRPr lang="en-US" altLang="zh-CN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1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2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3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4	2 	1	0</a:t>
              </a:r>
              <a:endParaRPr lang="en-US" altLang="zh-CN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5" name="矩形 31"/>
            <p:cNvSpPr/>
            <p:nvPr/>
          </p:nvSpPr>
          <p:spPr>
            <a:xfrm>
              <a:off x="6872333" y="3442812"/>
              <a:ext cx="3205846" cy="24928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21335</TotalTime>
  <Words>4638</Words>
  <Application>Microsoft Office PowerPoint</Application>
  <PresentationFormat>Widescreen</PresentationFormat>
  <Paragraphs>799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Wingdings 2</vt:lpstr>
      <vt:lpstr>Arial</vt:lpstr>
      <vt:lpstr>Calibri</vt:lpstr>
      <vt:lpstr>Times New Roman</vt:lpstr>
      <vt:lpstr>Century Gothic</vt:lpstr>
      <vt:lpstr>Wingdings 3</vt:lpstr>
      <vt:lpstr>Symbol</vt:lpstr>
      <vt:lpstr>Times</vt:lpstr>
      <vt:lpstr>Wingdings</vt:lpstr>
      <vt:lpstr>Franklin Gothic Book</vt:lpstr>
      <vt:lpstr>Franklin Gothic Medium</vt:lpstr>
      <vt:lpstr>暗香扑面</vt:lpstr>
      <vt:lpstr>Chart</vt:lpstr>
      <vt:lpstr>BWT Arrays and Mismatching Trees: A New Way for String Matching with k Mismatches </vt:lpstr>
      <vt:lpstr>Outline  </vt:lpstr>
      <vt:lpstr>Statement of Problem</vt:lpstr>
      <vt:lpstr>Related Work</vt:lpstr>
      <vt:lpstr>BWT-Index</vt:lpstr>
      <vt:lpstr>Backward Search of BWT-Index</vt:lpstr>
      <vt:lpstr>Backward Search of BWT-Index</vt:lpstr>
      <vt:lpstr>rankAll</vt:lpstr>
      <vt:lpstr>Reduce rankAll-Index Size</vt:lpstr>
      <vt:lpstr>String Matching with k Mismatches</vt:lpstr>
      <vt:lpstr>String Matching with k Mismatches</vt:lpstr>
      <vt:lpstr>String Matching with k Mismatches</vt:lpstr>
      <vt:lpstr>String Matching with k Mismatches</vt:lpstr>
      <vt:lpstr>String Matching with k Mismatches</vt:lpstr>
      <vt:lpstr>String Matching with k Mismatches</vt:lpstr>
      <vt:lpstr>String Matching with k Mismatches</vt:lpstr>
      <vt:lpstr>String Matching with k Mismatches</vt:lpstr>
      <vt:lpstr>Derivation of Mismatching Information</vt:lpstr>
      <vt:lpstr>Algorithm</vt:lpstr>
      <vt:lpstr>Algorithm</vt:lpstr>
      <vt:lpstr>Algorithm</vt:lpstr>
      <vt:lpstr>Algorithm</vt:lpstr>
      <vt:lpstr>Algorithm</vt:lpstr>
      <vt:lpstr>Experiments</vt:lpstr>
      <vt:lpstr>Experiments</vt:lpstr>
      <vt:lpstr>Experiments</vt:lpstr>
      <vt:lpstr>Tests with Real Data</vt:lpstr>
      <vt:lpstr>Tests with Real Data</vt:lpstr>
      <vt:lpstr>Tests with real Data</vt:lpstr>
      <vt:lpstr>Tests with Real Data</vt:lpstr>
      <vt:lpstr>Tests with Real Data</vt:lpstr>
      <vt:lpstr>Conclusion and 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Guramrit Singh</dc:creator>
  <cp:lastModifiedBy>Yangjun Chen</cp:lastModifiedBy>
  <cp:revision>1086</cp:revision>
  <dcterms:created xsi:type="dcterms:W3CDTF">2015-10-17T00:54:07Z</dcterms:created>
  <dcterms:modified xsi:type="dcterms:W3CDTF">2020-11-10T03:08:10Z</dcterms:modified>
</cp:coreProperties>
</file>