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60" r:id="rId1"/>
  </p:sldMasterIdLst>
  <p:notesMasterIdLst>
    <p:notesMasterId r:id="rId45"/>
  </p:notesMasterIdLst>
  <p:sldIdLst>
    <p:sldId id="256" r:id="rId2"/>
    <p:sldId id="257" r:id="rId3"/>
    <p:sldId id="355" r:id="rId4"/>
    <p:sldId id="464" r:id="rId5"/>
    <p:sldId id="367" r:id="rId6"/>
    <p:sldId id="465" r:id="rId7"/>
    <p:sldId id="466" r:id="rId8"/>
    <p:sldId id="467" r:id="rId9"/>
    <p:sldId id="482" r:id="rId10"/>
    <p:sldId id="483" r:id="rId11"/>
    <p:sldId id="368" r:id="rId12"/>
    <p:sldId id="392" r:id="rId13"/>
    <p:sldId id="461" r:id="rId14"/>
    <p:sldId id="492" r:id="rId15"/>
    <p:sldId id="493" r:id="rId16"/>
    <p:sldId id="494" r:id="rId17"/>
    <p:sldId id="469" r:id="rId18"/>
    <p:sldId id="369" r:id="rId19"/>
    <p:sldId id="370" r:id="rId20"/>
    <p:sldId id="490" r:id="rId21"/>
    <p:sldId id="471" r:id="rId22"/>
    <p:sldId id="427" r:id="rId23"/>
    <p:sldId id="441" r:id="rId24"/>
    <p:sldId id="426" r:id="rId25"/>
    <p:sldId id="462" r:id="rId26"/>
    <p:sldId id="486" r:id="rId27"/>
    <p:sldId id="456" r:id="rId28"/>
    <p:sldId id="457" r:id="rId29"/>
    <p:sldId id="472" r:id="rId30"/>
    <p:sldId id="487" r:id="rId31"/>
    <p:sldId id="458" r:id="rId32"/>
    <p:sldId id="459" r:id="rId33"/>
    <p:sldId id="473" r:id="rId34"/>
    <p:sldId id="491" r:id="rId35"/>
    <p:sldId id="474" r:id="rId36"/>
    <p:sldId id="488" r:id="rId37"/>
    <p:sldId id="475" r:id="rId38"/>
    <p:sldId id="476" r:id="rId39"/>
    <p:sldId id="489" r:id="rId40"/>
    <p:sldId id="480" r:id="rId41"/>
    <p:sldId id="485" r:id="rId42"/>
    <p:sldId id="479" r:id="rId43"/>
    <p:sldId id="481"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
      <p:font typeface="Century Gothic" panose="020B0502020202020204" pitchFamily="34" charset="0"/>
      <p:regular r:id="rId51"/>
      <p:bold r:id="rId52"/>
      <p:italic r:id="rId53"/>
      <p:boldItalic r:id="rId54"/>
    </p:embeddedFont>
    <p:embeddedFont>
      <p:font typeface="Franklin Gothic Book" panose="020B0503020102020204" pitchFamily="34" charset="0"/>
      <p:regular r:id="rId55"/>
      <p:italic r:id="rId56"/>
    </p:embeddedFont>
    <p:embeddedFont>
      <p:font typeface="Franklin Gothic Medium" panose="020B0603020102020204" pitchFamily="34" charset="0"/>
      <p:regular r:id="rId57"/>
      <p:italic r:id="rId58"/>
    </p:embeddedFont>
    <p:embeddedFont>
      <p:font typeface="Times" panose="02020603050405020304" pitchFamily="18" charset="0"/>
      <p:regular r:id="rId59"/>
      <p:bold r:id="rId60"/>
      <p:italic r:id="rId61"/>
      <p:boldItalic r:id="rId62"/>
    </p:embeddedFont>
    <p:embeddedFont>
      <p:font typeface="Wingdings 2" panose="05020102010507070707" pitchFamily="18" charset="2"/>
      <p:regular r:id="rId63"/>
    </p:embeddedFont>
    <p:embeddedFont>
      <p:font typeface="Wingdings 3" panose="05040102010807070707" pitchFamily="18" charset="2"/>
      <p:regular r:id="rId64"/>
    </p:embeddedFont>
  </p:embeddedFontLst>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7B5"/>
    <a:srgbClr val="861CF0"/>
    <a:srgbClr val="5014F8"/>
    <a:srgbClr val="FF00FF"/>
    <a:srgbClr val="009900"/>
    <a:srgbClr val="33CC33"/>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590" autoAdjust="0"/>
  </p:normalViewPr>
  <p:slideViewPr>
    <p:cSldViewPr snapToGrid="0">
      <p:cViewPr varScale="1">
        <p:scale>
          <a:sx n="72" d="100"/>
          <a:sy n="72" d="100"/>
        </p:scale>
        <p:origin x="120" y="53"/>
      </p:cViewPr>
      <p:guideLst>
        <p:guide orient="horz" pos="2160"/>
        <p:guide pos="3840"/>
      </p:guideLst>
    </p:cSldViewPr>
  </p:slideViewPr>
  <p:outlineViewPr>
    <p:cViewPr>
      <p:scale>
        <a:sx n="33" d="100"/>
        <a:sy n="33" d="100"/>
      </p:scale>
      <p:origin x="0" y="-26808"/>
    </p:cViewPr>
  </p:outlineViewPr>
  <p:notesTextViewPr>
    <p:cViewPr>
      <p:scale>
        <a:sx n="1" d="1"/>
        <a:sy n="1" d="1"/>
      </p:scale>
      <p:origin x="0" y="0"/>
    </p:cViewPr>
  </p:notesTextViewPr>
  <p:sorterViewPr>
    <p:cViewPr>
      <p:scale>
        <a:sx n="100" d="100"/>
        <a:sy n="100" d="100"/>
      </p:scale>
      <p:origin x="0" y="-18638"/>
    </p:cViewPr>
  </p:sorterViewPr>
  <p:notesViewPr>
    <p:cSldViewPr snapToGrid="0">
      <p:cViewPr varScale="1">
        <p:scale>
          <a:sx n="74" d="100"/>
          <a:sy n="74" d="100"/>
        </p:scale>
        <p:origin x="-242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9BF498D-6AD3-4F68-9EF9-72A9BD7C4010}" type="datetimeFigureOut">
              <a:rPr lang="en-US"/>
              <a:pPr>
                <a:defRPr/>
              </a:pPr>
              <a:t>7/8/2021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78BF7C-3D96-4693-9890-18D137D09F3B}" type="slidenum">
              <a:rPr lang="en-US"/>
              <a:pPr>
                <a:defRPr/>
              </a:pPr>
              <a:t>‹#›</a:t>
            </a:fld>
            <a:endParaRPr lang="en-US" dirty="0"/>
          </a:p>
        </p:txBody>
      </p:sp>
    </p:spTree>
    <p:extLst>
      <p:ext uri="{BB962C8B-B14F-4D97-AF65-F5344CB8AC3E}">
        <p14:creationId xmlns:p14="http://schemas.microsoft.com/office/powerpoint/2010/main" val="1479696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everybody. </a:t>
            </a:r>
            <a:r>
              <a:rPr lang="en-US" dirty="0" err="1"/>
              <a:t>Welcom</a:t>
            </a:r>
            <a:r>
              <a:rPr lang="en-US" dirty="0"/>
              <a:t> to my presentation. My name is Yangjun Chen. I’m now a professor at University of Winnipeg, Canada. </a:t>
            </a:r>
          </a:p>
          <a:p>
            <a:endParaRPr lang="en-US" baseline="0" dirty="0"/>
          </a:p>
          <a:p>
            <a:r>
              <a:rPr lang="en-US" baseline="0" dirty="0"/>
              <a:t> The talk I’m going to present today is on a method to do the string matching with </a:t>
            </a:r>
            <a:r>
              <a:rPr lang="en-US" i="1" baseline="0" dirty="0"/>
              <a:t>k</a:t>
            </a:r>
            <a:r>
              <a:rPr lang="en-US" baseline="0" dirty="0"/>
              <a:t> differences in DNA databases.</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a:t>
            </a:fld>
            <a:endParaRPr lang="en-US" dirty="0"/>
          </a:p>
        </p:txBody>
      </p:sp>
    </p:spTree>
    <p:extLst>
      <p:ext uri="{BB962C8B-B14F-4D97-AF65-F5344CB8AC3E}">
        <p14:creationId xmlns:p14="http://schemas.microsoft.com/office/powerpoint/2010/main" val="77048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To know how it works, let’s have a look at an example.</a:t>
            </a:r>
          </a:p>
          <a:p>
            <a:endParaRPr lang="en-US" dirty="0"/>
          </a:p>
          <a:p>
            <a:r>
              <a:rPr lang="en-US" dirty="0"/>
              <a:t>Assume that the target string is </a:t>
            </a:r>
            <a:r>
              <a:rPr lang="en-US" dirty="0" err="1"/>
              <a:t>gtataca</a:t>
            </a:r>
            <a:r>
              <a:rPr lang="en-US" dirty="0"/>
              <a:t>. We attach a special symbol to the end of</a:t>
            </a:r>
            <a:r>
              <a:rPr lang="en-US" baseline="0" dirty="0"/>
              <a:t> the string, which is different from any character of the string so that each suffix cannot be a prefix of any other suffix.</a:t>
            </a:r>
          </a:p>
          <a:p>
            <a:endParaRPr lang="en-US" baseline="0" dirty="0"/>
          </a:p>
          <a:p>
            <a:r>
              <a:rPr lang="en-US" baseline="0" dirty="0"/>
              <a:t>Then, we generate all its suffixes and sort them alphabetically as shown here, and store the positions of the first character of each suffix in an array, called a suffix array. In terms of this array, we can immediately get the BWT array as shown here. Since a suffix can be generated in linear time, a BWT array can also be created in linear time. </a:t>
            </a:r>
          </a:p>
          <a:p>
            <a:endParaRPr lang="en-US" baseline="0" dirty="0"/>
          </a:p>
          <a:p>
            <a:r>
              <a:rPr lang="en-US" baseline="0" dirty="0"/>
              <a:t>The generation of BWT arrays can be described in a quite different way, by which we first rotate the target string consecutively and generate 8 strings and sort them alphabetically. Then, write then stacked vertically as shown here.  We notice that the last column of this matrix is just the BWT array while in the first column all the characters are clustered. What is important, using a relationship between these two columns, we can do the string matching very fast.</a:t>
            </a:r>
          </a:p>
          <a:p>
            <a:endParaRPr lang="en-US" baseline="0" dirty="0"/>
          </a:p>
          <a:p>
            <a:r>
              <a:rPr lang="en-US" baseline="0" dirty="0"/>
              <a:t>Finally, we notice that the characters in the string are subscripted, showing their ranks, in which they appear in the original target string.</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10</a:t>
            </a:fld>
            <a:endParaRPr lang="en-US" dirty="0"/>
          </a:p>
        </p:txBody>
      </p:sp>
    </p:spTree>
    <p:extLst>
      <p:ext uri="{BB962C8B-B14F-4D97-AF65-F5344CB8AC3E}">
        <p14:creationId xmlns:p14="http://schemas.microsoft.com/office/powerpoint/2010/main" val="269173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a:t>
            </a:r>
            <a:r>
              <a:rPr lang="en-US" baseline="0" dirty="0"/>
              <a:t> why the BWT arrays can be used to speed up the sting matching, let’s have a look at an example, in which we will find all the occurrences of </a:t>
            </a:r>
            <a:r>
              <a:rPr lang="en-US" i="1" baseline="0" dirty="0"/>
              <a:t>X</a:t>
            </a:r>
            <a:r>
              <a:rPr lang="en-US" baseline="0" dirty="0"/>
              <a:t> in </a:t>
            </a:r>
            <a:r>
              <a:rPr lang="en-US" i="1" baseline="0" dirty="0"/>
              <a:t>Y</a:t>
            </a:r>
            <a:r>
              <a:rPr lang="en-US" baseline="0" dirty="0"/>
              <a:t>. For this, we will search </a:t>
            </a:r>
            <a:r>
              <a:rPr lang="en-US" i="1" baseline="0" dirty="0"/>
              <a:t>X </a:t>
            </a:r>
            <a:r>
              <a:rPr lang="en-US" i="0" baseline="0" dirty="0"/>
              <a:t>backwards since the search of </a:t>
            </a:r>
            <a:r>
              <a:rPr lang="en-US" i="1" baseline="0" dirty="0"/>
              <a:t>L</a:t>
            </a:r>
            <a:r>
              <a:rPr lang="en-US" i="0" baseline="0" dirty="0"/>
              <a:t> and </a:t>
            </a:r>
            <a:r>
              <a:rPr lang="en-US" i="1" baseline="0" dirty="0"/>
              <a:t>F</a:t>
            </a:r>
            <a:r>
              <a:rPr lang="en-US" i="0" baseline="0" dirty="0"/>
              <a:t> just corresponds to the search of the original target sequence, but in the reverse direction.</a:t>
            </a:r>
          </a:p>
          <a:p>
            <a:endParaRPr lang="en-US" i="0" baseline="0" dirty="0"/>
          </a:p>
          <a:p>
            <a:r>
              <a:rPr lang="en-US" i="0" baseline="0" dirty="0"/>
              <a:t>First, we check the last character of </a:t>
            </a:r>
            <a:r>
              <a:rPr lang="en-US" i="1" baseline="0" dirty="0"/>
              <a:t>X. </a:t>
            </a:r>
            <a:r>
              <a:rPr lang="en-US" i="0" baseline="0" dirty="0"/>
              <a:t>It is </a:t>
            </a:r>
            <a:r>
              <a:rPr lang="en-US" i="1" baseline="0" dirty="0"/>
              <a:t>a. </a:t>
            </a:r>
            <a:r>
              <a:rPr lang="en-US" i="0" baseline="0" dirty="0"/>
              <a:t>Then, we will find the first and last appearances of </a:t>
            </a:r>
            <a:r>
              <a:rPr lang="en-US" i="1" baseline="0" dirty="0"/>
              <a:t>a</a:t>
            </a:r>
            <a:r>
              <a:rPr lang="en-US" i="0" baseline="0" dirty="0"/>
              <a:t> in </a:t>
            </a:r>
            <a:r>
              <a:rPr lang="en-US" i="1" baseline="0" dirty="0"/>
              <a:t>L.</a:t>
            </a:r>
            <a:r>
              <a:rPr lang="en-US" i="0" baseline="0" dirty="0"/>
              <a:t> It is </a:t>
            </a:r>
            <a:r>
              <a:rPr lang="en-US" i="1" baseline="0" dirty="0"/>
              <a:t>a</a:t>
            </a:r>
            <a:r>
              <a:rPr lang="en-US" i="0" baseline="-25000" dirty="0"/>
              <a:t>3</a:t>
            </a:r>
            <a:r>
              <a:rPr lang="en-US" i="0" baseline="0" dirty="0"/>
              <a:t> and </a:t>
            </a:r>
            <a:r>
              <a:rPr lang="en-US" i="1" baseline="0" dirty="0"/>
              <a:t>a</a:t>
            </a:r>
            <a:r>
              <a:rPr lang="en-US" i="0" baseline="-25000" dirty="0"/>
              <a:t>1</a:t>
            </a:r>
            <a:r>
              <a:rPr lang="en-US" i="0" baseline="0" dirty="0"/>
              <a:t>, by which this segment in </a:t>
            </a:r>
            <a:r>
              <a:rPr lang="en-US" i="1" baseline="0" dirty="0"/>
              <a:t>F </a:t>
            </a:r>
            <a:r>
              <a:rPr lang="en-US" i="0" baseline="0" dirty="0"/>
              <a:t>can be determined. Next, we will check </a:t>
            </a:r>
            <a:r>
              <a:rPr lang="en-US" i="1" baseline="0" dirty="0"/>
              <a:t>t </a:t>
            </a:r>
            <a:r>
              <a:rPr lang="en-US" i="0" baseline="0" dirty="0"/>
              <a:t>in </a:t>
            </a:r>
            <a:r>
              <a:rPr lang="en-US" i="1" baseline="0" dirty="0"/>
              <a:t>X</a:t>
            </a:r>
            <a:r>
              <a:rPr lang="en-US" i="0" baseline="0" dirty="0"/>
              <a:t>. (It is the second character from the last in </a:t>
            </a:r>
            <a:r>
              <a:rPr lang="en-US" i="1" baseline="0" dirty="0"/>
              <a:t>X.</a:t>
            </a:r>
            <a:r>
              <a:rPr lang="en-US" i="0" baseline="0" dirty="0"/>
              <a:t>) And we will find the first and last appearances of </a:t>
            </a:r>
            <a:r>
              <a:rPr lang="en-US" i="1" baseline="0" dirty="0"/>
              <a:t>t </a:t>
            </a:r>
            <a:r>
              <a:rPr lang="en-US" i="0" baseline="0" dirty="0"/>
              <a:t>in this segment of </a:t>
            </a:r>
            <a:r>
              <a:rPr lang="en-US" i="1" baseline="0" dirty="0"/>
              <a:t>L</a:t>
            </a:r>
            <a:r>
              <a:rPr lang="en-US" i="0" baseline="0" dirty="0"/>
              <a:t>, by which this segment in </a:t>
            </a:r>
            <a:r>
              <a:rPr lang="en-US" i="1" baseline="0" dirty="0"/>
              <a:t>F </a:t>
            </a:r>
            <a:r>
              <a:rPr lang="en-US" i="0" baseline="0" dirty="0"/>
              <a:t>will be determined. In the third step, we will check </a:t>
            </a:r>
            <a:r>
              <a:rPr lang="en-US" i="1" baseline="0" dirty="0"/>
              <a:t>a </a:t>
            </a:r>
            <a:r>
              <a:rPr lang="en-US" i="0" baseline="0" dirty="0"/>
              <a:t>in </a:t>
            </a:r>
            <a:r>
              <a:rPr lang="en-US" i="1" baseline="0" dirty="0"/>
              <a:t>X. </a:t>
            </a:r>
            <a:r>
              <a:rPr lang="en-US" i="0" baseline="0" dirty="0"/>
              <a:t>(It is the third character from the last in </a:t>
            </a:r>
            <a:r>
              <a:rPr lang="en-US" i="1" baseline="0" dirty="0"/>
              <a:t>X.</a:t>
            </a:r>
            <a:r>
              <a:rPr lang="en-US" i="0" baseline="0" dirty="0"/>
              <a:t>) Again, we will find the first and last appearances of </a:t>
            </a:r>
            <a:r>
              <a:rPr lang="en-US" i="1" baseline="0" dirty="0"/>
              <a:t>a</a:t>
            </a:r>
            <a:r>
              <a:rPr lang="en-US" i="0" baseline="0" dirty="0"/>
              <a:t> in this segment of </a:t>
            </a:r>
            <a:r>
              <a:rPr lang="en-US" i="1" baseline="0" dirty="0"/>
              <a:t>L,</a:t>
            </a:r>
            <a:r>
              <a:rPr lang="en-US" i="0" baseline="0" dirty="0"/>
              <a:t> by which this segment in </a:t>
            </a:r>
            <a:r>
              <a:rPr lang="en-US" i="1" baseline="0" dirty="0"/>
              <a:t>F</a:t>
            </a:r>
            <a:r>
              <a:rPr lang="en-US" i="0" baseline="0" dirty="0"/>
              <a:t> will be determined. Finally, we will check </a:t>
            </a:r>
            <a:r>
              <a:rPr lang="en-US" i="1" baseline="0" dirty="0"/>
              <a:t>t </a:t>
            </a:r>
            <a:r>
              <a:rPr lang="en-US" i="0" baseline="0" dirty="0"/>
              <a:t>in </a:t>
            </a:r>
            <a:r>
              <a:rPr lang="en-US" i="1" baseline="0" dirty="0"/>
              <a:t>X</a:t>
            </a:r>
            <a:r>
              <a:rPr lang="en-US" i="0" baseline="0" dirty="0"/>
              <a:t>. (This is in fact the first character of </a:t>
            </a:r>
            <a:r>
              <a:rPr lang="en-US" i="1" baseline="0" dirty="0"/>
              <a:t>X</a:t>
            </a:r>
            <a:r>
              <a:rPr lang="en-US" i="0" baseline="0" dirty="0"/>
              <a:t>.) In the same way, we will find the first and last appearances of </a:t>
            </a:r>
            <a:r>
              <a:rPr lang="en-US" i="1" baseline="0" dirty="0"/>
              <a:t>t</a:t>
            </a:r>
            <a:r>
              <a:rPr lang="en-US" i="0" baseline="0" dirty="0"/>
              <a:t>. It is </a:t>
            </a:r>
            <a:r>
              <a:rPr lang="en-US" i="1" baseline="0" dirty="0"/>
              <a:t>t</a:t>
            </a:r>
            <a:r>
              <a:rPr lang="en-US" i="0" baseline="-25000" dirty="0"/>
              <a:t>1</a:t>
            </a:r>
            <a:r>
              <a:rPr lang="en-US" i="0" baseline="0" dirty="0"/>
              <a:t>, showing that there is one occurrence of </a:t>
            </a:r>
            <a:r>
              <a:rPr lang="en-US" i="1" baseline="0" dirty="0"/>
              <a:t>X </a:t>
            </a:r>
            <a:r>
              <a:rPr lang="en-US" i="0" baseline="0" dirty="0"/>
              <a:t>in </a:t>
            </a:r>
            <a:r>
              <a:rPr lang="en-US" i="1" baseline="0" dirty="0"/>
              <a:t>Y</a:t>
            </a:r>
            <a:r>
              <a:rPr lang="en-US" i="0" baseline="0" dirty="0"/>
              <a:t> at position </a:t>
            </a:r>
            <a:r>
              <a:rPr lang="en-US" i="1" baseline="0" dirty="0"/>
              <a:t>t</a:t>
            </a:r>
            <a:r>
              <a:rPr lang="en-US" i="0" baseline="-25000" dirty="0"/>
              <a:t>1</a:t>
            </a:r>
            <a:r>
              <a:rPr lang="en-US" i="0" baseline="0" dirty="0"/>
              <a:t>.</a:t>
            </a:r>
            <a:endParaRPr lang="en-US" i="0"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12</a:t>
            </a:fld>
            <a:endParaRPr lang="en-US" dirty="0"/>
          </a:p>
        </p:txBody>
      </p:sp>
    </p:spTree>
    <p:extLst>
      <p:ext uri="{BB962C8B-B14F-4D97-AF65-F5344CB8AC3E}">
        <p14:creationId xmlns:p14="http://schemas.microsoft.com/office/powerpoint/2010/main" val="380741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working process can be represented as a searching sequence as shown here, in which each pair represents a segment in </a:t>
            </a:r>
            <a:r>
              <a:rPr lang="en-US" i="1" dirty="0"/>
              <a:t>L</a:t>
            </a:r>
            <a:r>
              <a:rPr lang="en-US" i="0" dirty="0"/>
              <a:t> and the pair following it is produced by a searching operation to find the first and the last appearance of the currently encountered character in the pattern.</a:t>
            </a:r>
          </a:p>
          <a:p>
            <a:endParaRPr lang="en-US" dirty="0"/>
          </a:p>
          <a:p>
            <a:r>
              <a:rPr lang="en-US" dirty="0"/>
              <a:t>If the searching operation can be completed in constant time, the string matching needs only a time linear</a:t>
            </a:r>
            <a:r>
              <a:rPr lang="en-US" baseline="0" dirty="0"/>
              <a:t> in the length of the pattern string.</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13</a:t>
            </a:fld>
            <a:endParaRPr lang="en-US" dirty="0"/>
          </a:p>
        </p:txBody>
      </p:sp>
    </p:spTree>
    <p:extLst>
      <p:ext uri="{BB962C8B-B14F-4D97-AF65-F5344CB8AC3E}">
        <p14:creationId xmlns:p14="http://schemas.microsoft.com/office/powerpoint/2010/main" val="143547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lnSpc>
                <a:spcPct val="107000"/>
              </a:lnSpc>
              <a:spcBef>
                <a:spcPts val="430"/>
              </a:spcBef>
              <a:spcAft>
                <a:spcPts val="0"/>
              </a:spcAft>
            </a:pPr>
            <a:r>
              <a:rPr lang="en-US" sz="18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But by using a data structure, the so-called </a:t>
            </a:r>
            <a:r>
              <a:rPr lang="en-US" sz="1800" i="1" kern="1200" dirty="0" err="1">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rankAll</a:t>
            </a:r>
            <a:r>
              <a:rPr lang="en-US" sz="18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the operation to find the first and last appearances of a certain character within a segment of </a:t>
            </a:r>
            <a:r>
              <a:rPr lang="en-US" sz="1800" i="1"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 </a:t>
            </a:r>
            <a:r>
              <a:rPr lang="en-US" sz="18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can really be done in constant time</a:t>
            </a:r>
            <a:r>
              <a:rPr lang="en-US" sz="1800" i="1"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18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Thus, the time complexity of the string matching is O(</a:t>
            </a:r>
            <a:r>
              <a:rPr lang="en-US" sz="1800" i="1"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m</a:t>
            </a:r>
            <a:r>
              <a:rPr lang="en-US" sz="1800" kern="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linear in the length of the pattern.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eaLnBrk="0" fontAlgn="base" hangingPunct="0">
              <a:lnSpc>
                <a:spcPct val="107000"/>
              </a:lnSpc>
              <a:spcBef>
                <a:spcPts val="43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14</a:t>
            </a:fld>
            <a:endParaRPr lang="en-US" dirty="0"/>
          </a:p>
        </p:txBody>
      </p:sp>
    </p:spTree>
    <p:extLst>
      <p:ext uri="{BB962C8B-B14F-4D97-AF65-F5344CB8AC3E}">
        <p14:creationId xmlns:p14="http://schemas.microsoft.com/office/powerpoint/2010/main" val="181783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Our method is in fact a combination of the dynamic programming paradigm and the BWT transformation, by which when we search an BWT array against a pattern, at each step, a column in the dynamic programming matrix will be calculated as discussed before.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16</a:t>
            </a:fld>
            <a:endParaRPr lang="en-US" dirty="0"/>
          </a:p>
        </p:txBody>
      </p:sp>
    </p:spTree>
    <p:extLst>
      <p:ext uri="{BB962C8B-B14F-4D97-AF65-F5344CB8AC3E}">
        <p14:creationId xmlns:p14="http://schemas.microsoft.com/office/powerpoint/2010/main" val="401111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will find all the occurrences of a pattern string in a target string with </a:t>
            </a:r>
            <a:r>
              <a:rPr lang="en-US" i="1" dirty="0"/>
              <a:t>k </a:t>
            </a:r>
            <a:r>
              <a:rPr lang="en-US" i="0" dirty="0"/>
              <a:t>differences</a:t>
            </a:r>
            <a:r>
              <a:rPr lang="en-US" dirty="0"/>
              <a:t>, we will not only go</a:t>
            </a:r>
            <a:r>
              <a:rPr lang="en-US" baseline="0" dirty="0"/>
              <a:t> along a single search sequence, but along a tree, called a search tree, defined as shown on this slide.</a:t>
            </a:r>
          </a:p>
          <a:p>
            <a:endParaRPr lang="en-US" baseline="0" dirty="0"/>
          </a:p>
          <a:p>
            <a:r>
              <a:rPr lang="en-US" baseline="0" dirty="0"/>
              <a:t>A search tree …</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17</a:t>
            </a:fld>
            <a:endParaRPr lang="en-US" dirty="0"/>
          </a:p>
        </p:txBody>
      </p:sp>
    </p:spTree>
    <p:extLst>
      <p:ext uri="{BB962C8B-B14F-4D97-AF65-F5344CB8AC3E}">
        <p14:creationId xmlns:p14="http://schemas.microsoft.com/office/powerpoint/2010/main" val="1394510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by searching the BWT array</a:t>
            </a:r>
            <a:r>
              <a:rPr lang="en-US" baseline="0" dirty="0"/>
              <a:t> of </a:t>
            </a:r>
            <a:r>
              <a:rPr lang="en-US" i="1" baseline="0" dirty="0"/>
              <a:t>Y</a:t>
            </a:r>
            <a:r>
              <a:rPr lang="en-US" i="0" baseline="0" dirty="0"/>
              <a:t> against this pattern, we will create a search tree as shown here. In this tree, each path corresponds to a search sequence we have just discussed. But we should notice that for each node, we will also calculate the corresponding column in the dynamic programming matrix, using the same formula as we have seen before.</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18</a:t>
            </a:fld>
            <a:endParaRPr lang="en-US" dirty="0"/>
          </a:p>
        </p:txBody>
      </p:sp>
    </p:spTree>
    <p:extLst>
      <p:ext uri="{BB962C8B-B14F-4D97-AF65-F5344CB8AC3E}">
        <p14:creationId xmlns:p14="http://schemas.microsoft.com/office/powerpoint/2010/main" val="284344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for the nodes in the search tree we have just seen, we generate several dynamic programming matrices with each being made of the columns along a path in </a:t>
            </a:r>
            <a:r>
              <a:rPr lang="en-US"/>
              <a:t>the search Tree</a:t>
            </a:r>
            <a:r>
              <a:rPr lang="en-US" dirty="0"/>
              <a:t>.</a:t>
            </a:r>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19</a:t>
            </a:fld>
            <a:endParaRPr lang="en-US" dirty="0"/>
          </a:p>
        </p:txBody>
      </p:sp>
    </p:spTree>
    <p:extLst>
      <p:ext uri="{BB962C8B-B14F-4D97-AF65-F5344CB8AC3E}">
        <p14:creationId xmlns:p14="http://schemas.microsoft.com/office/powerpoint/2010/main" val="207781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Theoretically, the worst-case time complexity of our method is bounded by </a:t>
            </a:r>
            <a:r>
              <a:rPr lang="en-US" b="0" dirty="0">
                <a:solidFill>
                  <a:srgbClr val="5014F8"/>
                </a:solidFill>
                <a:latin typeface="Century Gothic" panose="020B0502020202020204" pitchFamily="34" charset="0"/>
                <a:cs typeface="Times New Roman" pitchFamily="18" charset="0"/>
              </a:rPr>
              <a:t>O(</a:t>
            </a:r>
            <a:r>
              <a:rPr lang="en-US" b="0" i="1" dirty="0">
                <a:solidFill>
                  <a:srgbClr val="5014F8"/>
                </a:solidFill>
                <a:latin typeface="Century Gothic" panose="020B0502020202020204" pitchFamily="34" charset="0"/>
                <a:cs typeface="Times New Roman" pitchFamily="18" charset="0"/>
              </a:rPr>
              <a:t>k</a:t>
            </a:r>
            <a:r>
              <a:rPr lang="en-US" b="0"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0" dirty="0">
                <a:solidFill>
                  <a:srgbClr val="5014F8"/>
                </a:solidFill>
                <a:latin typeface="Century Gothic" panose="020B0502020202020204" pitchFamily="34" charset="0"/>
                <a:cs typeface="Times New Roman" pitchFamily="18" charset="0"/>
              </a:rPr>
              <a:t>|</a:t>
            </a:r>
            <a:r>
              <a:rPr lang="en-US" b="0" i="1" dirty="0">
                <a:solidFill>
                  <a:srgbClr val="5014F8"/>
                </a:solidFill>
                <a:latin typeface="Century Gothic" panose="020B0502020202020204" pitchFamily="34" charset="0"/>
                <a:cs typeface="Times New Roman" pitchFamily="18" charset="0"/>
              </a:rPr>
              <a:t>T</a:t>
            </a:r>
            <a:r>
              <a:rPr lang="en-US" b="0" dirty="0">
                <a:solidFill>
                  <a:srgbClr val="5014F8"/>
                </a:solidFill>
                <a:latin typeface="Century Gothic" panose="020B0502020202020204" pitchFamily="34" charset="0"/>
                <a:cs typeface="Times New Roman" pitchFamily="18" charset="0"/>
              </a:rPr>
              <a:t>|). Then, the average time complexity of our method is O(</a:t>
            </a:r>
            <a:r>
              <a:rPr lang="en-US" b="0" i="1" dirty="0">
                <a:solidFill>
                  <a:srgbClr val="5014F8"/>
                </a:solidFill>
                <a:latin typeface="Century Gothic" panose="020B0502020202020204" pitchFamily="34" charset="0"/>
                <a:cs typeface="Times New Roman" pitchFamily="18" charset="0"/>
              </a:rPr>
              <a:t>k</a:t>
            </a:r>
            <a:r>
              <a:rPr lang="en-US" b="0"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0" dirty="0">
                <a:solidFill>
                  <a:srgbClr val="5014F8"/>
                </a:solidFill>
                <a:latin typeface="Century Gothic" panose="020B0502020202020204" pitchFamily="34" charset="0"/>
                <a:cs typeface="Times New Roman" pitchFamily="18" charset="0"/>
              </a:rPr>
              <a:t>|</a:t>
            </a:r>
            <a:r>
              <a:rPr lang="en-US" b="0"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0" dirty="0">
                <a:solidFill>
                  <a:srgbClr val="5014F8"/>
                </a:solidFill>
                <a:latin typeface="Century Gothic" panose="020B0502020202020204" pitchFamily="34" charset="0"/>
                <a:cs typeface="Times New Roman" pitchFamily="18" charset="0"/>
              </a:rPr>
              <a:t>|</a:t>
            </a:r>
            <a:r>
              <a:rPr lang="en-US" b="0" baseline="30000" dirty="0">
                <a:solidFill>
                  <a:srgbClr val="5014F8"/>
                </a:solidFill>
                <a:latin typeface="Century Gothic" panose="020B0502020202020204" pitchFamily="34" charset="0"/>
                <a:cs typeface="Times New Roman" pitchFamily="18" charset="0"/>
              </a:rPr>
              <a:t>2</a:t>
            </a:r>
            <a:r>
              <a:rPr lang="en-US" b="0" i="1" baseline="30000" dirty="0">
                <a:solidFill>
                  <a:srgbClr val="5014F8"/>
                </a:solidFill>
                <a:latin typeface="Century Gothic" panose="020B0502020202020204" pitchFamily="34" charset="0"/>
                <a:cs typeface="Times New Roman" pitchFamily="18" charset="0"/>
              </a:rPr>
              <a:t>k</a:t>
            </a:r>
            <a:r>
              <a:rPr lang="en-US" b="0" dirty="0">
                <a:solidFill>
                  <a:srgbClr val="5014F8"/>
                </a:solidFill>
                <a:latin typeface="Century Gothic" panose="020B0502020202020204" pitchFamily="34" charset="0"/>
                <a:cs typeface="Times New Roman" pitchFamily="18" charset="0"/>
              </a:rPr>
              <a:t>) since the average size of the search tree </a:t>
            </a:r>
            <a:r>
              <a:rPr lang="en-US" b="0" i="1" dirty="0">
                <a:solidFill>
                  <a:srgbClr val="5014F8"/>
                </a:solidFill>
                <a:latin typeface="Century Gothic" panose="020B0502020202020204" pitchFamily="34" charset="0"/>
                <a:cs typeface="Times New Roman" pitchFamily="18" charset="0"/>
              </a:rPr>
              <a:t>T </a:t>
            </a:r>
            <a:r>
              <a:rPr lang="en-US" b="0" i="0" dirty="0">
                <a:solidFill>
                  <a:srgbClr val="5014F8"/>
                </a:solidFill>
                <a:latin typeface="Century Gothic" panose="020B0502020202020204" pitchFamily="34" charset="0"/>
                <a:cs typeface="Times New Roman" pitchFamily="18" charset="0"/>
              </a:rPr>
              <a:t>is </a:t>
            </a:r>
            <a:r>
              <a:rPr lang="en-US" b="0" dirty="0">
                <a:solidFill>
                  <a:srgbClr val="5014F8"/>
                </a:solidFill>
                <a:latin typeface="Century Gothic" panose="020B0502020202020204" pitchFamily="34" charset="0"/>
                <a:cs typeface="Times New Roman" pitchFamily="18" charset="0"/>
              </a:rPr>
              <a:t>O(|</a:t>
            </a:r>
            <a:r>
              <a:rPr lang="en-US" b="0"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0" dirty="0">
                <a:solidFill>
                  <a:srgbClr val="5014F8"/>
                </a:solidFill>
                <a:latin typeface="Century Gothic" panose="020B0502020202020204" pitchFamily="34" charset="0"/>
                <a:cs typeface="Times New Roman" pitchFamily="18" charset="0"/>
              </a:rPr>
              <a:t>|</a:t>
            </a:r>
            <a:r>
              <a:rPr lang="en-US" b="0" baseline="30000" dirty="0">
                <a:solidFill>
                  <a:srgbClr val="5014F8"/>
                </a:solidFill>
                <a:latin typeface="Century Gothic" panose="020B0502020202020204" pitchFamily="34" charset="0"/>
                <a:cs typeface="Times New Roman" pitchFamily="18" charset="0"/>
              </a:rPr>
              <a:t>2</a:t>
            </a:r>
            <a:r>
              <a:rPr lang="en-US" b="0" i="1" baseline="30000" dirty="0">
                <a:solidFill>
                  <a:srgbClr val="5014F8"/>
                </a:solidFill>
                <a:latin typeface="Century Gothic" panose="020B0502020202020204" pitchFamily="34" charset="0"/>
                <a:cs typeface="Times New Roman" pitchFamily="18" charset="0"/>
              </a:rPr>
              <a:t>k</a:t>
            </a:r>
            <a:r>
              <a:rPr lang="en-US" b="0" dirty="0">
                <a:solidFill>
                  <a:srgbClr val="5014F8"/>
                </a:solidFill>
                <a:latin typeface="Century Gothic" panose="020B0502020202020204" pitchFamily="34" charset="0"/>
                <a:cs typeface="Times New Roman" pitchFamily="18" charset="0"/>
              </a:rPr>
              <a:t>).</a:t>
            </a:r>
          </a:p>
          <a:p>
            <a:endParaRPr lang="en-US" b="0" i="0" dirty="0">
              <a:solidFill>
                <a:srgbClr val="5014F8"/>
              </a:solidFill>
              <a:latin typeface="Century Gothic" panose="020B0502020202020204" pitchFamily="34" charset="0"/>
              <a:cs typeface="Times New Roman" pitchFamily="18" charset="0"/>
            </a:endParaRPr>
          </a:p>
          <a:p>
            <a:r>
              <a:rPr lang="en-US" b="0" i="0" dirty="0">
                <a:solidFill>
                  <a:srgbClr val="5014F8"/>
                </a:solidFill>
                <a:latin typeface="Century Gothic" panose="020B0502020202020204" pitchFamily="34" charset="0"/>
                <a:cs typeface="Times New Roman" pitchFamily="18" charset="0"/>
              </a:rPr>
              <a:t>This time complexity is better than the best existing running time O(</a:t>
            </a:r>
            <a:r>
              <a:rPr lang="en-US" b="0" i="1" dirty="0" err="1">
                <a:solidFill>
                  <a:srgbClr val="5014F8"/>
                </a:solidFill>
                <a:latin typeface="Century Gothic" panose="020B0502020202020204" pitchFamily="34" charset="0"/>
                <a:cs typeface="Times New Roman" pitchFamily="18" charset="0"/>
              </a:rPr>
              <a:t>k</a:t>
            </a:r>
            <a:r>
              <a:rPr lang="en-US" b="1" dirty="0" err="1">
                <a:solidFill>
                  <a:srgbClr val="5014F8"/>
                </a:solidFill>
                <a:latin typeface="Century Gothic" panose="020B0502020202020204" pitchFamily="34" charset="0"/>
                <a:cs typeface="Times New Roman" pitchFamily="18" charset="0"/>
                <a:sym typeface="Symbol" panose="05050102010706020507" pitchFamily="18" charset="2"/>
              </a:rPr>
              <a:t></a:t>
            </a:r>
            <a:r>
              <a:rPr lang="en-US" b="0" i="1" dirty="0" err="1">
                <a:solidFill>
                  <a:srgbClr val="5014F8"/>
                </a:solidFill>
                <a:latin typeface="Century Gothic" panose="020B0502020202020204" pitchFamily="34" charset="0"/>
                <a:cs typeface="Times New Roman" pitchFamily="18" charset="0"/>
              </a:rPr>
              <a:t>n</a:t>
            </a:r>
            <a:r>
              <a:rPr lang="en-US" b="0" i="0" dirty="0">
                <a:solidFill>
                  <a:srgbClr val="5014F8"/>
                </a:solidFill>
                <a:latin typeface="Century Gothic" panose="020B0502020202020204" pitchFamily="34" charset="0"/>
                <a:cs typeface="Times New Roman" pitchFamily="18" charset="0"/>
              </a:rPr>
              <a:t>) when</a:t>
            </a:r>
            <a:r>
              <a:rPr lang="en-US" b="0" i="0" baseline="0" dirty="0">
                <a:solidFill>
                  <a:srgbClr val="5014F8"/>
                </a:solidFill>
                <a:latin typeface="Century Gothic" panose="020B0502020202020204" pitchFamily="34" charset="0"/>
                <a:cs typeface="Times New Roman" pitchFamily="18" charset="0"/>
              </a:rPr>
              <a:t> </a:t>
            </a:r>
            <a:r>
              <a:rPr lang="en-US" b="0" i="1" baseline="0" dirty="0">
                <a:solidFill>
                  <a:srgbClr val="5014F8"/>
                </a:solidFill>
                <a:latin typeface="Century Gothic" panose="020B0502020202020204" pitchFamily="34" charset="0"/>
                <a:cs typeface="Times New Roman" pitchFamily="18" charset="0"/>
              </a:rPr>
              <a:t>k </a:t>
            </a:r>
            <a:r>
              <a:rPr lang="en-US" b="0" i="0" baseline="0" dirty="0">
                <a:solidFill>
                  <a:srgbClr val="5014F8"/>
                </a:solidFill>
                <a:latin typeface="Century Gothic" panose="020B0502020202020204" pitchFamily="34" charset="0"/>
                <a:cs typeface="Times New Roman" pitchFamily="18" charset="0"/>
              </a:rPr>
              <a:t>is smaller than log</a:t>
            </a:r>
            <a:r>
              <a:rPr lang="en-US" b="0" i="0" baseline="-25000" dirty="0">
                <a:solidFill>
                  <a:srgbClr val="5014F8"/>
                </a:solidFill>
                <a:latin typeface="Century Gothic" panose="020B0502020202020204" pitchFamily="34" charset="0"/>
                <a:cs typeface="Times New Roman" pitchFamily="18" charset="0"/>
              </a:rPr>
              <a:t>|</a:t>
            </a:r>
            <a:r>
              <a:rPr lang="en-US" b="0" i="0" baseline="-25000"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0" i="0" baseline="-25000" dirty="0">
                <a:solidFill>
                  <a:srgbClr val="5014F8"/>
                </a:solidFill>
                <a:latin typeface="Century Gothic" panose="020B0502020202020204" pitchFamily="34" charset="0"/>
                <a:cs typeface="Times New Roman" pitchFamily="18" charset="0"/>
              </a:rPr>
              <a:t>|</a:t>
            </a:r>
            <a:r>
              <a:rPr lang="en-US" b="0" i="0" baseline="0" dirty="0">
                <a:solidFill>
                  <a:srgbClr val="5014F8"/>
                </a:solidFill>
                <a:latin typeface="Century Gothic" panose="020B0502020202020204" pitchFamily="34" charset="0"/>
                <a:cs typeface="Times New Roman" pitchFamily="18" charset="0"/>
              </a:rPr>
              <a:t> </a:t>
            </a:r>
            <a:r>
              <a:rPr lang="en-US" b="0" i="1" baseline="0" dirty="0">
                <a:solidFill>
                  <a:srgbClr val="5014F8"/>
                </a:solidFill>
                <a:latin typeface="Century Gothic" panose="020B0502020202020204" pitchFamily="34" charset="0"/>
                <a:cs typeface="Times New Roman" pitchFamily="18" charset="0"/>
              </a:rPr>
              <a:t>n.</a:t>
            </a:r>
            <a:endParaRPr lang="en-US" b="0" i="0"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20</a:t>
            </a:fld>
            <a:endParaRPr lang="en-US" dirty="0"/>
          </a:p>
        </p:txBody>
      </p:sp>
    </p:spTree>
    <p:extLst>
      <p:ext uri="{BB962C8B-B14F-4D97-AF65-F5344CB8AC3E}">
        <p14:creationId xmlns:p14="http://schemas.microsoft.com/office/powerpoint/2010/main" val="144664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ways to improve our basic algorithm.</a:t>
            </a:r>
          </a:p>
          <a:p>
            <a:endParaRPr lang="en-US" dirty="0"/>
          </a:p>
          <a:p>
            <a:r>
              <a:rPr lang="en-US" dirty="0"/>
              <a:t>One way is to replace part of the search tree </a:t>
            </a:r>
            <a:r>
              <a:rPr lang="en-US" i="1" dirty="0"/>
              <a:t>T </a:t>
            </a:r>
            <a:r>
              <a:rPr lang="en-US" i="0" dirty="0"/>
              <a:t>by searching</a:t>
            </a:r>
            <a:r>
              <a:rPr lang="en-US" i="0" baseline="0" dirty="0"/>
              <a:t> the suffix tree over the pattern. The advantage of doing so is that In the process, it is not necessary to calculate the columns of the dynamic programming matrix for each encountered node.</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21</a:t>
            </a:fld>
            <a:endParaRPr lang="en-US" dirty="0"/>
          </a:p>
        </p:txBody>
      </p:sp>
    </p:spTree>
    <p:extLst>
      <p:ext uri="{BB962C8B-B14F-4D97-AF65-F5344CB8AC3E}">
        <p14:creationId xmlns:p14="http://schemas.microsoft.com/office/powerpoint/2010/main" val="182535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Here is the outline of my talk. </a:t>
            </a:r>
          </a:p>
          <a:p>
            <a:endParaRPr lang="en-US" dirty="0"/>
          </a:p>
          <a:p>
            <a:r>
              <a:rPr lang="en-US" dirty="0"/>
              <a:t>First, the motivation of this work.</a:t>
            </a:r>
            <a:r>
              <a:rPr lang="en-US" baseline="0" dirty="0"/>
              <a:t> For this, we will show you what is the string matching with </a:t>
            </a:r>
            <a:r>
              <a:rPr lang="en-US" i="1" baseline="0" dirty="0"/>
              <a:t>k </a:t>
            </a:r>
            <a:r>
              <a:rPr lang="en-US" i="0" baseline="0" dirty="0"/>
              <a:t>differences.  Why it is important and interesting , attracting us spending a lot of time on this. Then, the related work.</a:t>
            </a:r>
          </a:p>
          <a:p>
            <a:endParaRPr lang="en-US" i="0" baseline="0" dirty="0"/>
          </a:p>
          <a:p>
            <a:r>
              <a:rPr lang="en-US" i="0" baseline="0" dirty="0"/>
              <a:t>Next, I will discuss two techniques used by our method. One is the dynamic programming paradigm, and the other is the so-called BWT transformation applied to a target DNA sequence, generating another array, called the BWT array.</a:t>
            </a:r>
          </a:p>
          <a:p>
            <a:endParaRPr lang="en-US" i="0" baseline="0" dirty="0"/>
          </a:p>
          <a:p>
            <a:r>
              <a:rPr lang="en-US" i="0" baseline="0" dirty="0"/>
              <a:t>Based on these two techniques, we will discuss our main algorithm for the string matching with </a:t>
            </a:r>
            <a:r>
              <a:rPr lang="en-US" i="1" baseline="0" dirty="0"/>
              <a:t>k </a:t>
            </a:r>
            <a:r>
              <a:rPr lang="en-US" i="0" baseline="0" dirty="0"/>
              <a:t>differences. Specifically, I will discuss the concept of search trees, which will be created by executing our algorithm, and three other techniques to improve the performance of the basic algorithm. They are the suffix trees over patterns, recognition of similar paths in a search tree, as well as a pattern partition strategy.</a:t>
            </a:r>
          </a:p>
          <a:p>
            <a:endParaRPr lang="en-US" i="0" baseline="0" dirty="0"/>
          </a:p>
          <a:p>
            <a:r>
              <a:rPr lang="en-US" i="0" baseline="0" dirty="0"/>
              <a:t>Next, I’ll report the test results and empirically compare our method with some existing noteworthy methods.</a:t>
            </a:r>
          </a:p>
          <a:p>
            <a:endParaRPr lang="en-US" i="0" baseline="0" dirty="0"/>
          </a:p>
          <a:p>
            <a:r>
              <a:rPr lang="en-US" i="0" baseline="0" dirty="0"/>
              <a:t>Finally, I will conclude the talk with a brief discussion on the future work.</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a:t>
            </a:fld>
            <a:endParaRPr lang="en-US" dirty="0"/>
          </a:p>
        </p:txBody>
      </p:sp>
    </p:spTree>
    <p:extLst>
      <p:ext uri="{BB962C8B-B14F-4D97-AF65-F5344CB8AC3E}">
        <p14:creationId xmlns:p14="http://schemas.microsoft.com/office/powerpoint/2010/main" val="71071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can replace the part marked grey on the previous slide with the search along the two red paths in this suffix tree over the pattern.</a:t>
            </a:r>
          </a:p>
          <a:p>
            <a:r>
              <a:rPr lang="en-US" dirty="0"/>
              <a:t>What is important is when we search along these two paths we’ll not calculate the columns in the corresponding dynamic programming matrices.</a:t>
            </a:r>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22</a:t>
            </a:fld>
            <a:endParaRPr lang="en-US" dirty="0"/>
          </a:p>
        </p:txBody>
      </p:sp>
    </p:spTree>
    <p:extLst>
      <p:ext uri="{BB962C8B-B14F-4D97-AF65-F5344CB8AC3E}">
        <p14:creationId xmlns:p14="http://schemas.microsoft.com/office/powerpoint/2010/main" val="290233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a:t>
            </a:r>
            <a:r>
              <a:rPr lang="en-US" baseline="0" dirty="0"/>
              <a:t> to improve the basic algorithm is the recognition of similar paths as illustrated by these two paths. </a:t>
            </a:r>
          </a:p>
          <a:p>
            <a:endParaRPr lang="en-US" baseline="0" dirty="0"/>
          </a:p>
          <a:p>
            <a:r>
              <a:rPr lang="en-US" baseline="0" dirty="0"/>
              <a:t>On these two paths, the corresponding nodes have almost the same labels. For example, node </a:t>
            </a:r>
            <a:r>
              <a:rPr lang="en-US" i="1" baseline="0" dirty="0"/>
              <a:t>u </a:t>
            </a:r>
            <a:r>
              <a:rPr lang="en-US" i="0" baseline="0" dirty="0"/>
              <a:t>and node </a:t>
            </a:r>
            <a:r>
              <a:rPr lang="en-US" i="1" baseline="0" dirty="0"/>
              <a:t>w </a:t>
            </a:r>
            <a:r>
              <a:rPr lang="en-US" i="0" baseline="0" dirty="0"/>
              <a:t>have not only the same character </a:t>
            </a:r>
            <a:r>
              <a:rPr lang="en-US" i="1" baseline="0" dirty="0"/>
              <a:t>e</a:t>
            </a:r>
            <a:r>
              <a:rPr lang="en-US" i="0" baseline="-25000" dirty="0"/>
              <a:t>0</a:t>
            </a:r>
            <a:r>
              <a:rPr lang="en-US" i="1" baseline="0" dirty="0"/>
              <a:t>, </a:t>
            </a:r>
            <a:r>
              <a:rPr lang="en-US" i="0" baseline="0" dirty="0"/>
              <a:t>but the interval of node </a:t>
            </a:r>
            <a:r>
              <a:rPr lang="en-US" i="1" baseline="0" dirty="0"/>
              <a:t>u </a:t>
            </a:r>
            <a:r>
              <a:rPr lang="en-US" i="0" baseline="0" dirty="0"/>
              <a:t>is also contained in the interval of node </a:t>
            </a:r>
            <a:r>
              <a:rPr lang="en-US" i="1" baseline="0" dirty="0"/>
              <a:t>w</a:t>
            </a:r>
            <a:r>
              <a:rPr lang="en-US" i="0" baseline="0" dirty="0"/>
              <a:t>.</a:t>
            </a:r>
          </a:p>
          <a:p>
            <a:endParaRPr lang="en-US" i="0" baseline="0" dirty="0"/>
          </a:p>
          <a:p>
            <a:r>
              <a:rPr lang="en-US" baseline="0" dirty="0"/>
              <a:t>By using this kind of similarity, a lot of time can be saved.</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23</a:t>
            </a:fld>
            <a:endParaRPr lang="en-US" dirty="0"/>
          </a:p>
        </p:txBody>
      </p:sp>
    </p:spTree>
    <p:extLst>
      <p:ext uri="{BB962C8B-B14F-4D97-AF65-F5344CB8AC3E}">
        <p14:creationId xmlns:p14="http://schemas.microsoft.com/office/powerpoint/2010/main" val="2999791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more important is when</a:t>
            </a:r>
            <a:r>
              <a:rPr lang="en-US" baseline="0" dirty="0"/>
              <a:t> the number </a:t>
            </a:r>
            <a:r>
              <a:rPr lang="en-US" i="1" baseline="0" dirty="0"/>
              <a:t>k </a:t>
            </a:r>
            <a:r>
              <a:rPr lang="en-US" i="0" baseline="0" dirty="0"/>
              <a:t>of the allowed errors is large, the performance of our algorithm will degrade greatly..</a:t>
            </a:r>
          </a:p>
          <a:p>
            <a:endParaRPr lang="en-US"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a:t>In this case, we can </a:t>
            </a:r>
            <a:r>
              <a:rPr lang="en-US" b="1" dirty="0">
                <a:solidFill>
                  <a:srgbClr val="5014F8"/>
                </a:solidFill>
                <a:latin typeface="Century Gothic" panose="020B0502020202020204" pitchFamily="34" charset="0"/>
                <a:cs typeface="Times New Roman" pitchFamily="18" charset="0"/>
              </a:rPr>
              <a:t>Partition a pattern to get </a:t>
            </a:r>
            <a:r>
              <a:rPr lang="en-US" b="1" dirty="0" err="1">
                <a:solidFill>
                  <a:srgbClr val="5014F8"/>
                </a:solidFill>
                <a:latin typeface="Century Gothic" panose="020B0502020202020204" pitchFamily="34" charset="0"/>
                <a:cs typeface="Times New Roman" pitchFamily="18" charset="0"/>
              </a:rPr>
              <a:t>subpatterns</a:t>
            </a:r>
            <a:r>
              <a:rPr lang="en-US" b="1" dirty="0">
                <a:solidFill>
                  <a:srgbClr val="5014F8"/>
                </a:solidFill>
                <a:latin typeface="Century Gothic" panose="020B0502020202020204" pitchFamily="34" charset="0"/>
                <a:cs typeface="Times New Roman" pitchFamily="18" charset="0"/>
              </a:rPr>
              <a:t> with smaller </a:t>
            </a:r>
            <a:r>
              <a:rPr lang="en-US" b="1" i="1"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dirty="0">
                <a:solidFill>
                  <a:srgbClr val="5014F8"/>
                </a:solidFill>
                <a:latin typeface="Century Gothic" panose="020B0502020202020204" pitchFamily="34" charset="0"/>
                <a:cs typeface="Times New Roman" pitchFamily="18" charset="0"/>
              </a:rPr>
              <a:t> values.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solidFill>
                <a:srgbClr val="5014F8"/>
              </a:solidFill>
              <a:latin typeface="Century Gothic" panose="020B0502020202020204" pitchFamily="34"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5014F8"/>
                </a:solidFill>
                <a:latin typeface="Century Gothic" panose="020B0502020202020204" pitchFamily="34" charset="0"/>
                <a:cs typeface="Times New Roman" pitchFamily="18" charset="0"/>
              </a:rPr>
              <a:t>Then, for each </a:t>
            </a:r>
            <a:r>
              <a:rPr lang="en-US" b="1" dirty="0" err="1">
                <a:solidFill>
                  <a:srgbClr val="5014F8"/>
                </a:solidFill>
                <a:latin typeface="Century Gothic" panose="020B0502020202020204" pitchFamily="34" charset="0"/>
                <a:cs typeface="Times New Roman" pitchFamily="18" charset="0"/>
              </a:rPr>
              <a:t>subpattern</a:t>
            </a:r>
            <a:r>
              <a:rPr lang="en-US" b="1" dirty="0">
                <a:solidFill>
                  <a:srgbClr val="5014F8"/>
                </a:solidFill>
                <a:latin typeface="Century Gothic" panose="020B0502020202020204" pitchFamily="34" charset="0"/>
                <a:cs typeface="Times New Roman" pitchFamily="18" charset="0"/>
              </a:rPr>
              <a:t>, we will find all those substrings in a target, which match the </a:t>
            </a:r>
            <a:r>
              <a:rPr lang="en-US" b="1" dirty="0" err="1">
                <a:solidFill>
                  <a:srgbClr val="5014F8"/>
                </a:solidFill>
                <a:latin typeface="Century Gothic" panose="020B0502020202020204" pitchFamily="34" charset="0"/>
                <a:cs typeface="Times New Roman" pitchFamily="18" charset="0"/>
              </a:rPr>
              <a:t>subpattern</a:t>
            </a:r>
            <a:r>
              <a:rPr lang="en-US" b="1" dirty="0">
                <a:solidFill>
                  <a:srgbClr val="5014F8"/>
                </a:solidFill>
                <a:latin typeface="Century Gothic" panose="020B0502020202020204" pitchFamily="34" charset="0"/>
                <a:cs typeface="Times New Roman" pitchFamily="18" charset="0"/>
              </a:rPr>
              <a:t> with smaller </a:t>
            </a:r>
            <a:r>
              <a:rPr lang="en-US" b="1" i="1"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i="1" dirty="0">
                <a:solidFill>
                  <a:srgbClr val="5014F8"/>
                </a:solidFill>
                <a:latin typeface="Century Gothic" panose="020B0502020202020204" pitchFamily="34" charset="0"/>
                <a:cs typeface="Times New Roman" pitchFamily="18" charset="0"/>
              </a:rPr>
              <a:t> </a:t>
            </a:r>
            <a:r>
              <a:rPr lang="en-US" b="1" dirty="0">
                <a:solidFill>
                  <a:srgbClr val="5014F8"/>
                </a:solidFill>
                <a:latin typeface="Century Gothic" panose="020B0502020202020204" pitchFamily="34" charset="0"/>
                <a:cs typeface="Times New Roman" pitchFamily="18" charset="0"/>
              </a:rPr>
              <a:t>differences. In terms of the above analysis, this can be very fast.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solidFill>
                <a:srgbClr val="5014F8"/>
              </a:solidFill>
              <a:latin typeface="Century Gothic" panose="020B0502020202020204" pitchFamily="34"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5014F8"/>
                </a:solidFill>
                <a:latin typeface="Century Gothic" panose="020B0502020202020204" pitchFamily="34" charset="0"/>
                <a:cs typeface="Times New Roman" pitchFamily="18" charset="0"/>
              </a:rPr>
              <a:t>Next, for each surviving substring, recheck it to see whether it is really an occurrence of the pattern, but with large </a:t>
            </a:r>
            <a:r>
              <a:rPr lang="en-US" b="1" i="1" dirty="0">
                <a:solidFill>
                  <a:srgbClr val="5014F8"/>
                </a:solidFill>
                <a:latin typeface="Century Gothic" panose="020B0502020202020204" pitchFamily="34" charset="0"/>
                <a:cs typeface="Times New Roman" pitchFamily="18" charset="0"/>
              </a:rPr>
              <a:t>k </a:t>
            </a:r>
            <a:r>
              <a:rPr lang="en-US" b="1" dirty="0">
                <a:solidFill>
                  <a:srgbClr val="5014F8"/>
                </a:solidFill>
                <a:latin typeface="Century Gothic" panose="020B0502020202020204" pitchFamily="34" charset="0"/>
                <a:cs typeface="Times New Roman" pitchFamily="18" charset="0"/>
              </a:rPr>
              <a:t>differences.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solidFill>
                <a:srgbClr val="5014F8"/>
              </a:solidFill>
              <a:latin typeface="Century Gothic" panose="020B0502020202020204" pitchFamily="34"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solidFill>
                <a:srgbClr val="5014F8"/>
              </a:solidFill>
              <a:latin typeface="Century Gothic" panose="020B0502020202020204" pitchFamily="34"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24</a:t>
            </a:fld>
            <a:endParaRPr lang="en-US" dirty="0"/>
          </a:p>
        </p:txBody>
      </p:sp>
    </p:spTree>
    <p:extLst>
      <p:ext uri="{BB962C8B-B14F-4D97-AF65-F5344CB8AC3E}">
        <p14:creationId xmlns:p14="http://schemas.microsoft.com/office/powerpoint/2010/main" val="4181104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method based on the pattern partition, we will make a two-step execution.</a:t>
            </a:r>
          </a:p>
          <a:p>
            <a:endParaRPr lang="en-US" dirty="0"/>
          </a:p>
          <a:p>
            <a:r>
              <a:rPr lang="en-US" dirty="0"/>
              <a:t>In the first step, …</a:t>
            </a:r>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25</a:t>
            </a:fld>
            <a:endParaRPr lang="en-US" dirty="0"/>
          </a:p>
        </p:txBody>
      </p:sp>
    </p:spTree>
    <p:extLst>
      <p:ext uri="{BB962C8B-B14F-4D97-AF65-F5344CB8AC3E}">
        <p14:creationId xmlns:p14="http://schemas.microsoft.com/office/powerpoint/2010/main" val="306423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step, …</a:t>
            </a:r>
          </a:p>
          <a:p>
            <a:endParaRPr lang="en-US" dirty="0"/>
          </a:p>
          <a:p>
            <a:r>
              <a:rPr lang="en-US" dirty="0"/>
              <a:t>The length of each subsegment is bounded by </a:t>
            </a:r>
            <a:r>
              <a:rPr lang="en-US" i="1" dirty="0"/>
              <a:t>m </a:t>
            </a:r>
            <a:r>
              <a:rPr lang="en-US" i="0" dirty="0"/>
              <a:t>+ 2</a:t>
            </a:r>
            <a:r>
              <a:rPr lang="en-US" i="1" dirty="0"/>
              <a:t>k</a:t>
            </a:r>
            <a:r>
              <a:rPr lang="en-US" i="0" dirty="0"/>
              <a: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26</a:t>
            </a:fld>
            <a:endParaRPr lang="en-US" dirty="0"/>
          </a:p>
        </p:txBody>
      </p:sp>
    </p:spTree>
    <p:extLst>
      <p:ext uri="{BB962C8B-B14F-4D97-AF65-F5344CB8AC3E}">
        <p14:creationId xmlns:p14="http://schemas.microsoft.com/office/powerpoint/2010/main" val="129229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can be pictorially illustrated by this figure, by which we assume that a segment of the target string matches a </a:t>
            </a:r>
            <a:r>
              <a:rPr lang="en-US" dirty="0" err="1"/>
              <a:t>subpattern</a:t>
            </a:r>
            <a:r>
              <a:rPr lang="en-US" dirty="0"/>
              <a:t> as shown here. Then, in the second step, we will check a segment of length </a:t>
            </a:r>
            <a:r>
              <a:rPr lang="en-US" i="1" dirty="0"/>
              <a:t>m </a:t>
            </a:r>
            <a:r>
              <a:rPr lang="en-US" i="0" dirty="0"/>
              <a:t>+ 2</a:t>
            </a:r>
            <a:r>
              <a:rPr lang="en-US" i="1" dirty="0"/>
              <a:t>k </a:t>
            </a:r>
            <a:r>
              <a:rPr lang="en-US" i="0" dirty="0"/>
              <a:t>covering the corresponding matching segment to see whether is any occurrences of the pattern in this segment with </a:t>
            </a:r>
            <a:r>
              <a:rPr lang="en-US" i="1" dirty="0"/>
              <a:t>k </a:t>
            </a:r>
            <a:r>
              <a:rPr lang="en-US" i="0" dirty="0"/>
              <a:t>differences.</a:t>
            </a:r>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27</a:t>
            </a:fld>
            <a:endParaRPr lang="en-US" dirty="0"/>
          </a:p>
        </p:txBody>
      </p:sp>
    </p:spTree>
    <p:extLst>
      <p:ext uri="{BB962C8B-B14F-4D97-AF65-F5344CB8AC3E}">
        <p14:creationId xmlns:p14="http://schemas.microsoft.com/office/powerpoint/2010/main" val="58953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report our test results. In our experiments, we have tested altogether 7 strategies listed here. The first three are all the on-line algorithms while all the rest 4 methods are the index-based.</a:t>
            </a:r>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28</a:t>
            </a:fld>
            <a:endParaRPr lang="en-US" dirty="0"/>
          </a:p>
        </p:txBody>
      </p:sp>
    </p:spTree>
    <p:extLst>
      <p:ext uri="{BB962C8B-B14F-4D97-AF65-F5344CB8AC3E}">
        <p14:creationId xmlns:p14="http://schemas.microsoft.com/office/powerpoint/2010/main" val="130293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codes of these algorithms are written in C++ language, running on a Unix machine with main memory of 64 GB.</a:t>
            </a:r>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29</a:t>
            </a:fld>
            <a:endParaRPr lang="en-US" dirty="0"/>
          </a:p>
        </p:txBody>
      </p:sp>
    </p:spTree>
    <p:extLst>
      <p:ext uri="{BB962C8B-B14F-4D97-AF65-F5344CB8AC3E}">
        <p14:creationId xmlns:p14="http://schemas.microsoft.com/office/powerpoint/2010/main" val="304115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experiment, we have used three</a:t>
            </a:r>
            <a:r>
              <a:rPr lang="en-US" baseline="0" dirty="0"/>
              <a:t> DNA sequences and two protein sequences. All of them are downloaded from the Internet.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31</a:t>
            </a:fld>
            <a:endParaRPr lang="en-US" dirty="0"/>
          </a:p>
        </p:txBody>
      </p:sp>
    </p:spTree>
    <p:extLst>
      <p:ext uri="{BB962C8B-B14F-4D97-AF65-F5344CB8AC3E}">
        <p14:creationId xmlns:p14="http://schemas.microsoft.com/office/powerpoint/2010/main" val="3073241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this slide, we show the test results over the three DNA</a:t>
            </a:r>
            <a:r>
              <a:rPr lang="en-US" baseline="0" dirty="0"/>
              <a:t> sequences: </a:t>
            </a:r>
            <a:r>
              <a:rPr lang="en-US" sz="1200" b="1" dirty="0">
                <a:solidFill>
                  <a:srgbClr val="5014F8"/>
                </a:solidFill>
                <a:latin typeface="Century Gothic" panose="020B0502020202020204" pitchFamily="34" charset="0"/>
                <a:cs typeface="Times New Roman" pitchFamily="18" charset="0"/>
              </a:rPr>
              <a:t>Gorilla genome, </a:t>
            </a:r>
            <a:r>
              <a:rPr lang="en-US" sz="1200" b="1" dirty="0" err="1">
                <a:solidFill>
                  <a:srgbClr val="5014F8"/>
                </a:solidFill>
                <a:latin typeface="Century Gothic" panose="020B0502020202020204" pitchFamily="34" charset="0"/>
                <a:cs typeface="Times New Roman" pitchFamily="18" charset="0"/>
              </a:rPr>
              <a:t>ZebraFish</a:t>
            </a:r>
            <a:r>
              <a:rPr lang="en-US" sz="1200" b="1" dirty="0">
                <a:solidFill>
                  <a:srgbClr val="5014F8"/>
                </a:solidFill>
                <a:latin typeface="Century Gothic" panose="020B0502020202020204" pitchFamily="34" charset="0"/>
                <a:cs typeface="Times New Roman" pitchFamily="18" charset="0"/>
              </a:rPr>
              <a:t> genome,</a:t>
            </a:r>
            <a:r>
              <a:rPr lang="en-US" sz="1200" b="1" baseline="0" dirty="0">
                <a:solidFill>
                  <a:srgbClr val="5014F8"/>
                </a:solidFill>
                <a:latin typeface="Century Gothic" panose="020B0502020202020204" pitchFamily="34" charset="0"/>
                <a:cs typeface="Times New Roman" pitchFamily="18" charset="0"/>
              </a:rPr>
              <a:t> and </a:t>
            </a:r>
            <a:r>
              <a:rPr lang="en-US" sz="1200" b="1" dirty="0">
                <a:solidFill>
                  <a:srgbClr val="5014F8"/>
                </a:solidFill>
                <a:latin typeface="Century Gothic" panose="020B0502020202020204" pitchFamily="34" charset="0"/>
                <a:cs typeface="Times New Roman" pitchFamily="18" charset="0"/>
              </a:rPr>
              <a:t>Gorilla Chr1. The tested pattern is 100 characters long.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rgbClr val="5014F8"/>
              </a:solidFill>
              <a:latin typeface="Century Gothic" panose="020B0502020202020204" pitchFamily="34"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5014F8"/>
                </a:solidFill>
                <a:latin typeface="Century Gothic" panose="020B0502020202020204" pitchFamily="34" charset="0"/>
                <a:cs typeface="Times New Roman" pitchFamily="18" charset="0"/>
              </a:rPr>
              <a:t>From these figures,</a:t>
            </a:r>
            <a:r>
              <a:rPr lang="en-US" sz="1200" b="1" baseline="0" dirty="0">
                <a:solidFill>
                  <a:srgbClr val="5014F8"/>
                </a:solidFill>
                <a:latin typeface="Century Gothic" panose="020B0502020202020204" pitchFamily="34" charset="0"/>
                <a:cs typeface="Times New Roman" pitchFamily="18" charset="0"/>
              </a:rPr>
              <a:t> we can see a tremendous difference between our method and all the others when </a:t>
            </a:r>
            <a:r>
              <a:rPr lang="en-US" sz="1200" b="1" i="1" baseline="0" dirty="0">
                <a:solidFill>
                  <a:srgbClr val="5014F8"/>
                </a:solidFill>
                <a:latin typeface="Century Gothic" panose="020B0502020202020204" pitchFamily="34" charset="0"/>
                <a:cs typeface="Times New Roman" pitchFamily="18" charset="0"/>
              </a:rPr>
              <a:t>k </a:t>
            </a:r>
            <a:r>
              <a:rPr lang="en-US" sz="1200" b="1" i="0" baseline="0" dirty="0">
                <a:solidFill>
                  <a:srgbClr val="5014F8"/>
                </a:solidFill>
                <a:latin typeface="Century Gothic" panose="020B0502020202020204" pitchFamily="34" charset="0"/>
                <a:cs typeface="Times New Roman" pitchFamily="18" charset="0"/>
              </a:rPr>
              <a:t>is small. Specifically, when </a:t>
            </a:r>
            <a:r>
              <a:rPr lang="en-US" sz="1200" b="1" i="1" baseline="0" dirty="0">
                <a:solidFill>
                  <a:srgbClr val="5014F8"/>
                </a:solidFill>
                <a:latin typeface="Century Gothic" panose="020B0502020202020204" pitchFamily="34" charset="0"/>
                <a:cs typeface="Times New Roman" pitchFamily="18" charset="0"/>
              </a:rPr>
              <a:t>k </a:t>
            </a:r>
            <a:r>
              <a:rPr lang="en-US" sz="1200" b="1" i="0" baseline="0" dirty="0">
                <a:solidFill>
                  <a:srgbClr val="5014F8"/>
                </a:solidFill>
                <a:latin typeface="Century Gothic" panose="020B0502020202020204" pitchFamily="34" charset="0"/>
                <a:cs typeface="Times New Roman" pitchFamily="18" charset="0"/>
              </a:rPr>
              <a:t>is 6, ours is up to 4 times better than the others. When </a:t>
            </a:r>
            <a:r>
              <a:rPr lang="en-US" sz="1200" b="1" i="1" baseline="0" dirty="0">
                <a:solidFill>
                  <a:srgbClr val="5014F8"/>
                </a:solidFill>
                <a:latin typeface="Century Gothic" panose="020B0502020202020204" pitchFamily="34" charset="0"/>
                <a:cs typeface="Times New Roman" pitchFamily="18" charset="0"/>
              </a:rPr>
              <a:t>k </a:t>
            </a:r>
            <a:r>
              <a:rPr lang="en-US" sz="1200" b="1" i="0" baseline="0" dirty="0">
                <a:solidFill>
                  <a:srgbClr val="5014F8"/>
                </a:solidFill>
                <a:latin typeface="Century Gothic" panose="020B0502020202020204" pitchFamily="34" charset="0"/>
                <a:cs typeface="Times New Roman" pitchFamily="18" charset="0"/>
              </a:rPr>
              <a:t>is 4, ours is up to 65 times faster than the others. When </a:t>
            </a:r>
            <a:r>
              <a:rPr lang="en-US" sz="1200" b="1" i="1" baseline="0" dirty="0">
                <a:solidFill>
                  <a:srgbClr val="5014F8"/>
                </a:solidFill>
                <a:latin typeface="Century Gothic" panose="020B0502020202020204" pitchFamily="34" charset="0"/>
                <a:cs typeface="Times New Roman" pitchFamily="18" charset="0"/>
              </a:rPr>
              <a:t>k </a:t>
            </a:r>
            <a:r>
              <a:rPr lang="en-US" sz="1200" b="1" i="0" baseline="0" dirty="0">
                <a:solidFill>
                  <a:srgbClr val="5014F8"/>
                </a:solidFill>
                <a:latin typeface="Century Gothic" panose="020B0502020202020204" pitchFamily="34" charset="0"/>
                <a:cs typeface="Times New Roman" pitchFamily="18" charset="0"/>
              </a:rPr>
              <a:t>= 1, ours can be up to 70,000 times better than the others.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baseline="0" dirty="0">
              <a:solidFill>
                <a:srgbClr val="5014F8"/>
              </a:solidFill>
              <a:latin typeface="Century Gothic" panose="020B0502020202020204" pitchFamily="34"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baseline="0" dirty="0">
                <a:solidFill>
                  <a:srgbClr val="5014F8"/>
                </a:solidFill>
                <a:latin typeface="Century Gothic" panose="020B0502020202020204" pitchFamily="34" charset="0"/>
                <a:cs typeface="Times New Roman" pitchFamily="18" charset="0"/>
              </a:rPr>
              <a:t>However, when </a:t>
            </a:r>
            <a:r>
              <a:rPr lang="en-US" sz="1200" b="1" i="1" baseline="0" dirty="0">
                <a:solidFill>
                  <a:srgbClr val="5014F8"/>
                </a:solidFill>
                <a:latin typeface="Century Gothic" panose="020B0502020202020204" pitchFamily="34" charset="0"/>
                <a:cs typeface="Times New Roman" pitchFamily="18" charset="0"/>
              </a:rPr>
              <a:t>k </a:t>
            </a:r>
            <a:r>
              <a:rPr lang="en-US" sz="1200" b="1" i="0" baseline="0" dirty="0">
                <a:solidFill>
                  <a:srgbClr val="5014F8"/>
                </a:solidFill>
                <a:latin typeface="Century Gothic" panose="020B0502020202020204" pitchFamily="34" charset="0"/>
                <a:cs typeface="Times New Roman" pitchFamily="18" charset="0"/>
              </a:rPr>
              <a:t>is set to be 7 or larger, the performance of our method quickly degrades and even becomes worse than some of the other methods.</a:t>
            </a:r>
            <a:endParaRPr lang="en-US" sz="1200" b="1" dirty="0">
              <a:solidFill>
                <a:srgbClr val="5014F8"/>
              </a:solidFill>
              <a:latin typeface="Century Gothic" panose="020B0502020202020204" pitchFamily="34"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32</a:t>
            </a:fld>
            <a:endParaRPr lang="en-US" dirty="0"/>
          </a:p>
        </p:txBody>
      </p:sp>
    </p:spTree>
    <p:extLst>
      <p:ext uri="{BB962C8B-B14F-4D97-AF65-F5344CB8AC3E}">
        <p14:creationId xmlns:p14="http://schemas.microsoft.com/office/powerpoint/2010/main" val="304740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string matching with </a:t>
            </a:r>
            <a:r>
              <a:rPr lang="en-US" i="1" dirty="0"/>
              <a:t>k </a:t>
            </a:r>
            <a:r>
              <a:rPr lang="en-US" i="0" dirty="0"/>
              <a:t>differences, we will find all the occurrences of a pattern </a:t>
            </a:r>
            <a:r>
              <a:rPr lang="en-US" i="1" dirty="0"/>
              <a:t>x </a:t>
            </a:r>
            <a:r>
              <a:rPr lang="en-US" i="0" dirty="0"/>
              <a:t>in a target string </a:t>
            </a:r>
            <a:r>
              <a:rPr lang="en-US" i="1" dirty="0"/>
              <a:t>y </a:t>
            </a:r>
            <a:r>
              <a:rPr lang="en-US" i="0" dirty="0"/>
              <a:t>… …</a:t>
            </a:r>
          </a:p>
          <a:p>
            <a:endParaRPr lang="en-US" i="0" dirty="0"/>
          </a:p>
          <a:p>
            <a:pPr marL="228600" indent="-228600">
              <a:buAutoNum type="arabicPeriod"/>
            </a:pPr>
            <a:r>
              <a:rPr lang="en-US" i="0" dirty="0"/>
              <a:t>… Just as shown by this example. By this example, we have “p” in the pattern corresponds</a:t>
            </a:r>
            <a:r>
              <a:rPr lang="en-US" i="0" baseline="0" dirty="0"/>
              <a:t> “c” in the target.</a:t>
            </a:r>
          </a:p>
          <a:p>
            <a:pPr marL="228600" indent="-228600">
              <a:buAutoNum type="arabicPeriod"/>
            </a:pPr>
            <a:r>
              <a:rPr lang="en-US" i="0" baseline="0" dirty="0"/>
              <a:t>…. Just as shown here. Here, we have “f” in the pattern corresponds to nothing in the pattern.</a:t>
            </a:r>
          </a:p>
          <a:p>
            <a:pPr marL="228600" indent="-228600">
              <a:buAutoNum type="arabicPeriod"/>
            </a:pPr>
            <a:r>
              <a:rPr lang="en-US" i="0" baseline="0" dirty="0"/>
              <a:t>…. Just as shown here. Here we have “p” in the pattern corresponds to nothing in the target.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a:t>
            </a:fld>
            <a:endParaRPr lang="en-US" dirty="0"/>
          </a:p>
        </p:txBody>
      </p:sp>
    </p:spTree>
    <p:extLst>
      <p:ext uri="{BB962C8B-B14F-4D97-AF65-F5344CB8AC3E}">
        <p14:creationId xmlns:p14="http://schemas.microsoft.com/office/powerpoint/2010/main" val="333921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have a deep insight into the performance of our method, let’s have at this table, in which</a:t>
            </a:r>
            <a:r>
              <a:rPr lang="en-US" baseline="0" dirty="0"/>
              <a:t> we show the sizes of the search trees generated when checking the Gorilla genome with different </a:t>
            </a:r>
            <a:r>
              <a:rPr lang="en-US" i="1" baseline="0" dirty="0"/>
              <a:t>k </a:t>
            </a:r>
            <a:r>
              <a:rPr lang="en-US" i="0" baseline="0" dirty="0"/>
              <a:t>values. From this table, we can see that when </a:t>
            </a:r>
            <a:r>
              <a:rPr lang="en-US" i="1" baseline="0" dirty="0"/>
              <a:t>k </a:t>
            </a:r>
            <a:r>
              <a:rPr lang="en-US" i="0" baseline="0" dirty="0"/>
              <a:t>is small, the size of the search tree is really very small. This explains why our method is much better than the others in these cases. By the other methods, no matter whether </a:t>
            </a:r>
            <a:r>
              <a:rPr lang="en-US" i="1" baseline="0" dirty="0"/>
              <a:t>k </a:t>
            </a:r>
            <a:r>
              <a:rPr lang="en-US" i="0" baseline="0" dirty="0"/>
              <a:t>is small or large, the whole genome sequence has to be checked character by character.</a:t>
            </a:r>
          </a:p>
          <a:p>
            <a:endParaRPr lang="en-US" i="0" baseline="0" dirty="0"/>
          </a:p>
          <a:p>
            <a:r>
              <a:rPr lang="en-US" i="0" baseline="0" dirty="0"/>
              <a:t>However, as </a:t>
            </a:r>
            <a:r>
              <a:rPr lang="en-US" i="1" baseline="0" dirty="0"/>
              <a:t>k </a:t>
            </a:r>
            <a:r>
              <a:rPr lang="en-US" i="0" baseline="0" dirty="0"/>
              <a:t>increases, the size of a search tree quickly increases. This explains why the performance of our method greatly degrades in these cases.</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33</a:t>
            </a:fld>
            <a:endParaRPr lang="en-US" dirty="0"/>
          </a:p>
        </p:txBody>
      </p:sp>
    </p:spTree>
    <p:extLst>
      <p:ext uri="{BB962C8B-B14F-4D97-AF65-F5344CB8AC3E}">
        <p14:creationId xmlns:p14="http://schemas.microsoft.com/office/powerpoint/2010/main" val="1403589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show the test results over</a:t>
            </a:r>
            <a:r>
              <a:rPr lang="en-US" baseline="0" dirty="0"/>
              <a:t> protein sequences. From this, we can see that the same claims as for the DNA sequences can be applied to the protein sequences. But we notice that the alphabet of the protein sequences contain up to 20 different characters, a little bit smaller that the alphabet of the English language. This shows that our methods can also be used for the general string matching problem and still has a super performance when </a:t>
            </a:r>
            <a:r>
              <a:rPr lang="en-US" i="1" baseline="0" dirty="0"/>
              <a:t>k </a:t>
            </a:r>
            <a:r>
              <a:rPr lang="en-US" i="0" baseline="0" dirty="0"/>
              <a:t>is small</a:t>
            </a:r>
            <a:r>
              <a:rPr lang="en-US" baseline="0" dirty="0"/>
              <a: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34</a:t>
            </a:fld>
            <a:endParaRPr lang="en-US" dirty="0"/>
          </a:p>
        </p:txBody>
      </p:sp>
    </p:spTree>
    <p:extLst>
      <p:ext uri="{BB962C8B-B14F-4D97-AF65-F5344CB8AC3E}">
        <p14:creationId xmlns:p14="http://schemas.microsoft.com/office/powerpoint/2010/main" val="1471755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show the test results over two genome sequences, but with very large </a:t>
            </a:r>
            <a:r>
              <a:rPr lang="en-US" i="1" dirty="0"/>
              <a:t>k </a:t>
            </a:r>
            <a:r>
              <a:rPr lang="en-US" i="0" dirty="0"/>
              <a:t>values. The length of the tested patterns are each 300 characters.</a:t>
            </a:r>
          </a:p>
          <a:p>
            <a:endParaRPr lang="en-US" i="0" dirty="0"/>
          </a:p>
          <a:p>
            <a:r>
              <a:rPr lang="en-US" i="0" dirty="0"/>
              <a:t>By this test, the pattern partition strategy</a:t>
            </a:r>
            <a:r>
              <a:rPr lang="en-US" i="0" baseline="0" dirty="0"/>
              <a:t> is used.</a:t>
            </a:r>
          </a:p>
          <a:p>
            <a:endParaRPr lang="en-US" i="0" baseline="0" dirty="0"/>
          </a:p>
          <a:p>
            <a:r>
              <a:rPr lang="en-US" i="0" baseline="0" dirty="0"/>
              <a:t>First, we note that the test results on all the other index-based methods are not included. It is because the performance of all these methods are much worse than ours, and even worse than all the tested on-line methods.</a:t>
            </a:r>
          </a:p>
          <a:p>
            <a:endParaRPr lang="en-US" i="0" baseline="0" dirty="0"/>
          </a:p>
          <a:p>
            <a:r>
              <a:rPr lang="en-US" i="0" baseline="0" dirty="0"/>
              <a:t>Second, all the on-line methods are still worse than ours. To show the reason for this, we give the execution details of our method on the next slide.</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35</a:t>
            </a:fld>
            <a:endParaRPr lang="en-US" dirty="0"/>
          </a:p>
        </p:txBody>
      </p:sp>
    </p:spTree>
    <p:extLst>
      <p:ext uri="{BB962C8B-B14F-4D97-AF65-F5344CB8AC3E}">
        <p14:creationId xmlns:p14="http://schemas.microsoft.com/office/powerpoint/2010/main" val="1947170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have a look at these two tables. The first table is on the Gorilla genome while the second is on the </a:t>
            </a:r>
            <a:r>
              <a:rPr lang="en-US" dirty="0" err="1"/>
              <a:t>ZebraFish</a:t>
            </a:r>
            <a:r>
              <a:rPr lang="en-US" dirty="0"/>
              <a:t> genome.</a:t>
            </a:r>
          </a:p>
          <a:p>
            <a:endParaRPr lang="en-US" dirty="0"/>
          </a:p>
          <a:p>
            <a:r>
              <a:rPr lang="en-US" dirty="0"/>
              <a:t>In the first table, for </a:t>
            </a:r>
            <a:r>
              <a:rPr lang="en-US" baseline="0" dirty="0"/>
              <a:t>each different </a:t>
            </a:r>
            <a:r>
              <a:rPr lang="en-US" i="1" baseline="0" dirty="0"/>
              <a:t>k </a:t>
            </a:r>
            <a:r>
              <a:rPr lang="en-US" i="0" baseline="0" dirty="0"/>
              <a:t>value, we show the execution time of the two steps separately. In the first step, we check all the </a:t>
            </a:r>
            <a:r>
              <a:rPr lang="en-US" i="0" baseline="0" dirty="0" err="1"/>
              <a:t>subpatterns</a:t>
            </a:r>
            <a:r>
              <a:rPr lang="en-US" i="0" baseline="0" dirty="0"/>
              <a:t> with smaller number of errors against the BWT array of the Gorilla genome. In the second step, we recheck the whole pattern against each surviving segment in turn, but with </a:t>
            </a:r>
            <a:r>
              <a:rPr lang="en-US" i="1" baseline="0" dirty="0"/>
              <a:t>k </a:t>
            </a:r>
            <a:r>
              <a:rPr lang="en-US" i="0" baseline="0" dirty="0"/>
              <a:t>differences.</a:t>
            </a:r>
          </a:p>
          <a:p>
            <a:endParaRPr lang="en-US" i="0" baseline="0" dirty="0"/>
          </a:p>
          <a:p>
            <a:r>
              <a:rPr lang="en-US" i="0" baseline="0" dirty="0"/>
              <a:t>The second table is on the </a:t>
            </a:r>
            <a:r>
              <a:rPr lang="en-US" i="0" baseline="0" dirty="0" err="1"/>
              <a:t>ZebraFish</a:t>
            </a:r>
            <a:r>
              <a:rPr lang="en-US" i="0" baseline="0" dirty="0"/>
              <a:t>.</a:t>
            </a:r>
          </a:p>
          <a:p>
            <a:endParaRPr lang="en-US" i="0" baseline="0" dirty="0"/>
          </a:p>
          <a:p>
            <a:r>
              <a:rPr lang="en-US" i="0" baseline="0" dirty="0"/>
              <a:t>From these two tables, we can see that even for very long target strings and very large </a:t>
            </a:r>
            <a:r>
              <a:rPr lang="en-US" i="1" baseline="0" dirty="0"/>
              <a:t>k </a:t>
            </a:r>
            <a:r>
              <a:rPr lang="en-US" i="0" baseline="0" dirty="0"/>
              <a:t>values, our method works quite well, much better than all the other methods, no matter whether they are on-line algorithms, or index-based algorithms.</a:t>
            </a:r>
          </a:p>
          <a:p>
            <a:endParaRPr lang="en-US" i="0" baseline="0" dirty="0"/>
          </a:p>
          <a:p>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36</a:t>
            </a:fld>
            <a:endParaRPr lang="en-US" dirty="0"/>
          </a:p>
        </p:txBody>
      </p:sp>
    </p:spTree>
    <p:extLst>
      <p:ext uri="{BB962C8B-B14F-4D97-AF65-F5344CB8AC3E}">
        <p14:creationId xmlns:p14="http://schemas.microsoft.com/office/powerpoint/2010/main" val="617980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show the test results on the other target strings with large </a:t>
            </a:r>
            <a:r>
              <a:rPr lang="en-US" i="1" dirty="0"/>
              <a:t>k </a:t>
            </a:r>
            <a:r>
              <a:rPr lang="en-US" i="0" dirty="0"/>
              <a:t>values.</a:t>
            </a:r>
          </a:p>
          <a:p>
            <a:endParaRPr lang="en-US" i="0" dirty="0"/>
          </a:p>
          <a:p>
            <a:r>
              <a:rPr lang="en-US" i="0" dirty="0"/>
              <a:t>Again, for them, our method still has much better performance.</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37</a:t>
            </a:fld>
            <a:endParaRPr lang="en-US" dirty="0"/>
          </a:p>
        </p:txBody>
      </p:sp>
    </p:spTree>
    <p:extLst>
      <p:ext uri="{BB962C8B-B14F-4D97-AF65-F5344CB8AC3E}">
        <p14:creationId xmlns:p14="http://schemas.microsoft.com/office/powerpoint/2010/main" val="1692044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show the impact of how a pattern is partitioned.</a:t>
            </a:r>
            <a:r>
              <a:rPr lang="en-US" baseline="0" dirty="0"/>
              <a:t> From these figures, we can see that when </a:t>
            </a:r>
            <a:r>
              <a:rPr lang="en-US" i="1" baseline="0" dirty="0"/>
              <a:t>k </a:t>
            </a:r>
            <a:r>
              <a:rPr lang="en-US" i="0" baseline="0" dirty="0">
                <a:sym typeface="Symbol" panose="05050102010706020507" pitchFamily="18" charset="2"/>
              </a:rPr>
              <a:t> 40, whether a pattern is divided into 10, 12 or 15 </a:t>
            </a:r>
            <a:r>
              <a:rPr lang="en-US" i="0" baseline="0" dirty="0" err="1">
                <a:sym typeface="Symbol" panose="05050102010706020507" pitchFamily="18" charset="2"/>
              </a:rPr>
              <a:t>subpatterns</a:t>
            </a:r>
            <a:r>
              <a:rPr lang="en-US" i="0" baseline="0" dirty="0">
                <a:sym typeface="Symbol" panose="05050102010706020507" pitchFamily="18" charset="2"/>
              </a:rPr>
              <a:t>, the performance is almost the same. But when </a:t>
            </a:r>
            <a:r>
              <a:rPr lang="en-US" i="1" baseline="0" dirty="0">
                <a:sym typeface="Symbol" panose="05050102010706020507" pitchFamily="18" charset="2"/>
              </a:rPr>
              <a:t>k </a:t>
            </a:r>
            <a:r>
              <a:rPr lang="en-US" i="0" baseline="0" dirty="0">
                <a:sym typeface="Symbol" panose="05050102010706020507" pitchFamily="18" charset="2"/>
              </a:rPr>
              <a:t>is set to be 45, dividing a pattern into 15 or 12 </a:t>
            </a:r>
            <a:r>
              <a:rPr lang="en-US" i="0" baseline="0" dirty="0" err="1">
                <a:sym typeface="Symbol" panose="05050102010706020507" pitchFamily="18" charset="2"/>
              </a:rPr>
              <a:t>subpatterns</a:t>
            </a:r>
            <a:r>
              <a:rPr lang="en-US" i="0" baseline="0" dirty="0">
                <a:sym typeface="Symbol" panose="05050102010706020507" pitchFamily="18" charset="2"/>
              </a:rPr>
              <a:t> is obviously better that dividing a pattern into 10 </a:t>
            </a:r>
            <a:r>
              <a:rPr lang="en-US" i="0" baseline="0" dirty="0" err="1">
                <a:sym typeface="Symbol" panose="05050102010706020507" pitchFamily="18" charset="2"/>
              </a:rPr>
              <a:t>subpatterns</a:t>
            </a:r>
            <a:r>
              <a:rPr lang="en-US" i="0" baseline="0" dirty="0">
                <a:sym typeface="Symbol" panose="05050102010706020507" pitchFamily="18" charset="2"/>
              </a:rPr>
              <a: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38</a:t>
            </a:fld>
            <a:endParaRPr lang="en-US" dirty="0"/>
          </a:p>
        </p:txBody>
      </p:sp>
    </p:spTree>
    <p:extLst>
      <p:ext uri="{BB962C8B-B14F-4D97-AF65-F5344CB8AC3E}">
        <p14:creationId xmlns:p14="http://schemas.microsoft.com/office/powerpoint/2010/main" val="782502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show the numbers</a:t>
            </a:r>
            <a:r>
              <a:rPr lang="en-US" baseline="0" dirty="0"/>
              <a:t> of segments checked by different pattern-partition strategies. They are comparable for different strategies. </a:t>
            </a:r>
            <a:r>
              <a:rPr lang="en-CA" dirty="0"/>
              <a:t>This implies that the difference in performance mainly consists in the execution time of Step 1.</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39</a:t>
            </a:fld>
            <a:endParaRPr lang="en-US" dirty="0"/>
          </a:p>
        </p:txBody>
      </p:sp>
    </p:spTree>
    <p:extLst>
      <p:ext uri="{BB962C8B-B14F-4D97-AF65-F5344CB8AC3E}">
        <p14:creationId xmlns:p14="http://schemas.microsoft.com/office/powerpoint/2010/main" val="474208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and the</a:t>
            </a:r>
            <a:r>
              <a:rPr lang="en-US" baseline="0" dirty="0"/>
              <a:t> next slide, we show the impact of pattern lengths to the performance of a strategy. </a:t>
            </a:r>
          </a:p>
          <a:p>
            <a:endParaRPr lang="en-CA" dirty="0"/>
          </a:p>
          <a:p>
            <a:r>
              <a:rPr lang="en-CA" dirty="0"/>
              <a:t>From these figures, we can see that all their performance is not much changed for different pattern lengths, but consistently demonstrates a big difference between ours and all the tested online methods. All of them, including ours, are almost pattern-length independent.</a:t>
            </a:r>
            <a:endParaRPr lang="en-US" baseline="0" dirty="0"/>
          </a:p>
          <a:p>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40</a:t>
            </a:fld>
            <a:endParaRPr lang="en-US" dirty="0"/>
          </a:p>
        </p:txBody>
      </p:sp>
    </p:spTree>
    <p:extLst>
      <p:ext uri="{BB962C8B-B14F-4D97-AF65-F5344CB8AC3E}">
        <p14:creationId xmlns:p14="http://schemas.microsoft.com/office/powerpoint/2010/main" val="923921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figures are the test results on the two protein sequences with different lengths of patterns. </a:t>
            </a:r>
          </a:p>
          <a:p>
            <a:endParaRPr lang="en-US" dirty="0"/>
          </a:p>
          <a:p>
            <a:r>
              <a:rPr lang="en-US" dirty="0"/>
              <a:t>Again, they show that almost all the strategies are pattern-length independent.</a:t>
            </a:r>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41</a:t>
            </a:fld>
            <a:endParaRPr lang="en-US" dirty="0"/>
          </a:p>
        </p:txBody>
      </p:sp>
    </p:spTree>
    <p:extLst>
      <p:ext uri="{BB962C8B-B14F-4D97-AF65-F5344CB8AC3E}">
        <p14:creationId xmlns:p14="http://schemas.microsoft.com/office/powerpoint/2010/main" val="3867206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this talk, I have discussed an algorithm for the string matching with </a:t>
            </a:r>
            <a:r>
              <a:rPr lang="en-US" i="1" dirty="0"/>
              <a:t>k </a:t>
            </a:r>
            <a:r>
              <a:rPr lang="en-US" i="0" dirty="0"/>
              <a:t>differences. The main idea of this algorithm is a </a:t>
            </a:r>
            <a:r>
              <a:rPr lang="en-US" sz="1200" b="1" dirty="0">
                <a:solidFill>
                  <a:srgbClr val="5014F8"/>
                </a:solidFill>
                <a:latin typeface="Century Gothic" panose="020B0502020202020204" pitchFamily="34" charset="0"/>
              </a:rPr>
              <a:t>Combination of dynamic programming paradigm and BWT indexes. During the execution of the algorithm, a search tree will be constructed to recognize all the occurrences of a pattern in the target string. Also,</a:t>
            </a:r>
            <a:r>
              <a:rPr lang="en-US" sz="1200" b="1" baseline="0" dirty="0">
                <a:solidFill>
                  <a:srgbClr val="5014F8"/>
                </a:solidFill>
                <a:latin typeface="Century Gothic" panose="020B0502020202020204" pitchFamily="34" charset="0"/>
              </a:rPr>
              <a:t> </a:t>
            </a:r>
            <a:r>
              <a:rPr lang="en-CA" sz="1200" b="0" baseline="0" dirty="0">
                <a:solidFill>
                  <a:schemeClr val="tx1"/>
                </a:solidFill>
                <a:latin typeface="+mn-lt"/>
              </a:rPr>
              <a:t>e</a:t>
            </a:r>
            <a:r>
              <a:rPr lang="en-CA" dirty="0"/>
              <a:t>xtensive experiments are conducted, demonstrating that our method is not only a theoretically, but also a practically efficient strategy.</a:t>
            </a:r>
          </a:p>
          <a:p>
            <a:endParaRPr lang="en-CA" dirty="0"/>
          </a:p>
          <a:p>
            <a:r>
              <a:rPr lang="en-CA" dirty="0"/>
              <a:t>As a future work,</a:t>
            </a:r>
            <a:r>
              <a:rPr lang="en-CA" baseline="0" dirty="0"/>
              <a:t> we will do the research on the string matching with don’t care symbols, but using the BWT transformation as indexes.</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42</a:t>
            </a:fld>
            <a:endParaRPr lang="en-US" dirty="0"/>
          </a:p>
        </p:txBody>
      </p:sp>
    </p:spTree>
    <p:extLst>
      <p:ext uri="{BB962C8B-B14F-4D97-AF65-F5344CB8AC3E}">
        <p14:creationId xmlns:p14="http://schemas.microsoft.com/office/powerpoint/2010/main" val="32612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what is that, let’s have a look at this example. By this example, we are given a pattern</a:t>
            </a:r>
            <a:r>
              <a:rPr lang="en-US" baseline="0" dirty="0"/>
              <a:t> and a target, and required to find all the occurrences of the pattern in the target with at most 3 differences. However, by this alignment, we can find only one occurrence, by which we can see three differences: one is “</a:t>
            </a:r>
            <a:r>
              <a:rPr lang="en-US" i="1" baseline="0" dirty="0"/>
              <a:t>p in the pattern </a:t>
            </a:r>
            <a:r>
              <a:rPr lang="en-US" i="0" baseline="0" dirty="0"/>
              <a:t>corresponds to </a:t>
            </a:r>
            <a:r>
              <a:rPr lang="en-US" i="1" baseline="0" dirty="0"/>
              <a:t>c” in the target</a:t>
            </a:r>
            <a:r>
              <a:rPr lang="en-US" i="0" baseline="0" dirty="0"/>
              <a:t>, “</a:t>
            </a:r>
            <a:r>
              <a:rPr lang="en-US" i="1" baseline="0" dirty="0"/>
              <a:t>q in the pattern </a:t>
            </a:r>
            <a:r>
              <a:rPr lang="en-US" i="0" baseline="0" dirty="0"/>
              <a:t>corresponds to nothing in the target”, and “nothing in the pattern corresponds to </a:t>
            </a:r>
            <a:r>
              <a:rPr lang="en-US" i="1" baseline="0" dirty="0"/>
              <a:t>f in the target</a:t>
            </a:r>
            <a:r>
              <a:rPr lang="en-US" i="0" baseline="0" dirty="0"/>
              <a:t>”. </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4</a:t>
            </a:fld>
            <a:endParaRPr lang="en-US" dirty="0"/>
          </a:p>
        </p:txBody>
      </p:sp>
    </p:spTree>
    <p:extLst>
      <p:ext uri="{BB962C8B-B14F-4D97-AF65-F5344CB8AC3E}">
        <p14:creationId xmlns:p14="http://schemas.microsoft.com/office/powerpoint/2010/main" val="136793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something about the related work.</a:t>
            </a:r>
          </a:p>
          <a:p>
            <a:endParaRPr lang="en-US" dirty="0"/>
          </a:p>
          <a:p>
            <a:r>
              <a:rPr lang="en-US" dirty="0"/>
              <a:t>Since early 70’s last century, a lot of research has been done on the string matching problem. In general, we distinguish between two kinds of string matching problems. One is the exact string matching and the other is</a:t>
            </a:r>
            <a:r>
              <a:rPr lang="en-US" baseline="0" dirty="0"/>
              <a:t> the</a:t>
            </a:r>
            <a:r>
              <a:rPr lang="en-US" dirty="0"/>
              <a:t> inexact string matching. For the exact string matching, we further distinguish between the  on-line</a:t>
            </a:r>
            <a:r>
              <a:rPr lang="en-US" baseline="0" dirty="0"/>
              <a:t> algorithms and the index-based strategies. For the on-line algorithms, we have </a:t>
            </a:r>
            <a:r>
              <a:rPr lang="en-AU" sz="1200" b="1" i="1" dirty="0">
                <a:solidFill>
                  <a:srgbClr val="5014F8"/>
                </a:solidFill>
                <a:latin typeface="Century Gothic" panose="020B0502020202020204" pitchFamily="34" charset="0"/>
                <a:ea typeface="SimSun"/>
              </a:rPr>
              <a:t>Knuth-Morris-Pratt algorithm, Boyer-Moore algorithm.</a:t>
            </a:r>
            <a:r>
              <a:rPr lang="en-AU" sz="1200" b="1" i="1" baseline="0" dirty="0">
                <a:solidFill>
                  <a:srgbClr val="5014F8"/>
                </a:solidFill>
                <a:latin typeface="Century Gothic" panose="020B0502020202020204" pitchFamily="34" charset="0"/>
                <a:ea typeface="SimSun"/>
              </a:rPr>
              <a:t> But the </a:t>
            </a:r>
            <a:r>
              <a:rPr lang="en-AU" sz="1200" b="1" i="1" dirty="0" err="1">
                <a:solidFill>
                  <a:srgbClr val="5014F8"/>
                </a:solidFill>
                <a:latin typeface="Century Gothic" panose="020B0502020202020204" pitchFamily="34" charset="0"/>
                <a:ea typeface="SimSun"/>
              </a:rPr>
              <a:t>Aho-Corasick</a:t>
            </a:r>
            <a:r>
              <a:rPr lang="en-AU" sz="1200" b="1" i="1" dirty="0">
                <a:solidFill>
                  <a:srgbClr val="5014F8"/>
                </a:solidFill>
                <a:latin typeface="Century Gothic" panose="020B0502020202020204" pitchFamily="34" charset="0"/>
                <a:ea typeface="SimSun"/>
              </a:rPr>
              <a:t> </a:t>
            </a:r>
            <a:r>
              <a:rPr lang="en-AU" sz="1200" b="0" i="0" dirty="0">
                <a:solidFill>
                  <a:srgbClr val="5014F8"/>
                </a:solidFill>
                <a:latin typeface="Century Gothic" panose="020B0502020202020204" pitchFamily="34" charset="0"/>
                <a:ea typeface="SimSun"/>
              </a:rPr>
              <a:t>algorithm is designed to solve the multiple pattern matching problem.</a:t>
            </a:r>
          </a:p>
          <a:p>
            <a:endParaRPr lang="en-AU" sz="1200" b="0" i="0" dirty="0">
              <a:solidFill>
                <a:srgbClr val="5014F8"/>
              </a:solidFill>
              <a:latin typeface="Century Gothic" panose="020B0502020202020204" pitchFamily="34" charset="0"/>
              <a:ea typeface="SimSun"/>
            </a:endParaRPr>
          </a:p>
          <a:p>
            <a:r>
              <a:rPr lang="en-AU" sz="1200" b="0" i="0" dirty="0">
                <a:solidFill>
                  <a:srgbClr val="5014F8"/>
                </a:solidFill>
                <a:latin typeface="Century Gothic" panose="020B0502020202020204" pitchFamily="34" charset="0"/>
                <a:ea typeface="SimSun"/>
              </a:rPr>
              <a:t>For the inexact string matching, we further distinguish between three kinds of string matching</a:t>
            </a:r>
            <a:r>
              <a:rPr lang="en-AU" sz="1200" b="0" i="0" baseline="0" dirty="0">
                <a:solidFill>
                  <a:srgbClr val="5014F8"/>
                </a:solidFill>
                <a:latin typeface="Century Gothic" panose="020B0502020202020204" pitchFamily="34" charset="0"/>
                <a:ea typeface="SimSun"/>
              </a:rPr>
              <a:t> problem. That is, the </a:t>
            </a:r>
            <a:r>
              <a:rPr lang="en-US" sz="1200" b="1" dirty="0">
                <a:solidFill>
                  <a:srgbClr val="5014F8"/>
                </a:solidFill>
                <a:latin typeface="Century Gothic" panose="020B0502020202020204" pitchFamily="34" charset="0"/>
                <a:cs typeface="Times New Roman" pitchFamily="18" charset="0"/>
              </a:rPr>
              <a:t>String matching with </a:t>
            </a:r>
            <a:r>
              <a:rPr lang="en-US" sz="1200" b="1" i="1" dirty="0">
                <a:solidFill>
                  <a:srgbClr val="5014F8"/>
                </a:solidFill>
                <a:latin typeface="Century Gothic" panose="020B0502020202020204" pitchFamily="34" charset="0"/>
                <a:cs typeface="Times New Roman" pitchFamily="18" charset="0"/>
              </a:rPr>
              <a:t>k</a:t>
            </a:r>
            <a:r>
              <a:rPr lang="en-US" sz="1200" b="1" dirty="0">
                <a:solidFill>
                  <a:srgbClr val="5014F8"/>
                </a:solidFill>
                <a:latin typeface="Century Gothic" panose="020B0502020202020204" pitchFamily="34" charset="0"/>
                <a:cs typeface="Times New Roman" pitchFamily="18" charset="0"/>
              </a:rPr>
              <a:t> mismatches, </a:t>
            </a:r>
            <a:r>
              <a:rPr lang="en-US" sz="1200" b="0" dirty="0">
                <a:solidFill>
                  <a:srgbClr val="5014F8"/>
                </a:solidFill>
                <a:latin typeface="Century Gothic" panose="020B0502020202020204" pitchFamily="34" charset="0"/>
                <a:cs typeface="Times New Roman" pitchFamily="18" charset="0"/>
              </a:rPr>
              <a:t>by which the Hamming distance function is used to count the distance between two substrings; the  </a:t>
            </a:r>
            <a:r>
              <a:rPr lang="en-US" sz="1200" b="1" dirty="0">
                <a:solidFill>
                  <a:srgbClr val="5014F8"/>
                </a:solidFill>
                <a:latin typeface="Century Gothic" panose="020B0502020202020204" pitchFamily="34" charset="0"/>
                <a:cs typeface="Times New Roman" pitchFamily="18" charset="0"/>
              </a:rPr>
              <a:t>String matching with </a:t>
            </a:r>
            <a:r>
              <a:rPr lang="en-US" sz="1200" b="1" i="1" dirty="0">
                <a:solidFill>
                  <a:srgbClr val="5014F8"/>
                </a:solidFill>
                <a:latin typeface="Century Gothic" panose="020B0502020202020204" pitchFamily="34" charset="0"/>
                <a:cs typeface="Times New Roman" pitchFamily="18" charset="0"/>
              </a:rPr>
              <a:t>k</a:t>
            </a:r>
            <a:r>
              <a:rPr lang="en-US" sz="1200" b="1" dirty="0">
                <a:solidFill>
                  <a:srgbClr val="5014F8"/>
                </a:solidFill>
                <a:latin typeface="Century Gothic" panose="020B0502020202020204" pitchFamily="34" charset="0"/>
                <a:cs typeface="Times New Roman" pitchFamily="18" charset="0"/>
              </a:rPr>
              <a:t> differences,</a:t>
            </a:r>
            <a:r>
              <a:rPr lang="en-US" sz="1200" b="1" baseline="0" dirty="0">
                <a:solidFill>
                  <a:srgbClr val="5014F8"/>
                </a:solidFill>
                <a:latin typeface="Century Gothic" panose="020B0502020202020204" pitchFamily="34" charset="0"/>
                <a:cs typeface="Times New Roman" pitchFamily="18" charset="0"/>
              </a:rPr>
              <a:t> </a:t>
            </a:r>
            <a:r>
              <a:rPr lang="en-US" sz="1200" b="0" baseline="0" dirty="0">
                <a:solidFill>
                  <a:srgbClr val="5014F8"/>
                </a:solidFill>
                <a:latin typeface="Century Gothic" panose="020B0502020202020204" pitchFamily="34" charset="0"/>
                <a:cs typeface="Times New Roman" pitchFamily="18" charset="0"/>
              </a:rPr>
              <a:t>by which the </a:t>
            </a:r>
            <a:r>
              <a:rPr lang="en-US" sz="1200" b="0" baseline="0" dirty="0" err="1">
                <a:solidFill>
                  <a:srgbClr val="5014F8"/>
                </a:solidFill>
                <a:latin typeface="Century Gothic" panose="020B0502020202020204" pitchFamily="34" charset="0"/>
                <a:cs typeface="Times New Roman" pitchFamily="18" charset="0"/>
              </a:rPr>
              <a:t>Levelshtein</a:t>
            </a:r>
            <a:r>
              <a:rPr lang="en-US" sz="1200" b="0" baseline="0" dirty="0">
                <a:solidFill>
                  <a:srgbClr val="5014F8"/>
                </a:solidFill>
                <a:latin typeface="Century Gothic" panose="020B0502020202020204" pitchFamily="34" charset="0"/>
                <a:cs typeface="Times New Roman" pitchFamily="18" charset="0"/>
              </a:rPr>
              <a:t> distance function is used to count the distance between two substrings; (in comparison with </a:t>
            </a:r>
            <a:r>
              <a:rPr lang="en-US" sz="1200" b="0" i="1" baseline="0" dirty="0">
                <a:solidFill>
                  <a:srgbClr val="5014F8"/>
                </a:solidFill>
                <a:latin typeface="Century Gothic" panose="020B0502020202020204" pitchFamily="34" charset="0"/>
                <a:cs typeface="Times New Roman" pitchFamily="18" charset="0"/>
              </a:rPr>
              <a:t>k </a:t>
            </a:r>
            <a:r>
              <a:rPr lang="en-US" sz="1200" b="0" i="0" baseline="0" dirty="0">
                <a:solidFill>
                  <a:srgbClr val="5014F8"/>
                </a:solidFill>
                <a:latin typeface="Century Gothic" panose="020B0502020202020204" pitchFamily="34" charset="0"/>
                <a:cs typeface="Times New Roman" pitchFamily="18" charset="0"/>
              </a:rPr>
              <a:t>matches, the string matching with </a:t>
            </a:r>
            <a:r>
              <a:rPr lang="en-US" sz="1200" b="0" i="1" baseline="0" dirty="0">
                <a:solidFill>
                  <a:srgbClr val="5014F8"/>
                </a:solidFill>
                <a:latin typeface="Century Gothic" panose="020B0502020202020204" pitchFamily="34" charset="0"/>
                <a:cs typeface="Times New Roman" pitchFamily="18" charset="0"/>
              </a:rPr>
              <a:t>k </a:t>
            </a:r>
            <a:r>
              <a:rPr lang="en-US" sz="1200" b="0" i="0" baseline="0" dirty="0">
                <a:solidFill>
                  <a:srgbClr val="5014F8"/>
                </a:solidFill>
                <a:latin typeface="Century Gothic" panose="020B0502020202020204" pitchFamily="34" charset="0"/>
                <a:cs typeface="Times New Roman" pitchFamily="18" charset="0"/>
              </a:rPr>
              <a:t>differences is more error-tolerant</a:t>
            </a:r>
            <a:r>
              <a:rPr lang="en-US" sz="1200" b="0" baseline="0" dirty="0">
                <a:solidFill>
                  <a:srgbClr val="5014F8"/>
                </a:solidFill>
                <a:latin typeface="Century Gothic" panose="020B0502020202020204" pitchFamily="34" charset="0"/>
                <a:cs typeface="Times New Roman" pitchFamily="18" charset="0"/>
              </a:rPr>
              <a:t>) and the string matching with wild-cards. A wild-card matching matches any character, including another wild-card.</a:t>
            </a:r>
            <a:endParaRPr lang="en-US" b="0"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5</a:t>
            </a:fld>
            <a:endParaRPr lang="en-US" dirty="0"/>
          </a:p>
        </p:txBody>
      </p:sp>
    </p:spTree>
    <p:extLst>
      <p:ext uri="{BB962C8B-B14F-4D97-AF65-F5344CB8AC3E}">
        <p14:creationId xmlns:p14="http://schemas.microsoft.com/office/powerpoint/2010/main" val="322723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our method</a:t>
            </a:r>
            <a:r>
              <a:rPr lang="en-US" baseline="0" dirty="0"/>
              <a:t> for the string matching with </a:t>
            </a:r>
            <a:r>
              <a:rPr lang="en-US" i="1" baseline="0" dirty="0"/>
              <a:t>k </a:t>
            </a:r>
            <a:r>
              <a:rPr lang="en-US" i="0" baseline="0" dirty="0"/>
              <a:t>differences, two techniques are used. One is the dynamic programming paradigm, which is mainly used to compute the distance between the pattern and a substring of the target. The other is the BWT transformation of a target string, by which the target string is folded in some way so that the search of the target string can be done fast.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6</a:t>
            </a:fld>
            <a:endParaRPr lang="en-US" dirty="0"/>
          </a:p>
        </p:txBody>
      </p:sp>
    </p:spTree>
    <p:extLst>
      <p:ext uri="{BB962C8B-B14F-4D97-AF65-F5344CB8AC3E}">
        <p14:creationId xmlns:p14="http://schemas.microsoft.com/office/powerpoint/2010/main" val="234203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I’ll first show you how the dynamic programming</a:t>
            </a:r>
            <a:r>
              <a:rPr lang="en-US" baseline="0" dirty="0"/>
              <a:t> paradigm works, by which the distance between a prefix of the pattern and a prefix of the target is calculated by using this formula. Here, D(I, j) is the distance between the prefix of the pattern X</a:t>
            </a:r>
            <a:r>
              <a:rPr lang="en-US" baseline="-25000" dirty="0"/>
              <a:t>i </a:t>
            </a:r>
            <a:r>
              <a:rPr lang="en-US" baseline="0" dirty="0"/>
              <a:t> and the prefix of the target </a:t>
            </a:r>
            <a:r>
              <a:rPr lang="en-US" baseline="0" dirty="0" err="1"/>
              <a:t>Y</a:t>
            </a:r>
            <a:r>
              <a:rPr lang="en-US" baseline="-25000" dirty="0" err="1"/>
              <a:t>j</a:t>
            </a:r>
            <a:r>
              <a:rPr lang="en-US" baseline="0" dirty="0"/>
              <a:t>. This is recursive equation. At each step, to get  D(I, j), we must first compute three values, and then take the minimum value of the three values as the value for D</a:t>
            </a:r>
            <a:r>
              <a:rPr lang="en-US" i="1" baseline="0" dirty="0"/>
              <a:t>(</a:t>
            </a:r>
            <a:r>
              <a:rPr lang="en-US" i="1" baseline="0" dirty="0" err="1"/>
              <a:t>i</a:t>
            </a:r>
            <a:r>
              <a:rPr lang="en-US" i="1" baseline="0" dirty="0"/>
              <a:t>,</a:t>
            </a:r>
            <a:r>
              <a:rPr lang="en-US" baseline="0" dirty="0"/>
              <a:t> </a:t>
            </a:r>
            <a:r>
              <a:rPr lang="en-US" i="1" baseline="0" dirty="0"/>
              <a:t>j</a:t>
            </a:r>
            <a:r>
              <a:rPr lang="en-US" baseline="0" dirty="0"/>
              <a: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7</a:t>
            </a:fld>
            <a:endParaRPr lang="en-US" dirty="0"/>
          </a:p>
        </p:txBody>
      </p:sp>
    </p:spTree>
    <p:extLst>
      <p:ext uri="{BB962C8B-B14F-4D97-AF65-F5344CB8AC3E}">
        <p14:creationId xmlns:p14="http://schemas.microsoft.com/office/powerpoint/2010/main" val="271860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how it works, let’s have a look at this example. By this example, the pattern X is a string </a:t>
            </a:r>
            <a:r>
              <a:rPr lang="en-US" dirty="0" err="1"/>
              <a:t>gcaca</a:t>
            </a:r>
            <a:r>
              <a:rPr lang="en-US" dirty="0"/>
              <a:t>, and the target Y is a string </a:t>
            </a:r>
            <a:r>
              <a:rPr lang="en-US" dirty="0" err="1"/>
              <a:t>acatatg</a:t>
            </a:r>
            <a:r>
              <a:rPr lang="en-US" dirty="0"/>
              <a:t>. We set k = 2. That means, we will find</a:t>
            </a:r>
            <a:r>
              <a:rPr lang="en-US" baseline="0" dirty="0"/>
              <a:t> all the substrings of Y, whose distance from the pattern X is smaller than or equal to 2. For this purpose, we will scan Y from left to right and for each encountered character </a:t>
            </a:r>
            <a:r>
              <a:rPr lang="en-US" baseline="0" dirty="0" err="1"/>
              <a:t>y</a:t>
            </a:r>
            <a:r>
              <a:rPr lang="en-US" baseline="-25000" dirty="0" err="1"/>
              <a:t>j</a:t>
            </a:r>
            <a:r>
              <a:rPr lang="en-US" baseline="0" dirty="0"/>
              <a:t>, we will calculate the distance between the prefix y</a:t>
            </a:r>
            <a:r>
              <a:rPr lang="en-US" baseline="-25000" dirty="0"/>
              <a:t>1</a:t>
            </a:r>
            <a:r>
              <a:rPr lang="en-US" baseline="0" dirty="0"/>
              <a:t> … </a:t>
            </a:r>
            <a:r>
              <a:rPr lang="en-US" baseline="0" dirty="0" err="1"/>
              <a:t>y</a:t>
            </a:r>
            <a:r>
              <a:rPr lang="en-US" baseline="-25000" dirty="0" err="1"/>
              <a:t>j</a:t>
            </a:r>
            <a:r>
              <a:rPr lang="en-US" baseline="-25000" dirty="0"/>
              <a:t> </a:t>
            </a:r>
            <a:r>
              <a:rPr lang="en-US" baseline="0" dirty="0"/>
              <a:t>and the prefix x</a:t>
            </a:r>
            <a:r>
              <a:rPr lang="en-US" baseline="-25000" dirty="0"/>
              <a:t>1</a:t>
            </a:r>
            <a:r>
              <a:rPr lang="en-US" baseline="0" dirty="0"/>
              <a:t> … x</a:t>
            </a:r>
            <a:r>
              <a:rPr lang="en-US" baseline="-25000" dirty="0"/>
              <a:t>i</a:t>
            </a:r>
            <a:r>
              <a:rPr lang="en-US" baseline="0" dirty="0"/>
              <a:t>.</a:t>
            </a:r>
          </a:p>
          <a:p>
            <a:endParaRPr lang="en-US" baseline="0" dirty="0"/>
          </a:p>
          <a:p>
            <a:r>
              <a:rPr lang="en-US" baseline="0" dirty="0"/>
              <a:t>At the very beginning, we initialize the the first row and the first column. Then, calculate the values in the matrix column by column.</a:t>
            </a:r>
          </a:p>
          <a:p>
            <a:r>
              <a:rPr lang="en-US" baseline="0" dirty="0"/>
              <a:t>First, we calculate this value by using these three values. Then, calculate this value by using these three values, and so on when we scan the target string Y from left to right. </a:t>
            </a:r>
          </a:p>
          <a:p>
            <a:endParaRPr lang="en-US" baseline="0" dirty="0"/>
          </a:p>
          <a:p>
            <a:r>
              <a:rPr lang="en-US" baseline="0" dirty="0"/>
              <a:t>If a value in the last row is 2 or less than 2, then it indicates a substring in Y, whose distance from the pattern is 2 or smaller than 2.</a:t>
            </a:r>
          </a:p>
          <a:p>
            <a:r>
              <a:rPr lang="en-US" baseline="0" dirty="0"/>
              <a:t>For example, in this row we have two two’s, indicating two occurrences of the pattern in the target.</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8</a:t>
            </a:fld>
            <a:endParaRPr lang="en-US" dirty="0"/>
          </a:p>
        </p:txBody>
      </p:sp>
    </p:spTree>
    <p:extLst>
      <p:ext uri="{BB962C8B-B14F-4D97-AF65-F5344CB8AC3E}">
        <p14:creationId xmlns:p14="http://schemas.microsoft.com/office/powerpoint/2010/main" val="345106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show you the second technique we have used for designing our algorithm. It is the so-called BWT transformation.  By the BWT transformation, we will transform the target string </a:t>
            </a:r>
            <a:r>
              <a:rPr lang="en-US" i="1" dirty="0"/>
              <a:t>Y </a:t>
            </a:r>
            <a:r>
              <a:rPr lang="en-US" i="0" dirty="0"/>
              <a:t>to another string, called a BWT array</a:t>
            </a:r>
            <a:r>
              <a:rPr lang="en-US" i="0" baseline="0" dirty="0"/>
              <a:t> by using the suffix array in terms of this formula. That is, we will first create the suffix array SA[ ]of the target string. Then, create the BWT array of the target string in terms of the relationship between these two arrays, specified by this formula.</a:t>
            </a:r>
          </a:p>
          <a:p>
            <a:endParaRPr lang="en-US" i="0" baseline="0" dirty="0"/>
          </a:p>
          <a:p>
            <a:r>
              <a:rPr lang="en-US" i="0" baseline="0" dirty="0"/>
              <a:t>To know what it is, let’s have a look at the following example.</a:t>
            </a:r>
            <a:endParaRPr lang="en-US" dirty="0"/>
          </a:p>
        </p:txBody>
      </p:sp>
      <p:sp>
        <p:nvSpPr>
          <p:cNvPr id="4" name="Slide Number Placeholder 3"/>
          <p:cNvSpPr>
            <a:spLocks noGrp="1"/>
          </p:cNvSpPr>
          <p:nvPr>
            <p:ph type="sldNum" sz="quarter" idx="5"/>
          </p:nvPr>
        </p:nvSpPr>
        <p:spPr/>
        <p:txBody>
          <a:bodyPr/>
          <a:lstStyle/>
          <a:p>
            <a:pPr>
              <a:defRPr/>
            </a:pPr>
            <a:fld id="{6D78BF7C-3D96-4693-9890-18D137D09F3B}" type="slidenum">
              <a:rPr lang="en-US" smtClean="0"/>
              <a:pPr>
                <a:defRPr/>
              </a:pPr>
              <a:t>9</a:t>
            </a:fld>
            <a:endParaRPr lang="en-US" dirty="0"/>
          </a:p>
        </p:txBody>
      </p:sp>
    </p:spTree>
    <p:extLst>
      <p:ext uri="{BB962C8B-B14F-4D97-AF65-F5344CB8AC3E}">
        <p14:creationId xmlns:p14="http://schemas.microsoft.com/office/powerpoint/2010/main" val="22557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914400" y="1676401"/>
            <a:ext cx="103632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5" name="页脚占位符 4"/>
          <p:cNvSpPr>
            <a:spLocks noGrp="1"/>
          </p:cNvSpPr>
          <p:nvPr>
            <p:ph type="ftr" sz="quarter" idx="11"/>
          </p:nvPr>
        </p:nvSpPr>
        <p:spPr/>
        <p:txBody>
          <a:bodyPr/>
          <a:lstStyle/>
          <a:p>
            <a:pPr>
              <a:defRPr/>
            </a:pPr>
            <a:endParaRPr lang="en-CA" dirty="0"/>
          </a:p>
        </p:txBody>
      </p:sp>
      <p:sp>
        <p:nvSpPr>
          <p:cNvPr id="6" name="灯片编号占位符 5"/>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5" name="页脚占位符 4"/>
          <p:cNvSpPr>
            <a:spLocks noGrp="1"/>
          </p:cNvSpPr>
          <p:nvPr>
            <p:ph type="ftr" sz="quarter" idx="11"/>
          </p:nvPr>
        </p:nvSpPr>
        <p:spPr/>
        <p:txBody>
          <a:bodyPr/>
          <a:lstStyle/>
          <a:p>
            <a:pPr>
              <a:defRPr/>
            </a:pPr>
            <a:endParaRPr lang="en-CA" dirty="0"/>
          </a:p>
        </p:txBody>
      </p:sp>
      <p:sp>
        <p:nvSpPr>
          <p:cNvPr id="6" name="灯片编号占位符 5"/>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5" name="页脚占位符 4"/>
          <p:cNvSpPr>
            <a:spLocks noGrp="1"/>
          </p:cNvSpPr>
          <p:nvPr>
            <p:ph type="ftr" sz="quarter" idx="11"/>
          </p:nvPr>
        </p:nvSpPr>
        <p:spPr/>
        <p:txBody>
          <a:bodyPr/>
          <a:lstStyle/>
          <a:p>
            <a:pPr>
              <a:defRPr/>
            </a:pPr>
            <a:endParaRPr lang="en-CA" dirty="0"/>
          </a:p>
        </p:txBody>
      </p:sp>
      <p:sp>
        <p:nvSpPr>
          <p:cNvPr id="6" name="灯片编号占位符 5"/>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pPr>
              <a:defRPr/>
            </a:pPr>
            <a:fld id="{A117AE0D-123D-40C0-A704-08584E6D3B93}" type="datetime1">
              <a:rPr lang="en-CA" smtClean="0"/>
              <a:pPr>
                <a:defRPr/>
              </a:pPr>
              <a:t>2021-07-08</a:t>
            </a:fld>
            <a:endParaRPr lang="en-CA" dirty="0"/>
          </a:p>
        </p:txBody>
      </p:sp>
      <p:sp>
        <p:nvSpPr>
          <p:cNvPr id="5" name="页脚占位符 4"/>
          <p:cNvSpPr>
            <a:spLocks noGrp="1"/>
          </p:cNvSpPr>
          <p:nvPr>
            <p:ph type="ftr" sz="quarter" idx="11"/>
          </p:nvPr>
        </p:nvSpPr>
        <p:spPr>
          <a:xfrm>
            <a:off x="7107936" y="6400800"/>
            <a:ext cx="4978400" cy="283800"/>
          </a:xfrm>
        </p:spPr>
        <p:txBody>
          <a:bodyPr/>
          <a:lstStyle/>
          <a:p>
            <a:pPr>
              <a:defRPr/>
            </a:pPr>
            <a:endParaRPr lang="en-CA" dirty="0"/>
          </a:p>
        </p:txBody>
      </p:sp>
      <p:sp>
        <p:nvSpPr>
          <p:cNvPr id="6" name="灯片编号占位符 5"/>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63084" y="3143249"/>
            <a:ext cx="10363200" cy="1362075"/>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63084" y="1643062"/>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5" name="页脚占位符 4"/>
          <p:cNvSpPr>
            <a:spLocks noGrp="1"/>
          </p:cNvSpPr>
          <p:nvPr>
            <p:ph type="ftr" sz="quarter" idx="11"/>
          </p:nvPr>
        </p:nvSpPr>
        <p:spPr/>
        <p:txBody>
          <a:bodyPr/>
          <a:lstStyle/>
          <a:p>
            <a:pPr>
              <a:defRPr/>
            </a:pPr>
            <a:endParaRPr lang="en-CA" dirty="0"/>
          </a:p>
        </p:txBody>
      </p:sp>
      <p:sp>
        <p:nvSpPr>
          <p:cNvPr id="6" name="灯片编号占位符 5"/>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6" name="页脚占位符 5"/>
          <p:cNvSpPr>
            <a:spLocks noGrp="1"/>
          </p:cNvSpPr>
          <p:nvPr>
            <p:ph type="ftr" sz="quarter" idx="11"/>
          </p:nvPr>
        </p:nvSpPr>
        <p:spPr/>
        <p:txBody>
          <a:bodyPr/>
          <a:lstStyle/>
          <a:p>
            <a:pPr>
              <a:defRPr/>
            </a:pPr>
            <a:endParaRPr lang="en-CA" dirty="0"/>
          </a:p>
        </p:txBody>
      </p:sp>
      <p:sp>
        <p:nvSpPr>
          <p:cNvPr id="7" name="灯片编号占位符 6"/>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8" name="页脚占位符 7"/>
          <p:cNvSpPr>
            <a:spLocks noGrp="1"/>
          </p:cNvSpPr>
          <p:nvPr>
            <p:ph type="ftr" sz="quarter" idx="11"/>
          </p:nvPr>
        </p:nvSpPr>
        <p:spPr/>
        <p:txBody>
          <a:bodyPr/>
          <a:lstStyle/>
          <a:p>
            <a:pPr>
              <a:defRPr/>
            </a:pPr>
            <a:endParaRPr lang="en-CA" dirty="0"/>
          </a:p>
        </p:txBody>
      </p:sp>
      <p:sp>
        <p:nvSpPr>
          <p:cNvPr id="9" name="灯片编号占位符 8"/>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4" name="页脚占位符 3"/>
          <p:cNvSpPr>
            <a:spLocks noGrp="1"/>
          </p:cNvSpPr>
          <p:nvPr>
            <p:ph type="ftr" sz="quarter" idx="11"/>
          </p:nvPr>
        </p:nvSpPr>
        <p:spPr/>
        <p:txBody>
          <a:bodyPr/>
          <a:lstStyle/>
          <a:p>
            <a:pPr>
              <a:defRPr/>
            </a:pPr>
            <a:endParaRPr lang="en-CA" dirty="0"/>
          </a:p>
        </p:txBody>
      </p:sp>
      <p:sp>
        <p:nvSpPr>
          <p:cNvPr id="5" name="灯片编号占位符 4"/>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3" name="页脚占位符 2"/>
          <p:cNvSpPr>
            <a:spLocks noGrp="1"/>
          </p:cNvSpPr>
          <p:nvPr>
            <p:ph type="ftr" sz="quarter" idx="11"/>
          </p:nvPr>
        </p:nvSpPr>
        <p:spPr/>
        <p:txBody>
          <a:bodyPr/>
          <a:lstStyle/>
          <a:p>
            <a:pPr>
              <a:defRPr/>
            </a:pPr>
            <a:endParaRPr lang="en-CA" dirty="0"/>
          </a:p>
        </p:txBody>
      </p:sp>
      <p:sp>
        <p:nvSpPr>
          <p:cNvPr id="4" name="灯片编号占位符 3"/>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14733" y="228600"/>
            <a:ext cx="7867669" cy="842946"/>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6" name="页脚占位符 5"/>
          <p:cNvSpPr>
            <a:spLocks noGrp="1"/>
          </p:cNvSpPr>
          <p:nvPr>
            <p:ph type="ftr" sz="quarter" idx="11"/>
          </p:nvPr>
        </p:nvSpPr>
        <p:spPr/>
        <p:txBody>
          <a:bodyPr/>
          <a:lstStyle/>
          <a:p>
            <a:pPr>
              <a:defRPr/>
            </a:pPr>
            <a:endParaRPr lang="en-CA" dirty="0"/>
          </a:p>
        </p:txBody>
      </p:sp>
      <p:sp>
        <p:nvSpPr>
          <p:cNvPr id="7" name="灯片编号占位符 6"/>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a:defRPr/>
            </a:pPr>
            <a:fld id="{A117AE0D-123D-40C0-A704-08584E6D3B93}" type="datetime1">
              <a:rPr lang="en-CA" smtClean="0"/>
              <a:pPr>
                <a:defRPr/>
              </a:pPr>
              <a:t>2021-07-08</a:t>
            </a:fld>
            <a:endParaRPr lang="en-CA" dirty="0"/>
          </a:p>
        </p:txBody>
      </p:sp>
      <p:sp>
        <p:nvSpPr>
          <p:cNvPr id="6" name="页脚占位符 5"/>
          <p:cNvSpPr>
            <a:spLocks noGrp="1"/>
          </p:cNvSpPr>
          <p:nvPr>
            <p:ph type="ftr" sz="quarter" idx="11"/>
          </p:nvPr>
        </p:nvSpPr>
        <p:spPr/>
        <p:txBody>
          <a:bodyPr/>
          <a:lstStyle/>
          <a:p>
            <a:pPr>
              <a:defRPr/>
            </a:pPr>
            <a:endParaRPr lang="en-CA" dirty="0"/>
          </a:p>
        </p:txBody>
      </p:sp>
      <p:sp>
        <p:nvSpPr>
          <p:cNvPr id="7" name="灯片编号占位符 6"/>
          <p:cNvSpPr>
            <a:spLocks noGrp="1"/>
          </p:cNvSpPr>
          <p:nvPr>
            <p:ph type="sldNum" sz="quarter" idx="12"/>
          </p:nvPr>
        </p:nvSpPr>
        <p:spPr/>
        <p:txBody>
          <a:bodyPr/>
          <a:lstStyle/>
          <a:p>
            <a:pPr>
              <a:defRPr/>
            </a:pPr>
            <a:fld id="{03CBE5BD-7AB5-470E-8DF8-AF0EEA925017}" type="slidenum">
              <a:rPr lang="en-CA" smtClean="0"/>
              <a:pPr>
                <a:defRPr/>
              </a:pPr>
              <a:t>‹#›</a:t>
            </a:fld>
            <a:endParaRPr lang="en-CA"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fld id="{A117AE0D-123D-40C0-A704-08584E6D3B93}" type="datetime1">
              <a:rPr lang="en-CA" smtClean="0"/>
              <a:pPr>
                <a:defRPr/>
              </a:pPr>
              <a:t>2021-07-08</a:t>
            </a:fld>
            <a:endParaRPr lang="en-CA" dirty="0"/>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en-CA" dirty="0"/>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03CBE5BD-7AB5-470E-8DF8-AF0EEA925017}" type="slidenum">
              <a:rPr lang="en-CA" smtClean="0"/>
              <a:pPr>
                <a:defRPr/>
              </a:pPr>
              <a:t>‹#›</a:t>
            </a:fld>
            <a:endParaRPr lang="en-CA" dirty="0"/>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ithub.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pl.hp.com/techreports/Compaq-DEC/SRC-RR-124.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79271" y="923160"/>
            <a:ext cx="10602955" cy="2207623"/>
          </a:xfrm>
        </p:spPr>
        <p:txBody>
          <a:bodyPr>
            <a:normAutofit/>
          </a:bodyPr>
          <a:lstStyle/>
          <a:p>
            <a:pPr algn="l">
              <a:spcBef>
                <a:spcPts val="0"/>
              </a:spcBef>
            </a:pPr>
            <a:r>
              <a:rPr lang="en-AU" sz="3200" b="1" dirty="0">
                <a:solidFill>
                  <a:srgbClr val="5014F8"/>
                </a:solidFill>
                <a:latin typeface="Century Gothic" panose="020B0502020202020204" pitchFamily="34" charset="0"/>
                <a:ea typeface="SimSun"/>
              </a:rPr>
              <a:t>On the String Matching with </a:t>
            </a:r>
            <a:r>
              <a:rPr lang="en-AU" sz="3200" b="1" i="1" dirty="0">
                <a:solidFill>
                  <a:srgbClr val="5014F8"/>
                </a:solidFill>
                <a:latin typeface="Century Gothic" panose="020B0502020202020204" pitchFamily="34" charset="0"/>
                <a:ea typeface="SimSun"/>
              </a:rPr>
              <a:t>k</a:t>
            </a:r>
            <a:r>
              <a:rPr lang="en-AU" sz="3200" b="1" dirty="0">
                <a:solidFill>
                  <a:srgbClr val="5014F8"/>
                </a:solidFill>
                <a:latin typeface="Century Gothic" panose="020B0502020202020204" pitchFamily="34" charset="0"/>
                <a:ea typeface="SimSun"/>
              </a:rPr>
              <a:t> Differences in DNA Databases</a:t>
            </a:r>
            <a:br>
              <a:rPr lang="en-US" sz="3200" b="1" dirty="0">
                <a:solidFill>
                  <a:srgbClr val="5014F8"/>
                </a:solidFill>
                <a:latin typeface="Century Gothic" panose="020B0502020202020204" pitchFamily="34" charset="0"/>
                <a:ea typeface="SimSun"/>
              </a:rPr>
            </a:br>
            <a:endParaRPr lang="en-US" sz="3200" b="1" dirty="0">
              <a:solidFill>
                <a:srgbClr val="5014F8"/>
              </a:solidFill>
              <a:effectLst/>
              <a:latin typeface="Century Gothic" panose="020B0502020202020204" pitchFamily="34" charset="0"/>
              <a:ea typeface="SimSun"/>
              <a:cs typeface="Times New Roman"/>
            </a:endParaRPr>
          </a:p>
        </p:txBody>
      </p:sp>
      <p:sp>
        <p:nvSpPr>
          <p:cNvPr id="3" name="Subtitle 2"/>
          <p:cNvSpPr>
            <a:spLocks noGrp="1"/>
          </p:cNvSpPr>
          <p:nvPr>
            <p:ph type="subTitle" idx="1"/>
          </p:nvPr>
        </p:nvSpPr>
        <p:spPr>
          <a:xfrm>
            <a:off x="800128" y="4116295"/>
            <a:ext cx="8824913" cy="1718448"/>
          </a:xfrm>
        </p:spPr>
        <p:txBody>
          <a:bodyPr rtlCol="0">
            <a:noAutofit/>
          </a:bodyPr>
          <a:lstStyle/>
          <a:p>
            <a:pPr algn="l" eaLnBrk="1" fontAlgn="auto" hangingPunct="1">
              <a:spcAft>
                <a:spcPts val="0"/>
              </a:spcAft>
              <a:buClr>
                <a:schemeClr val="accent1">
                  <a:lumMod val="60000"/>
                  <a:lumOff val="40000"/>
                </a:schemeClr>
              </a:buClr>
              <a:buFont typeface="Wingdings 3" charset="2"/>
              <a:buNone/>
              <a:defRPr/>
            </a:pPr>
            <a:r>
              <a:rPr lang="en-CA" sz="2400" b="1" cap="none" dirty="0">
                <a:solidFill>
                  <a:srgbClr val="5014F8"/>
                </a:solidFill>
                <a:latin typeface="Century Gothic" panose="020B0502020202020204" pitchFamily="34" charset="0"/>
                <a:cs typeface="Times New Roman" panose="02020603050405020304" pitchFamily="18" charset="0"/>
              </a:rPr>
              <a:t>Yangjun Chen and </a:t>
            </a:r>
            <a:r>
              <a:rPr lang="en-CA" sz="2400" b="1" dirty="0">
                <a:solidFill>
                  <a:srgbClr val="5014F8"/>
                </a:solidFill>
                <a:latin typeface="Century Gothic" panose="020B0502020202020204" pitchFamily="34" charset="0"/>
                <a:cs typeface="Times New Roman" panose="02020603050405020304" pitchFamily="18" charset="0"/>
              </a:rPr>
              <a:t>Hoang Hai Nguyen</a:t>
            </a:r>
            <a:r>
              <a:rPr lang="en-CA" sz="2400" b="1" cap="none" dirty="0">
                <a:solidFill>
                  <a:srgbClr val="5014F8"/>
                </a:solidFill>
                <a:latin typeface="Century Gothic" panose="020B0502020202020204" pitchFamily="34" charset="0"/>
                <a:cs typeface="Times New Roman" panose="02020603050405020304" pitchFamily="18" charset="0"/>
              </a:rPr>
              <a:t> </a:t>
            </a:r>
          </a:p>
          <a:p>
            <a:pPr algn="l" eaLnBrk="1" fontAlgn="auto" hangingPunct="1">
              <a:spcAft>
                <a:spcPts val="0"/>
              </a:spcAft>
              <a:buClr>
                <a:schemeClr val="accent1">
                  <a:lumMod val="60000"/>
                  <a:lumOff val="40000"/>
                </a:schemeClr>
              </a:buClr>
              <a:buFont typeface="Wingdings 3" charset="2"/>
              <a:buNone/>
              <a:defRPr/>
            </a:pPr>
            <a:r>
              <a:rPr lang="en-CA" sz="2800" b="1" cap="none" dirty="0">
                <a:solidFill>
                  <a:srgbClr val="5014F8"/>
                </a:solidFill>
                <a:latin typeface="Century Gothic" panose="020B0502020202020204" pitchFamily="34" charset="0"/>
                <a:cs typeface="Times New Roman" panose="02020603050405020304" pitchFamily="18" charset="0"/>
              </a:rPr>
              <a:t>Dept. of Applied Computer Science</a:t>
            </a:r>
          </a:p>
          <a:p>
            <a:pPr algn="l" eaLnBrk="1" fontAlgn="auto" hangingPunct="1">
              <a:spcBef>
                <a:spcPts val="0"/>
              </a:spcBef>
              <a:spcAft>
                <a:spcPts val="0"/>
              </a:spcAft>
              <a:buClr>
                <a:schemeClr val="accent1">
                  <a:lumMod val="60000"/>
                  <a:lumOff val="40000"/>
                </a:schemeClr>
              </a:buClr>
              <a:buFont typeface="Wingdings 3" charset="2"/>
              <a:buNone/>
              <a:defRPr/>
            </a:pPr>
            <a:r>
              <a:rPr lang="en-CA" sz="2800" b="1" cap="none" dirty="0">
                <a:solidFill>
                  <a:srgbClr val="5014F8"/>
                </a:solidFill>
                <a:latin typeface="Century Gothic" panose="020B0502020202020204" pitchFamily="34" charset="0"/>
                <a:cs typeface="Times New Roman" panose="02020603050405020304" pitchFamily="18" charset="0"/>
              </a:rPr>
              <a:t>University of Winnipeg, </a:t>
            </a:r>
            <a:r>
              <a:rPr lang="en-CA" sz="2800" b="1" dirty="0">
                <a:solidFill>
                  <a:srgbClr val="5014F8"/>
                </a:solidFill>
                <a:latin typeface="Century Gothic" panose="020B0502020202020204" pitchFamily="34" charset="0"/>
                <a:cs typeface="Times New Roman" panose="02020603050405020304" pitchFamily="18" charset="0"/>
              </a:rPr>
              <a:t>Canada</a:t>
            </a:r>
            <a:endParaRPr lang="en-CA" sz="2800" b="1" cap="none" dirty="0">
              <a:solidFill>
                <a:srgbClr val="5014F8"/>
              </a:solidFill>
              <a:latin typeface="Century Gothic" panose="020B0502020202020204" pitchFamily="34" charset="0"/>
              <a:cs typeface="Times New Roman" panose="02020603050405020304" pitchFamily="18" charset="0"/>
            </a:endParaRPr>
          </a:p>
        </p:txBody>
      </p:sp>
      <p:sp>
        <p:nvSpPr>
          <p:cNvPr id="5124" name="Slide Number Placeholder 3"/>
          <p:cNvSpPr>
            <a:spLocks noGrp="1"/>
          </p:cNvSpPr>
          <p:nvPr>
            <p:ph type="sldNum" sz="quarter" idx="12"/>
          </p:nvPr>
        </p:nvSpPr>
        <p:spPr>
          <a:noFill/>
          <a:ln>
            <a:miter lim="800000"/>
            <a:headEnd/>
            <a:tailEnd/>
          </a:ln>
        </p:spPr>
        <p:txBody>
          <a:bodyPr/>
          <a:lstStyle/>
          <a:p>
            <a:fld id="{1931C093-76B0-467D-B7CA-7A67996B4627}" type="slidenum">
              <a:rPr lang="en-CA" smtClean="0"/>
              <a:pPr/>
              <a:t>1</a:t>
            </a:fld>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6A1C77-283F-4AFA-8608-76C5C74C485A}"/>
              </a:ext>
            </a:extLst>
          </p:cNvPr>
          <p:cNvSpPr>
            <a:spLocks noGrp="1"/>
          </p:cNvSpPr>
          <p:nvPr>
            <p:ph type="sldNum" sz="quarter" idx="12"/>
          </p:nvPr>
        </p:nvSpPr>
        <p:spPr/>
        <p:txBody>
          <a:bodyPr/>
          <a:lstStyle/>
          <a:p>
            <a:pPr>
              <a:defRPr/>
            </a:pPr>
            <a:fld id="{03CBE5BD-7AB5-470E-8DF8-AF0EEA925017}" type="slidenum">
              <a:rPr lang="en-CA" smtClean="0"/>
              <a:pPr>
                <a:defRPr/>
              </a:pPr>
              <a:t>10</a:t>
            </a:fld>
            <a:endParaRPr lang="en-CA" dirty="0"/>
          </a:p>
        </p:txBody>
      </p:sp>
      <p:sp>
        <p:nvSpPr>
          <p:cNvPr id="5" name="Title 1">
            <a:extLst>
              <a:ext uri="{FF2B5EF4-FFF2-40B4-BE49-F238E27FC236}">
                <a16:creationId xmlns:a16="http://schemas.microsoft.com/office/drawing/2014/main" id="{BF32E43E-EF53-4B9A-83B1-6B150939B992}"/>
              </a:ext>
            </a:extLst>
          </p:cNvPr>
          <p:cNvSpPr>
            <a:spLocks noGrp="1"/>
          </p:cNvSpPr>
          <p:nvPr>
            <p:ph type="title"/>
          </p:nvPr>
        </p:nvSpPr>
        <p:spPr>
          <a:xfrm>
            <a:off x="622126" y="274638"/>
            <a:ext cx="10972800" cy="1143000"/>
          </a:xfrm>
        </p:spPr>
        <p:txBody>
          <a:bodyPr/>
          <a:lstStyle/>
          <a:p>
            <a:r>
              <a:rPr lang="en-US" b="1" dirty="0">
                <a:solidFill>
                  <a:srgbClr val="5014F8"/>
                </a:solidFill>
                <a:latin typeface="Century Gothic" panose="020B0502020202020204" pitchFamily="34" charset="0"/>
                <a:cs typeface="Times New Roman" pitchFamily="18" charset="0"/>
              </a:rPr>
              <a:t>BWT Transformation</a:t>
            </a:r>
          </a:p>
        </p:txBody>
      </p:sp>
      <p:graphicFrame>
        <p:nvGraphicFramePr>
          <p:cNvPr id="15" name="Table 15">
            <a:extLst>
              <a:ext uri="{FF2B5EF4-FFF2-40B4-BE49-F238E27FC236}">
                <a16:creationId xmlns:a16="http://schemas.microsoft.com/office/drawing/2014/main" id="{EDD91FDA-59AE-43E3-985E-90260081254D}"/>
              </a:ext>
            </a:extLst>
          </p:cNvPr>
          <p:cNvGraphicFramePr>
            <a:graphicFrameLocks noGrp="1"/>
          </p:cNvGraphicFramePr>
          <p:nvPr>
            <p:extLst>
              <p:ext uri="{D42A27DB-BD31-4B8C-83A1-F6EECF244321}">
                <p14:modId xmlns:p14="http://schemas.microsoft.com/office/powerpoint/2010/main" val="4095584068"/>
              </p:ext>
            </p:extLst>
          </p:nvPr>
        </p:nvGraphicFramePr>
        <p:xfrm>
          <a:off x="1317172" y="1581907"/>
          <a:ext cx="9626601" cy="4114800"/>
        </p:xfrm>
        <a:graphic>
          <a:graphicData uri="http://schemas.openxmlformats.org/drawingml/2006/table">
            <a:tbl>
              <a:tblPr firstRow="1" bandRow="1">
                <a:tableStyleId>{5C22544A-7EE6-4342-B048-85BDC9FD1C3A}</a:tableStyleId>
              </a:tblPr>
              <a:tblGrid>
                <a:gridCol w="1466770">
                  <a:extLst>
                    <a:ext uri="{9D8B030D-6E8A-4147-A177-3AD203B41FA5}">
                      <a16:colId xmlns:a16="http://schemas.microsoft.com/office/drawing/2014/main" val="1799311500"/>
                    </a:ext>
                  </a:extLst>
                </a:gridCol>
                <a:gridCol w="2000140">
                  <a:extLst>
                    <a:ext uri="{9D8B030D-6E8A-4147-A177-3AD203B41FA5}">
                      <a16:colId xmlns:a16="http://schemas.microsoft.com/office/drawing/2014/main" val="667283243"/>
                    </a:ext>
                  </a:extLst>
                </a:gridCol>
                <a:gridCol w="688937">
                  <a:extLst>
                    <a:ext uri="{9D8B030D-6E8A-4147-A177-3AD203B41FA5}">
                      <a16:colId xmlns:a16="http://schemas.microsoft.com/office/drawing/2014/main" val="3092509068"/>
                    </a:ext>
                  </a:extLst>
                </a:gridCol>
                <a:gridCol w="577819">
                  <a:extLst>
                    <a:ext uri="{9D8B030D-6E8A-4147-A177-3AD203B41FA5}">
                      <a16:colId xmlns:a16="http://schemas.microsoft.com/office/drawing/2014/main" val="4184516981"/>
                    </a:ext>
                  </a:extLst>
                </a:gridCol>
                <a:gridCol w="555594">
                  <a:extLst>
                    <a:ext uri="{9D8B030D-6E8A-4147-A177-3AD203B41FA5}">
                      <a16:colId xmlns:a16="http://schemas.microsoft.com/office/drawing/2014/main" val="3215230596"/>
                    </a:ext>
                  </a:extLst>
                </a:gridCol>
                <a:gridCol w="3104263">
                  <a:extLst>
                    <a:ext uri="{9D8B030D-6E8A-4147-A177-3AD203B41FA5}">
                      <a16:colId xmlns:a16="http://schemas.microsoft.com/office/drawing/2014/main" val="3535961410"/>
                    </a:ext>
                  </a:extLst>
                </a:gridCol>
                <a:gridCol w="620442">
                  <a:extLst>
                    <a:ext uri="{9D8B030D-6E8A-4147-A177-3AD203B41FA5}">
                      <a16:colId xmlns:a16="http://schemas.microsoft.com/office/drawing/2014/main" val="222813856"/>
                    </a:ext>
                  </a:extLst>
                </a:gridCol>
                <a:gridCol w="612636">
                  <a:extLst>
                    <a:ext uri="{9D8B030D-6E8A-4147-A177-3AD203B41FA5}">
                      <a16:colId xmlns:a16="http://schemas.microsoft.com/office/drawing/2014/main" val="2945855011"/>
                    </a:ext>
                  </a:extLst>
                </a:gridCol>
              </a:tblGrid>
              <a:tr h="370840">
                <a:tc>
                  <a:txBody>
                    <a:bodyPr/>
                    <a:lstStyle/>
                    <a:p>
                      <a:r>
                        <a:rPr lang="en-US" sz="2400" dirty="0"/>
                        <a:t>Suffix</a:t>
                      </a:r>
                    </a:p>
                  </a:txBody>
                  <a:tcPr/>
                </a:tc>
                <a:tc>
                  <a:txBody>
                    <a:bodyPr/>
                    <a:lstStyle/>
                    <a:p>
                      <a:r>
                        <a:rPr lang="en-US" sz="2400" dirty="0"/>
                        <a:t>Sorted suffix</a:t>
                      </a:r>
                    </a:p>
                  </a:txBody>
                  <a:tcPr/>
                </a:tc>
                <a:tc>
                  <a:txBody>
                    <a:bodyPr/>
                    <a:lstStyle/>
                    <a:p>
                      <a:r>
                        <a:rPr lang="en-US" sz="2400" i="1" dirty="0" err="1"/>
                        <a:t>SA</a:t>
                      </a:r>
                      <a:r>
                        <a:rPr lang="en-US" sz="2400" i="1" baseline="-25000" dirty="0" err="1"/>
                        <a:t>y</a:t>
                      </a:r>
                      <a:endParaRPr lang="en-US" sz="2400" i="1" baseline="-25000" dirty="0"/>
                    </a:p>
                  </a:txBody>
                  <a:tcPr/>
                </a:tc>
                <a:tc>
                  <a:txBody>
                    <a:bodyPr/>
                    <a:lstStyle/>
                    <a:p>
                      <a:r>
                        <a:rPr lang="en-US" sz="2400" i="1" dirty="0" err="1"/>
                        <a:t>r</a:t>
                      </a:r>
                      <a:r>
                        <a:rPr lang="en-US" sz="2400" i="1" baseline="-25000" dirty="0" err="1"/>
                        <a:t>F</a:t>
                      </a:r>
                      <a:endParaRPr lang="en-US" sz="2400" i="1" baseline="-25000" dirty="0"/>
                    </a:p>
                  </a:txBody>
                  <a:tcPr/>
                </a:tc>
                <a:tc>
                  <a:txBody>
                    <a:bodyPr/>
                    <a:lstStyle/>
                    <a:p>
                      <a:r>
                        <a:rPr lang="en-US" sz="2400" i="1" dirty="0"/>
                        <a:t>F</a:t>
                      </a:r>
                    </a:p>
                  </a:txBody>
                  <a:tcPr/>
                </a:tc>
                <a:tc>
                  <a:txBody>
                    <a:bodyPr/>
                    <a:lstStyle/>
                    <a:p>
                      <a:r>
                        <a:rPr lang="en-US" sz="2400" dirty="0"/>
                        <a:t>Sorted rotations</a:t>
                      </a:r>
                    </a:p>
                  </a:txBody>
                  <a:tcPr/>
                </a:tc>
                <a:tc>
                  <a:txBody>
                    <a:bodyPr/>
                    <a:lstStyle/>
                    <a:p>
                      <a:r>
                        <a:rPr lang="en-US" sz="2400" i="1" dirty="0"/>
                        <a:t>L</a:t>
                      </a:r>
                    </a:p>
                  </a:txBody>
                  <a:tcPr/>
                </a:tc>
                <a:tc>
                  <a:txBody>
                    <a:bodyPr/>
                    <a:lstStyle/>
                    <a:p>
                      <a:r>
                        <a:rPr lang="en-US" sz="2400" i="1" dirty="0" err="1"/>
                        <a:t>r</a:t>
                      </a:r>
                      <a:r>
                        <a:rPr lang="en-US" sz="2400" i="1" baseline="-25000" dirty="0" err="1"/>
                        <a:t>L</a:t>
                      </a:r>
                      <a:endParaRPr lang="en-US" sz="2400" i="1" baseline="-25000" dirty="0"/>
                    </a:p>
                  </a:txBody>
                  <a:tcPr/>
                </a:tc>
                <a:extLst>
                  <a:ext uri="{0D108BD9-81ED-4DB2-BD59-A6C34878D82A}">
                    <a16:rowId xmlns:a16="http://schemas.microsoft.com/office/drawing/2014/main" val="3987028044"/>
                  </a:ext>
                </a:extLst>
              </a:tr>
              <a:tr h="370840">
                <a:tc>
                  <a:txBody>
                    <a:bodyPr/>
                    <a:lstStyle/>
                    <a:p>
                      <a:r>
                        <a:rPr lang="en-US" sz="2400" i="1" dirty="0" err="1"/>
                        <a:t>gtataca</a:t>
                      </a:r>
                      <a:r>
                        <a:rPr lang="en-US" sz="2400" dirty="0"/>
                        <a:t>$</a:t>
                      </a:r>
                    </a:p>
                  </a:txBody>
                  <a:tcPr/>
                </a:tc>
                <a:tc>
                  <a:txBody>
                    <a:bodyPr/>
                    <a:lstStyle/>
                    <a:p>
                      <a:r>
                        <a:rPr lang="en-US" sz="2400" dirty="0"/>
                        <a:t>$</a:t>
                      </a:r>
                    </a:p>
                  </a:txBody>
                  <a:tcPr/>
                </a:tc>
                <a:tc>
                  <a:txBody>
                    <a:bodyPr/>
                    <a:lstStyle/>
                    <a:p>
                      <a:r>
                        <a:rPr lang="en-US" sz="2400" dirty="0"/>
                        <a:t>7</a:t>
                      </a:r>
                    </a:p>
                  </a:txBody>
                  <a:tcPr/>
                </a:tc>
                <a:tc>
                  <a:txBody>
                    <a:bodyPr/>
                    <a:lstStyle/>
                    <a:p>
                      <a:r>
                        <a:rPr lang="en-US" sz="2400" dirty="0"/>
                        <a:t>-</a:t>
                      </a:r>
                    </a:p>
                  </a:txBody>
                  <a:tcPr/>
                </a:tc>
                <a:tc>
                  <a:txBody>
                    <a:bodyPr/>
                    <a:lstStyle/>
                    <a:p>
                      <a:r>
                        <a:rPr lang="en-US" sz="2400" dirty="0"/>
                        <a:t>$</a:t>
                      </a:r>
                    </a:p>
                  </a:txBody>
                  <a:tcPr/>
                </a:tc>
                <a:tc>
                  <a:txBody>
                    <a:bodyPr/>
                    <a:lstStyle/>
                    <a:p>
                      <a:r>
                        <a:rPr lang="en-US" sz="2400" dirty="0"/>
                        <a:t>$</a:t>
                      </a:r>
                      <a:r>
                        <a:rPr lang="en-US" sz="2400" i="1" dirty="0"/>
                        <a:t>g</a:t>
                      </a:r>
                      <a:r>
                        <a:rPr lang="en-US" sz="2400" baseline="-25000" dirty="0"/>
                        <a:t>1</a:t>
                      </a:r>
                      <a:r>
                        <a:rPr lang="en-US" sz="2400" i="1" dirty="0"/>
                        <a:t>t</a:t>
                      </a:r>
                      <a:r>
                        <a:rPr lang="en-US" sz="2400" baseline="-25000" dirty="0"/>
                        <a:t>1</a:t>
                      </a:r>
                      <a:r>
                        <a:rPr lang="en-US" sz="2400" i="1" dirty="0"/>
                        <a:t>a</a:t>
                      </a:r>
                      <a:r>
                        <a:rPr lang="en-US" sz="2400" baseline="-25000" dirty="0"/>
                        <a:t>1</a:t>
                      </a:r>
                      <a:r>
                        <a:rPr lang="en-US" sz="2400" i="1" dirty="0"/>
                        <a:t>t</a:t>
                      </a:r>
                      <a:r>
                        <a:rPr lang="en-US" sz="2400" baseline="-25000" dirty="0"/>
                        <a:t>2</a:t>
                      </a:r>
                      <a:r>
                        <a:rPr lang="en-US" sz="2400" i="1" dirty="0"/>
                        <a:t>a</a:t>
                      </a:r>
                      <a:r>
                        <a:rPr lang="en-US" sz="2400" baseline="-25000" dirty="0"/>
                        <a:t>2</a:t>
                      </a:r>
                      <a:r>
                        <a:rPr lang="en-US" sz="2400" i="1" dirty="0"/>
                        <a:t>c</a:t>
                      </a:r>
                      <a:r>
                        <a:rPr lang="en-US" sz="2400" baseline="-25000" dirty="0"/>
                        <a:t>1</a:t>
                      </a:r>
                      <a:r>
                        <a:rPr lang="en-US" sz="2400" i="1" dirty="0"/>
                        <a:t>a</a:t>
                      </a:r>
                      <a:r>
                        <a:rPr lang="en-US" sz="2400" baseline="-25000" dirty="0"/>
                        <a:t>3</a:t>
                      </a:r>
                    </a:p>
                  </a:txBody>
                  <a:tcPr/>
                </a:tc>
                <a:tc>
                  <a:txBody>
                    <a:bodyPr/>
                    <a:lstStyle/>
                    <a:p>
                      <a:r>
                        <a:rPr lang="en-US" sz="2400" i="1" dirty="0"/>
                        <a:t>a</a:t>
                      </a:r>
                    </a:p>
                  </a:txBody>
                  <a:tcPr/>
                </a:tc>
                <a:tc>
                  <a:txBody>
                    <a:bodyPr/>
                    <a:lstStyle/>
                    <a:p>
                      <a:r>
                        <a:rPr lang="en-US" sz="2400" dirty="0"/>
                        <a:t>1</a:t>
                      </a:r>
                    </a:p>
                  </a:txBody>
                  <a:tcPr/>
                </a:tc>
                <a:extLst>
                  <a:ext uri="{0D108BD9-81ED-4DB2-BD59-A6C34878D82A}">
                    <a16:rowId xmlns:a16="http://schemas.microsoft.com/office/drawing/2014/main" val="3521223336"/>
                  </a:ext>
                </a:extLst>
              </a:tr>
              <a:tr h="370840">
                <a:tc>
                  <a:txBody>
                    <a:bodyPr/>
                    <a:lstStyle/>
                    <a:p>
                      <a:r>
                        <a:rPr lang="en-US" sz="2400" i="1" dirty="0" err="1"/>
                        <a:t>tataca</a:t>
                      </a:r>
                      <a:r>
                        <a:rPr lang="en-US" sz="2400" dirty="0"/>
                        <a:t>$ </a:t>
                      </a:r>
                    </a:p>
                  </a:txBody>
                  <a:tcPr/>
                </a:tc>
                <a:tc>
                  <a:txBody>
                    <a:bodyPr/>
                    <a:lstStyle/>
                    <a:p>
                      <a:r>
                        <a:rPr lang="en-US" sz="2400" i="1" dirty="0"/>
                        <a:t>a</a:t>
                      </a:r>
                      <a:r>
                        <a:rPr lang="en-US" sz="2400" dirty="0"/>
                        <a:t>$</a:t>
                      </a:r>
                    </a:p>
                  </a:txBody>
                  <a:tcPr/>
                </a:tc>
                <a:tc>
                  <a:txBody>
                    <a:bodyPr/>
                    <a:lstStyle/>
                    <a:p>
                      <a:r>
                        <a:rPr lang="en-US" sz="2400" dirty="0"/>
                        <a:t>6</a:t>
                      </a:r>
                    </a:p>
                  </a:txBody>
                  <a:tcPr/>
                </a:tc>
                <a:tc>
                  <a:txBody>
                    <a:bodyPr/>
                    <a:lstStyle/>
                    <a:p>
                      <a:r>
                        <a:rPr lang="en-US" sz="2400" i="0" dirty="0"/>
                        <a:t>1</a:t>
                      </a:r>
                    </a:p>
                  </a:txBody>
                  <a:tcPr/>
                </a:tc>
                <a:tc>
                  <a:txBody>
                    <a:bodyPr/>
                    <a:lstStyle/>
                    <a:p>
                      <a:r>
                        <a:rPr lang="en-US" sz="2400" i="1" dirty="0"/>
                        <a:t>a</a:t>
                      </a:r>
                    </a:p>
                  </a:txBody>
                  <a:tcPr/>
                </a:tc>
                <a:tc>
                  <a:txBody>
                    <a:bodyPr/>
                    <a:lstStyle/>
                    <a:p>
                      <a:r>
                        <a:rPr lang="en-US" sz="2400" i="1" dirty="0"/>
                        <a:t>a</a:t>
                      </a:r>
                      <a:r>
                        <a:rPr lang="en-US" sz="2400" baseline="-25000" dirty="0"/>
                        <a:t>3</a:t>
                      </a:r>
                      <a:r>
                        <a:rPr lang="en-US" sz="2400" dirty="0"/>
                        <a:t>$</a:t>
                      </a:r>
                      <a:r>
                        <a:rPr lang="en-US" sz="2400" i="1" dirty="0"/>
                        <a:t>g</a:t>
                      </a:r>
                      <a:r>
                        <a:rPr lang="en-US" sz="2400" baseline="-25000" dirty="0"/>
                        <a:t>1</a:t>
                      </a:r>
                      <a:r>
                        <a:rPr lang="en-US" sz="2400" i="1" dirty="0"/>
                        <a:t>t</a:t>
                      </a:r>
                      <a:r>
                        <a:rPr lang="en-US" sz="2400" baseline="-25000" dirty="0"/>
                        <a:t>1</a:t>
                      </a:r>
                      <a:r>
                        <a:rPr lang="en-US" sz="2400" i="1" dirty="0"/>
                        <a:t>a</a:t>
                      </a:r>
                      <a:r>
                        <a:rPr lang="en-US" sz="2400" baseline="-25000" dirty="0"/>
                        <a:t>1</a:t>
                      </a:r>
                      <a:r>
                        <a:rPr lang="en-US" sz="2400" i="1" dirty="0"/>
                        <a:t>t</a:t>
                      </a:r>
                      <a:r>
                        <a:rPr lang="en-US" sz="2400" baseline="-25000" dirty="0"/>
                        <a:t>2</a:t>
                      </a:r>
                      <a:r>
                        <a:rPr lang="en-US" sz="2400" i="1" dirty="0"/>
                        <a:t>a</a:t>
                      </a:r>
                      <a:r>
                        <a:rPr lang="en-US" sz="2400" baseline="-25000" dirty="0"/>
                        <a:t>2</a:t>
                      </a:r>
                      <a:r>
                        <a:rPr lang="en-US" sz="2400" i="1" dirty="0"/>
                        <a:t>c</a:t>
                      </a:r>
                      <a:r>
                        <a:rPr lang="en-US" sz="2400" baseline="-25000" dirty="0"/>
                        <a:t>1</a:t>
                      </a:r>
                    </a:p>
                  </a:txBody>
                  <a:tcPr/>
                </a:tc>
                <a:tc>
                  <a:txBody>
                    <a:bodyPr/>
                    <a:lstStyle/>
                    <a:p>
                      <a:r>
                        <a:rPr lang="en-US" sz="2400" i="1" dirty="0"/>
                        <a:t>c</a:t>
                      </a:r>
                    </a:p>
                  </a:txBody>
                  <a:tcPr/>
                </a:tc>
                <a:tc>
                  <a:txBody>
                    <a:bodyPr/>
                    <a:lstStyle/>
                    <a:p>
                      <a:r>
                        <a:rPr lang="en-US" sz="2400" dirty="0"/>
                        <a:t>1</a:t>
                      </a:r>
                    </a:p>
                  </a:txBody>
                  <a:tcPr/>
                </a:tc>
                <a:extLst>
                  <a:ext uri="{0D108BD9-81ED-4DB2-BD59-A6C34878D82A}">
                    <a16:rowId xmlns:a16="http://schemas.microsoft.com/office/drawing/2014/main" val="3753791451"/>
                  </a:ext>
                </a:extLst>
              </a:tr>
              <a:tr h="370840">
                <a:tc>
                  <a:txBody>
                    <a:bodyPr/>
                    <a:lstStyle/>
                    <a:p>
                      <a:r>
                        <a:rPr lang="en-US" sz="2400" i="1" dirty="0" err="1"/>
                        <a:t>ataca</a:t>
                      </a:r>
                      <a:r>
                        <a:rPr lang="en-US" sz="2400" dirty="0"/>
                        <a:t>$ </a:t>
                      </a:r>
                    </a:p>
                  </a:txBody>
                  <a:tcPr/>
                </a:tc>
                <a:tc>
                  <a:txBody>
                    <a:bodyPr/>
                    <a:lstStyle/>
                    <a:p>
                      <a:r>
                        <a:rPr lang="en-US" sz="2400" i="1" dirty="0"/>
                        <a:t>aca</a:t>
                      </a:r>
                      <a:r>
                        <a:rPr lang="en-US" sz="2400" dirty="0"/>
                        <a:t>$</a:t>
                      </a:r>
                    </a:p>
                  </a:txBody>
                  <a:tcPr/>
                </a:tc>
                <a:tc>
                  <a:txBody>
                    <a:bodyPr/>
                    <a:lstStyle/>
                    <a:p>
                      <a:r>
                        <a:rPr lang="en-US" sz="2400" dirty="0"/>
                        <a:t>4</a:t>
                      </a:r>
                    </a:p>
                  </a:txBody>
                  <a:tcPr/>
                </a:tc>
                <a:tc>
                  <a:txBody>
                    <a:bodyPr/>
                    <a:lstStyle/>
                    <a:p>
                      <a:r>
                        <a:rPr lang="en-US" sz="2400" dirty="0"/>
                        <a:t>2</a:t>
                      </a:r>
                    </a:p>
                  </a:txBody>
                  <a:tcPr/>
                </a:tc>
                <a:tc>
                  <a:txBody>
                    <a:bodyPr/>
                    <a:lstStyle/>
                    <a:p>
                      <a:r>
                        <a:rPr lang="en-US" sz="2400" i="1" dirty="0"/>
                        <a:t>a</a:t>
                      </a:r>
                    </a:p>
                  </a:txBody>
                  <a:tcPr/>
                </a:tc>
                <a:tc>
                  <a:txBody>
                    <a:bodyPr/>
                    <a:lstStyle/>
                    <a:p>
                      <a:r>
                        <a:rPr lang="en-US" sz="2400" i="1" dirty="0"/>
                        <a:t>a</a:t>
                      </a:r>
                      <a:r>
                        <a:rPr lang="en-US" sz="2400" baseline="-25000" dirty="0"/>
                        <a:t>2</a:t>
                      </a:r>
                      <a:r>
                        <a:rPr lang="en-US" sz="2400" i="1" dirty="0"/>
                        <a:t>c</a:t>
                      </a:r>
                      <a:r>
                        <a:rPr lang="en-US" sz="2400" baseline="-25000" dirty="0"/>
                        <a:t>1</a:t>
                      </a:r>
                      <a:r>
                        <a:rPr lang="en-US" sz="2400" i="1" dirty="0"/>
                        <a:t>a</a:t>
                      </a:r>
                      <a:r>
                        <a:rPr lang="en-US" sz="2400" baseline="-25000" dirty="0"/>
                        <a:t>3</a:t>
                      </a:r>
                      <a:r>
                        <a:rPr lang="en-US" sz="2400" dirty="0"/>
                        <a:t>$</a:t>
                      </a:r>
                      <a:r>
                        <a:rPr lang="en-US" sz="2400" i="1" dirty="0"/>
                        <a:t>g</a:t>
                      </a:r>
                      <a:r>
                        <a:rPr lang="en-US" sz="2400" baseline="-25000" dirty="0"/>
                        <a:t>1</a:t>
                      </a:r>
                      <a:r>
                        <a:rPr lang="en-US" sz="2400" i="1" dirty="0"/>
                        <a:t>t</a:t>
                      </a:r>
                      <a:r>
                        <a:rPr lang="en-US" sz="2400" baseline="-25000" dirty="0"/>
                        <a:t>1</a:t>
                      </a:r>
                      <a:r>
                        <a:rPr lang="en-US" sz="2400" i="1" dirty="0"/>
                        <a:t>a</a:t>
                      </a:r>
                      <a:r>
                        <a:rPr lang="en-US" sz="2400" baseline="-25000" dirty="0"/>
                        <a:t>1</a:t>
                      </a:r>
                      <a:r>
                        <a:rPr lang="en-US" sz="2400" i="1" dirty="0"/>
                        <a:t>t</a:t>
                      </a:r>
                      <a:r>
                        <a:rPr lang="en-US" sz="2400" baseline="-25000" dirty="0"/>
                        <a:t>2</a:t>
                      </a:r>
                    </a:p>
                  </a:txBody>
                  <a:tcPr/>
                </a:tc>
                <a:tc>
                  <a:txBody>
                    <a:bodyPr/>
                    <a:lstStyle/>
                    <a:p>
                      <a:r>
                        <a:rPr lang="en-US" sz="2400" i="1" dirty="0"/>
                        <a:t>t</a:t>
                      </a:r>
                    </a:p>
                  </a:txBody>
                  <a:tcPr/>
                </a:tc>
                <a:tc>
                  <a:txBody>
                    <a:bodyPr/>
                    <a:lstStyle/>
                    <a:p>
                      <a:r>
                        <a:rPr lang="en-US" sz="2400" dirty="0"/>
                        <a:t>1</a:t>
                      </a:r>
                    </a:p>
                  </a:txBody>
                  <a:tcPr/>
                </a:tc>
                <a:extLst>
                  <a:ext uri="{0D108BD9-81ED-4DB2-BD59-A6C34878D82A}">
                    <a16:rowId xmlns:a16="http://schemas.microsoft.com/office/drawing/2014/main" val="1400750636"/>
                  </a:ext>
                </a:extLst>
              </a:tr>
              <a:tr h="370840">
                <a:tc>
                  <a:txBody>
                    <a:bodyPr/>
                    <a:lstStyle/>
                    <a:p>
                      <a:r>
                        <a:rPr lang="en-US" sz="2400" i="1" dirty="0" err="1"/>
                        <a:t>taca</a:t>
                      </a:r>
                      <a:r>
                        <a:rPr lang="en-US" sz="2400" dirty="0"/>
                        <a:t>$</a:t>
                      </a:r>
                    </a:p>
                  </a:txBody>
                  <a:tcPr/>
                </a:tc>
                <a:tc>
                  <a:txBody>
                    <a:bodyPr/>
                    <a:lstStyle/>
                    <a:p>
                      <a:r>
                        <a:rPr lang="en-US" sz="2400" i="1" dirty="0" err="1"/>
                        <a:t>ataca</a:t>
                      </a:r>
                      <a:r>
                        <a:rPr lang="en-US" sz="2400" dirty="0"/>
                        <a:t>$ </a:t>
                      </a:r>
                    </a:p>
                  </a:txBody>
                  <a:tcPr/>
                </a:tc>
                <a:tc>
                  <a:txBody>
                    <a:bodyPr/>
                    <a:lstStyle/>
                    <a:p>
                      <a:r>
                        <a:rPr lang="en-US" sz="2400" dirty="0"/>
                        <a:t>2</a:t>
                      </a:r>
                    </a:p>
                  </a:txBody>
                  <a:tcPr/>
                </a:tc>
                <a:tc>
                  <a:txBody>
                    <a:bodyPr/>
                    <a:lstStyle/>
                    <a:p>
                      <a:r>
                        <a:rPr lang="en-US" sz="2400" dirty="0"/>
                        <a:t>3</a:t>
                      </a:r>
                    </a:p>
                  </a:txBody>
                  <a:tcPr/>
                </a:tc>
                <a:tc>
                  <a:txBody>
                    <a:bodyPr/>
                    <a:lstStyle/>
                    <a:p>
                      <a:r>
                        <a:rPr lang="en-US" sz="2400" i="1" dirty="0"/>
                        <a:t>a</a:t>
                      </a:r>
                    </a:p>
                  </a:txBody>
                  <a:tcPr/>
                </a:tc>
                <a:tc>
                  <a:txBody>
                    <a:bodyPr/>
                    <a:lstStyle/>
                    <a:p>
                      <a:r>
                        <a:rPr lang="en-US" sz="2400" i="1" dirty="0"/>
                        <a:t>a</a:t>
                      </a:r>
                      <a:r>
                        <a:rPr lang="en-US" sz="2400" baseline="-25000" dirty="0"/>
                        <a:t>1</a:t>
                      </a:r>
                      <a:r>
                        <a:rPr lang="en-US" sz="2400" i="1" dirty="0"/>
                        <a:t>t</a:t>
                      </a:r>
                      <a:r>
                        <a:rPr lang="en-US" sz="2400" i="0" baseline="-25000" dirty="0"/>
                        <a:t>2</a:t>
                      </a:r>
                      <a:r>
                        <a:rPr lang="en-US" sz="2400" i="1" dirty="0"/>
                        <a:t>a</a:t>
                      </a:r>
                      <a:r>
                        <a:rPr lang="en-US" sz="2400" i="0" baseline="-25000" dirty="0"/>
                        <a:t>2</a:t>
                      </a:r>
                      <a:r>
                        <a:rPr lang="en-US" sz="2400" i="1" dirty="0"/>
                        <a:t>c</a:t>
                      </a:r>
                      <a:r>
                        <a:rPr lang="en-US" sz="2400" i="0" baseline="-25000" dirty="0"/>
                        <a:t>1</a:t>
                      </a:r>
                      <a:r>
                        <a:rPr lang="en-US" sz="2400" i="1" dirty="0"/>
                        <a:t>a</a:t>
                      </a:r>
                      <a:r>
                        <a:rPr lang="en-US" sz="2400" i="0" baseline="-25000" dirty="0"/>
                        <a:t>3</a:t>
                      </a:r>
                      <a:r>
                        <a:rPr lang="en-US" sz="2400" i="0" dirty="0"/>
                        <a:t>$</a:t>
                      </a:r>
                      <a:r>
                        <a:rPr lang="en-US" sz="2400" i="1" dirty="0"/>
                        <a:t>g</a:t>
                      </a:r>
                      <a:r>
                        <a:rPr lang="en-US" sz="2400" i="0" baseline="-25000" dirty="0"/>
                        <a:t>1</a:t>
                      </a:r>
                      <a:r>
                        <a:rPr lang="en-US" sz="2400" i="1" dirty="0"/>
                        <a:t>t</a:t>
                      </a:r>
                      <a:r>
                        <a:rPr lang="en-US" sz="2400" i="0" baseline="-25000" dirty="0"/>
                        <a:t>1</a:t>
                      </a:r>
                    </a:p>
                  </a:txBody>
                  <a:tcPr/>
                </a:tc>
                <a:tc>
                  <a:txBody>
                    <a:bodyPr/>
                    <a:lstStyle/>
                    <a:p>
                      <a:r>
                        <a:rPr lang="en-US" sz="2400" i="1" dirty="0"/>
                        <a:t>a</a:t>
                      </a:r>
                    </a:p>
                  </a:txBody>
                  <a:tcPr/>
                </a:tc>
                <a:tc>
                  <a:txBody>
                    <a:bodyPr/>
                    <a:lstStyle/>
                    <a:p>
                      <a:r>
                        <a:rPr lang="en-US" sz="2400" dirty="0"/>
                        <a:t>2</a:t>
                      </a:r>
                    </a:p>
                  </a:txBody>
                  <a:tcPr/>
                </a:tc>
                <a:extLst>
                  <a:ext uri="{0D108BD9-81ED-4DB2-BD59-A6C34878D82A}">
                    <a16:rowId xmlns:a16="http://schemas.microsoft.com/office/drawing/2014/main" val="1077301863"/>
                  </a:ext>
                </a:extLst>
              </a:tr>
              <a:tr h="370840">
                <a:tc>
                  <a:txBody>
                    <a:bodyPr/>
                    <a:lstStyle/>
                    <a:p>
                      <a:r>
                        <a:rPr lang="en-US" sz="2400" i="1" dirty="0"/>
                        <a:t>aca</a:t>
                      </a:r>
                      <a:r>
                        <a:rPr lang="en-US" sz="2400" dirty="0"/>
                        <a:t>$</a:t>
                      </a:r>
                    </a:p>
                  </a:txBody>
                  <a:tcPr/>
                </a:tc>
                <a:tc>
                  <a:txBody>
                    <a:bodyPr/>
                    <a:lstStyle/>
                    <a:p>
                      <a:r>
                        <a:rPr lang="en-US" sz="2400" i="1" dirty="0"/>
                        <a:t>ca</a:t>
                      </a:r>
                      <a:r>
                        <a:rPr lang="en-US" sz="2400" dirty="0"/>
                        <a:t>$</a:t>
                      </a:r>
                    </a:p>
                  </a:txBody>
                  <a:tcPr/>
                </a:tc>
                <a:tc>
                  <a:txBody>
                    <a:bodyPr/>
                    <a:lstStyle/>
                    <a:p>
                      <a:r>
                        <a:rPr lang="en-US" sz="2400" dirty="0"/>
                        <a:t>5</a:t>
                      </a:r>
                    </a:p>
                  </a:txBody>
                  <a:tcPr/>
                </a:tc>
                <a:tc>
                  <a:txBody>
                    <a:bodyPr/>
                    <a:lstStyle/>
                    <a:p>
                      <a:r>
                        <a:rPr lang="en-US" sz="2400" dirty="0"/>
                        <a:t>1</a:t>
                      </a:r>
                    </a:p>
                  </a:txBody>
                  <a:tcPr/>
                </a:tc>
                <a:tc>
                  <a:txBody>
                    <a:bodyPr/>
                    <a:lstStyle/>
                    <a:p>
                      <a:r>
                        <a:rPr lang="en-US" sz="2400" i="1" dirty="0"/>
                        <a:t>c</a:t>
                      </a:r>
                    </a:p>
                  </a:txBody>
                  <a:tcPr/>
                </a:tc>
                <a:tc>
                  <a:txBody>
                    <a:bodyPr/>
                    <a:lstStyle/>
                    <a:p>
                      <a:r>
                        <a:rPr lang="en-US" sz="2400" i="1" dirty="0"/>
                        <a:t>c</a:t>
                      </a:r>
                      <a:r>
                        <a:rPr lang="en-US" sz="2400" i="0" baseline="-25000" dirty="0"/>
                        <a:t>1</a:t>
                      </a:r>
                      <a:r>
                        <a:rPr lang="en-US" sz="2400" i="1" dirty="0"/>
                        <a:t>a</a:t>
                      </a:r>
                      <a:r>
                        <a:rPr lang="en-US" sz="2400" i="0" baseline="-25000" dirty="0"/>
                        <a:t>3</a:t>
                      </a:r>
                      <a:r>
                        <a:rPr lang="en-US" sz="2400" i="0" dirty="0"/>
                        <a:t>$</a:t>
                      </a:r>
                      <a:r>
                        <a:rPr lang="en-US" sz="2400" i="1" dirty="0"/>
                        <a:t>g</a:t>
                      </a:r>
                      <a:r>
                        <a:rPr lang="en-US" sz="2400" i="0" baseline="-25000" dirty="0"/>
                        <a:t>1</a:t>
                      </a:r>
                      <a:r>
                        <a:rPr lang="en-US" sz="2400" i="1" dirty="0"/>
                        <a:t>t</a:t>
                      </a:r>
                      <a:r>
                        <a:rPr lang="en-US" sz="2400" i="0" baseline="-25000" dirty="0"/>
                        <a:t>1</a:t>
                      </a:r>
                      <a:r>
                        <a:rPr lang="en-US" sz="2400" i="1" dirty="0"/>
                        <a:t>a</a:t>
                      </a:r>
                      <a:r>
                        <a:rPr lang="en-US" sz="2400" i="0" baseline="-25000" dirty="0"/>
                        <a:t>1</a:t>
                      </a:r>
                      <a:r>
                        <a:rPr lang="en-US" sz="2400" i="1" dirty="0"/>
                        <a:t>t</a:t>
                      </a:r>
                      <a:r>
                        <a:rPr lang="en-US" sz="2400" i="0" baseline="-25000" dirty="0"/>
                        <a:t>2</a:t>
                      </a:r>
                      <a:r>
                        <a:rPr lang="en-US" sz="2400" i="1" dirty="0"/>
                        <a:t>a</a:t>
                      </a:r>
                      <a:r>
                        <a:rPr lang="en-US" sz="2400" i="0" baseline="-25000" dirty="0"/>
                        <a:t>2</a:t>
                      </a:r>
                    </a:p>
                  </a:txBody>
                  <a:tcPr/>
                </a:tc>
                <a:tc>
                  <a:txBody>
                    <a:bodyPr/>
                    <a:lstStyle/>
                    <a:p>
                      <a:r>
                        <a:rPr lang="en-US" sz="2400" i="1" dirty="0"/>
                        <a:t>a</a:t>
                      </a:r>
                    </a:p>
                  </a:txBody>
                  <a:tcPr/>
                </a:tc>
                <a:tc>
                  <a:txBody>
                    <a:bodyPr/>
                    <a:lstStyle/>
                    <a:p>
                      <a:r>
                        <a:rPr lang="en-US" sz="2400" dirty="0"/>
                        <a:t>2</a:t>
                      </a:r>
                    </a:p>
                  </a:txBody>
                  <a:tcPr/>
                </a:tc>
                <a:extLst>
                  <a:ext uri="{0D108BD9-81ED-4DB2-BD59-A6C34878D82A}">
                    <a16:rowId xmlns:a16="http://schemas.microsoft.com/office/drawing/2014/main" val="1094315356"/>
                  </a:ext>
                </a:extLst>
              </a:tr>
              <a:tr h="370840">
                <a:tc>
                  <a:txBody>
                    <a:bodyPr/>
                    <a:lstStyle/>
                    <a:p>
                      <a:r>
                        <a:rPr lang="en-US" sz="2400" i="1" dirty="0"/>
                        <a:t>ca</a:t>
                      </a:r>
                      <a:r>
                        <a:rPr lang="en-US" sz="2400" dirty="0"/>
                        <a:t>$</a:t>
                      </a:r>
                    </a:p>
                  </a:txBody>
                  <a:tcPr/>
                </a:tc>
                <a:tc>
                  <a:txBody>
                    <a:bodyPr/>
                    <a:lstStyle/>
                    <a:p>
                      <a:r>
                        <a:rPr lang="en-US" sz="2400" i="1" dirty="0" err="1"/>
                        <a:t>gtataca</a:t>
                      </a:r>
                      <a:r>
                        <a:rPr lang="en-US" sz="2400" dirty="0"/>
                        <a:t>$</a:t>
                      </a:r>
                    </a:p>
                  </a:txBody>
                  <a:tcPr/>
                </a:tc>
                <a:tc>
                  <a:txBody>
                    <a:bodyPr/>
                    <a:lstStyle/>
                    <a:p>
                      <a:r>
                        <a:rPr lang="en-US" sz="2400" dirty="0"/>
                        <a:t>0</a:t>
                      </a:r>
                    </a:p>
                  </a:txBody>
                  <a:tcPr/>
                </a:tc>
                <a:tc>
                  <a:txBody>
                    <a:bodyPr/>
                    <a:lstStyle/>
                    <a:p>
                      <a:r>
                        <a:rPr lang="en-US" sz="2400" dirty="0"/>
                        <a:t>1</a:t>
                      </a:r>
                    </a:p>
                  </a:txBody>
                  <a:tcPr/>
                </a:tc>
                <a:tc>
                  <a:txBody>
                    <a:bodyPr/>
                    <a:lstStyle/>
                    <a:p>
                      <a:r>
                        <a:rPr lang="en-US" sz="2400" i="1" dirty="0"/>
                        <a:t>g</a:t>
                      </a:r>
                    </a:p>
                  </a:txBody>
                  <a:tcPr/>
                </a:tc>
                <a:tc>
                  <a:txBody>
                    <a:bodyPr/>
                    <a:lstStyle/>
                    <a:p>
                      <a:r>
                        <a:rPr lang="en-US" sz="2400" i="1" dirty="0"/>
                        <a:t>g</a:t>
                      </a:r>
                      <a:r>
                        <a:rPr lang="en-US" sz="2400" i="0" baseline="-25000" dirty="0"/>
                        <a:t>1</a:t>
                      </a:r>
                      <a:r>
                        <a:rPr lang="en-US" sz="2400" i="1" dirty="0"/>
                        <a:t>t</a:t>
                      </a:r>
                      <a:r>
                        <a:rPr lang="en-US" sz="2400" i="0" baseline="-25000" dirty="0"/>
                        <a:t>1</a:t>
                      </a:r>
                      <a:r>
                        <a:rPr lang="en-US" sz="2400" i="1" dirty="0"/>
                        <a:t>a</a:t>
                      </a:r>
                      <a:r>
                        <a:rPr lang="en-US" sz="2400" i="0" baseline="-25000" dirty="0"/>
                        <a:t>1</a:t>
                      </a:r>
                      <a:r>
                        <a:rPr lang="en-US" sz="2400" i="1" dirty="0"/>
                        <a:t>t</a:t>
                      </a:r>
                      <a:r>
                        <a:rPr lang="en-US" sz="2400" i="0" baseline="-25000" dirty="0"/>
                        <a:t>2</a:t>
                      </a:r>
                      <a:r>
                        <a:rPr lang="en-US" sz="2400" i="1" dirty="0"/>
                        <a:t>a</a:t>
                      </a:r>
                      <a:r>
                        <a:rPr lang="en-US" sz="2400" i="0" baseline="-25000" dirty="0"/>
                        <a:t>2</a:t>
                      </a:r>
                      <a:r>
                        <a:rPr lang="en-US" sz="2400" i="1" dirty="0"/>
                        <a:t>c</a:t>
                      </a:r>
                      <a:r>
                        <a:rPr lang="en-US" sz="2400" i="0" baseline="-25000" dirty="0"/>
                        <a:t>1</a:t>
                      </a:r>
                      <a:r>
                        <a:rPr lang="en-US" sz="2400" i="1" dirty="0"/>
                        <a:t>a</a:t>
                      </a:r>
                      <a:r>
                        <a:rPr lang="en-US" sz="2400" i="0" baseline="-25000" dirty="0"/>
                        <a:t>3</a:t>
                      </a:r>
                      <a:r>
                        <a:rPr lang="en-US" sz="2400" i="0" dirty="0"/>
                        <a:t>$</a:t>
                      </a:r>
                    </a:p>
                  </a:txBody>
                  <a:tcPr/>
                </a:tc>
                <a:tc>
                  <a:txBody>
                    <a:bodyPr/>
                    <a:lstStyle/>
                    <a:p>
                      <a:r>
                        <a:rPr lang="en-US" sz="2400" dirty="0"/>
                        <a:t>$</a:t>
                      </a:r>
                    </a:p>
                  </a:txBody>
                  <a:tcPr/>
                </a:tc>
                <a:tc>
                  <a:txBody>
                    <a:bodyPr/>
                    <a:lstStyle/>
                    <a:p>
                      <a:r>
                        <a:rPr lang="en-US" sz="2400" dirty="0"/>
                        <a:t>-</a:t>
                      </a:r>
                    </a:p>
                  </a:txBody>
                  <a:tcPr/>
                </a:tc>
                <a:extLst>
                  <a:ext uri="{0D108BD9-81ED-4DB2-BD59-A6C34878D82A}">
                    <a16:rowId xmlns:a16="http://schemas.microsoft.com/office/drawing/2014/main" val="196259233"/>
                  </a:ext>
                </a:extLst>
              </a:tr>
              <a:tr h="370840">
                <a:tc>
                  <a:txBody>
                    <a:bodyPr/>
                    <a:lstStyle/>
                    <a:p>
                      <a:r>
                        <a:rPr lang="en-US" sz="2400" dirty="0"/>
                        <a:t>a$</a:t>
                      </a:r>
                    </a:p>
                  </a:txBody>
                  <a:tcPr/>
                </a:tc>
                <a:tc>
                  <a:txBody>
                    <a:bodyPr/>
                    <a:lstStyle/>
                    <a:p>
                      <a:r>
                        <a:rPr lang="en-US" sz="2400" i="1" dirty="0" err="1"/>
                        <a:t>taca</a:t>
                      </a:r>
                      <a:r>
                        <a:rPr lang="en-US" sz="2400" dirty="0"/>
                        <a:t>$</a:t>
                      </a:r>
                    </a:p>
                  </a:txBody>
                  <a:tcPr/>
                </a:tc>
                <a:tc>
                  <a:txBody>
                    <a:bodyPr/>
                    <a:lstStyle/>
                    <a:p>
                      <a:r>
                        <a:rPr lang="en-US" sz="2400" dirty="0"/>
                        <a:t>3</a:t>
                      </a:r>
                    </a:p>
                  </a:txBody>
                  <a:tcPr/>
                </a:tc>
                <a:tc>
                  <a:txBody>
                    <a:bodyPr/>
                    <a:lstStyle/>
                    <a:p>
                      <a:r>
                        <a:rPr lang="en-US" sz="2400" dirty="0"/>
                        <a:t>1</a:t>
                      </a:r>
                    </a:p>
                  </a:txBody>
                  <a:tcPr/>
                </a:tc>
                <a:tc>
                  <a:txBody>
                    <a:bodyPr/>
                    <a:lstStyle/>
                    <a:p>
                      <a:r>
                        <a:rPr lang="en-US" sz="2400" i="1" dirty="0"/>
                        <a:t>t</a:t>
                      </a:r>
                    </a:p>
                  </a:txBody>
                  <a:tcPr/>
                </a:tc>
                <a:tc>
                  <a:txBody>
                    <a:bodyPr/>
                    <a:lstStyle/>
                    <a:p>
                      <a:r>
                        <a:rPr lang="en-US" sz="2400" i="1" dirty="0"/>
                        <a:t>t</a:t>
                      </a:r>
                      <a:r>
                        <a:rPr lang="en-US" sz="2400" i="0" baseline="-25000" dirty="0"/>
                        <a:t>2</a:t>
                      </a:r>
                      <a:r>
                        <a:rPr lang="en-US" sz="2400" i="1" dirty="0"/>
                        <a:t>a</a:t>
                      </a:r>
                      <a:r>
                        <a:rPr lang="en-US" sz="2400" i="0" baseline="-25000" dirty="0"/>
                        <a:t>2</a:t>
                      </a:r>
                      <a:r>
                        <a:rPr lang="en-US" sz="2400" i="1" dirty="0"/>
                        <a:t>c</a:t>
                      </a:r>
                      <a:r>
                        <a:rPr lang="en-US" sz="2400" i="0" baseline="-25000" dirty="0"/>
                        <a:t>1</a:t>
                      </a:r>
                      <a:r>
                        <a:rPr lang="en-US" sz="2400" i="1" dirty="0"/>
                        <a:t>a</a:t>
                      </a:r>
                      <a:r>
                        <a:rPr lang="en-US" sz="2400" i="0" baseline="-25000" dirty="0"/>
                        <a:t>3</a:t>
                      </a:r>
                      <a:r>
                        <a:rPr lang="en-US" sz="2400" i="0" dirty="0"/>
                        <a:t>$</a:t>
                      </a:r>
                      <a:r>
                        <a:rPr lang="en-US" sz="2400" i="1" dirty="0"/>
                        <a:t>g</a:t>
                      </a:r>
                      <a:r>
                        <a:rPr lang="en-US" sz="2400" i="0" baseline="-25000" dirty="0"/>
                        <a:t>1</a:t>
                      </a:r>
                      <a:r>
                        <a:rPr lang="en-US" sz="2400" i="1" dirty="0"/>
                        <a:t>t</a:t>
                      </a:r>
                      <a:r>
                        <a:rPr lang="en-US" sz="2400" i="0" baseline="-25000" dirty="0"/>
                        <a:t>1</a:t>
                      </a:r>
                      <a:r>
                        <a:rPr lang="en-US" sz="2400" i="1" dirty="0"/>
                        <a:t>a</a:t>
                      </a:r>
                      <a:r>
                        <a:rPr lang="en-US" sz="2400" i="0" baseline="-25000" dirty="0"/>
                        <a:t>1</a:t>
                      </a:r>
                    </a:p>
                  </a:txBody>
                  <a:tcPr/>
                </a:tc>
                <a:tc>
                  <a:txBody>
                    <a:bodyPr/>
                    <a:lstStyle/>
                    <a:p>
                      <a:r>
                        <a:rPr lang="en-US" sz="2400" i="1" dirty="0"/>
                        <a:t>a</a:t>
                      </a:r>
                    </a:p>
                  </a:txBody>
                  <a:tcPr/>
                </a:tc>
                <a:tc>
                  <a:txBody>
                    <a:bodyPr/>
                    <a:lstStyle/>
                    <a:p>
                      <a:r>
                        <a:rPr lang="en-US" sz="2400" dirty="0"/>
                        <a:t>3</a:t>
                      </a:r>
                    </a:p>
                  </a:txBody>
                  <a:tcPr/>
                </a:tc>
                <a:extLst>
                  <a:ext uri="{0D108BD9-81ED-4DB2-BD59-A6C34878D82A}">
                    <a16:rowId xmlns:a16="http://schemas.microsoft.com/office/drawing/2014/main" val="3061857662"/>
                  </a:ext>
                </a:extLst>
              </a:tr>
              <a:tr h="370840">
                <a:tc>
                  <a:txBody>
                    <a:bodyPr/>
                    <a:lstStyle/>
                    <a:p>
                      <a:r>
                        <a:rPr lang="en-US" sz="2400" dirty="0"/>
                        <a:t>$</a:t>
                      </a:r>
                    </a:p>
                  </a:txBody>
                  <a:tcPr/>
                </a:tc>
                <a:tc>
                  <a:txBody>
                    <a:bodyPr/>
                    <a:lstStyle/>
                    <a:p>
                      <a:r>
                        <a:rPr lang="en-US" sz="2400" i="1" dirty="0" err="1"/>
                        <a:t>tataca</a:t>
                      </a:r>
                      <a:r>
                        <a:rPr lang="en-US" sz="2400" dirty="0"/>
                        <a:t>$</a:t>
                      </a:r>
                    </a:p>
                  </a:txBody>
                  <a:tcPr/>
                </a:tc>
                <a:tc>
                  <a:txBody>
                    <a:bodyPr/>
                    <a:lstStyle/>
                    <a:p>
                      <a:r>
                        <a:rPr lang="en-US" sz="2400" dirty="0"/>
                        <a:t>1</a:t>
                      </a:r>
                    </a:p>
                  </a:txBody>
                  <a:tcPr/>
                </a:tc>
                <a:tc>
                  <a:txBody>
                    <a:bodyPr/>
                    <a:lstStyle/>
                    <a:p>
                      <a:r>
                        <a:rPr lang="en-US" sz="2400" dirty="0"/>
                        <a:t>2</a:t>
                      </a:r>
                    </a:p>
                  </a:txBody>
                  <a:tcPr/>
                </a:tc>
                <a:tc>
                  <a:txBody>
                    <a:bodyPr/>
                    <a:lstStyle/>
                    <a:p>
                      <a:r>
                        <a:rPr lang="en-US" sz="2400" i="1" dirty="0"/>
                        <a:t>t</a:t>
                      </a:r>
                    </a:p>
                  </a:txBody>
                  <a:tcPr/>
                </a:tc>
                <a:tc>
                  <a:txBody>
                    <a:bodyPr/>
                    <a:lstStyle/>
                    <a:p>
                      <a:r>
                        <a:rPr lang="en-US" sz="2400" i="1" dirty="0"/>
                        <a:t>t</a:t>
                      </a:r>
                      <a:r>
                        <a:rPr lang="en-US" sz="2400" i="0" baseline="-25000" dirty="0"/>
                        <a:t>1</a:t>
                      </a:r>
                      <a:r>
                        <a:rPr lang="en-US" sz="2400" i="1" dirty="0"/>
                        <a:t>a</a:t>
                      </a:r>
                      <a:r>
                        <a:rPr lang="en-US" sz="2400" i="0" baseline="-25000" dirty="0"/>
                        <a:t>1</a:t>
                      </a:r>
                      <a:r>
                        <a:rPr lang="en-US" sz="2400" i="1" dirty="0"/>
                        <a:t>t</a:t>
                      </a:r>
                      <a:r>
                        <a:rPr lang="en-US" sz="2400" i="0" baseline="-25000" dirty="0"/>
                        <a:t>2</a:t>
                      </a:r>
                      <a:r>
                        <a:rPr lang="en-US" sz="2400" i="1" dirty="0"/>
                        <a:t>a</a:t>
                      </a:r>
                      <a:r>
                        <a:rPr lang="en-US" sz="2400" i="0" baseline="-25000" dirty="0"/>
                        <a:t>2</a:t>
                      </a:r>
                      <a:r>
                        <a:rPr lang="en-US" sz="2400" i="1" dirty="0"/>
                        <a:t>c</a:t>
                      </a:r>
                      <a:r>
                        <a:rPr lang="en-US" sz="2400" i="0" baseline="-25000" dirty="0"/>
                        <a:t>1</a:t>
                      </a:r>
                      <a:r>
                        <a:rPr lang="en-US" sz="2400" i="1" dirty="0"/>
                        <a:t>a</a:t>
                      </a:r>
                      <a:r>
                        <a:rPr lang="en-US" sz="2400" i="0" baseline="-25000" dirty="0"/>
                        <a:t>3</a:t>
                      </a:r>
                      <a:r>
                        <a:rPr lang="en-US" sz="2400" i="0" baseline="0" dirty="0"/>
                        <a:t>$</a:t>
                      </a:r>
                      <a:r>
                        <a:rPr lang="en-US" sz="2400" i="1" dirty="0"/>
                        <a:t>g</a:t>
                      </a:r>
                      <a:r>
                        <a:rPr lang="en-US" sz="2400" i="0" baseline="-25000" dirty="0"/>
                        <a:t>1</a:t>
                      </a:r>
                    </a:p>
                  </a:txBody>
                  <a:tcPr/>
                </a:tc>
                <a:tc>
                  <a:txBody>
                    <a:bodyPr/>
                    <a:lstStyle/>
                    <a:p>
                      <a:r>
                        <a:rPr lang="en-US" sz="2400" i="1" dirty="0"/>
                        <a:t>g</a:t>
                      </a:r>
                    </a:p>
                  </a:txBody>
                  <a:tcPr/>
                </a:tc>
                <a:tc>
                  <a:txBody>
                    <a:bodyPr/>
                    <a:lstStyle/>
                    <a:p>
                      <a:r>
                        <a:rPr lang="en-US" sz="2400" dirty="0"/>
                        <a:t>1</a:t>
                      </a:r>
                    </a:p>
                  </a:txBody>
                  <a:tcPr/>
                </a:tc>
                <a:extLst>
                  <a:ext uri="{0D108BD9-81ED-4DB2-BD59-A6C34878D82A}">
                    <a16:rowId xmlns:a16="http://schemas.microsoft.com/office/drawing/2014/main" val="3301563436"/>
                  </a:ext>
                </a:extLst>
              </a:tr>
            </a:tbl>
          </a:graphicData>
        </a:graphic>
      </p:graphicFrame>
      <p:sp>
        <p:nvSpPr>
          <p:cNvPr id="6" name="Content Placeholder 2">
            <a:extLst>
              <a:ext uri="{FF2B5EF4-FFF2-40B4-BE49-F238E27FC236}">
                <a16:creationId xmlns:a16="http://schemas.microsoft.com/office/drawing/2014/main" id="{AA87FFBC-2281-4BC0-936A-EAF03B4392FD}"/>
              </a:ext>
            </a:extLst>
          </p:cNvPr>
          <p:cNvSpPr txBox="1">
            <a:spLocks/>
          </p:cNvSpPr>
          <p:nvPr/>
        </p:nvSpPr>
        <p:spPr>
          <a:xfrm>
            <a:off x="9071788" y="5873784"/>
            <a:ext cx="2132660" cy="810480"/>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Font typeface="Wingdings 2"/>
              <a:buNone/>
            </a:pPr>
            <a:r>
              <a:rPr lang="en-US" sz="2800" b="1" i="1" dirty="0">
                <a:solidFill>
                  <a:srgbClr val="5014F8"/>
                </a:solidFill>
                <a:latin typeface="Century Gothic" panose="020B0502020202020204" pitchFamily="34" charset="0"/>
                <a:cs typeface="Times New Roman" pitchFamily="18" charset="0"/>
              </a:rPr>
              <a:t>L</a:t>
            </a:r>
            <a:r>
              <a:rPr lang="en-US" sz="2800" b="1" dirty="0">
                <a:solidFill>
                  <a:srgbClr val="5014F8"/>
                </a:solidFill>
                <a:latin typeface="Century Gothic" panose="020B0502020202020204" pitchFamily="34" charset="0"/>
                <a:cs typeface="Times New Roman" pitchFamily="18" charset="0"/>
              </a:rPr>
              <a:t> = </a:t>
            </a:r>
            <a:r>
              <a:rPr lang="en-US" sz="2800" b="1" i="1" dirty="0">
                <a:solidFill>
                  <a:srgbClr val="5014F8"/>
                </a:solidFill>
                <a:latin typeface="Century Gothic" panose="020B0502020202020204" pitchFamily="34" charset="0"/>
                <a:cs typeface="Times New Roman" pitchFamily="18" charset="0"/>
              </a:rPr>
              <a:t>BWT</a:t>
            </a:r>
            <a:r>
              <a:rPr lang="en-US" sz="2800" b="1" dirty="0">
                <a:solidFill>
                  <a:srgbClr val="5014F8"/>
                </a:solidFill>
                <a:latin typeface="Century Gothic" panose="020B0502020202020204" pitchFamily="34" charset="0"/>
                <a:cs typeface="Times New Roman" pitchFamily="18" charset="0"/>
              </a:rPr>
              <a:t>(</a:t>
            </a:r>
            <a:r>
              <a:rPr lang="en-US" sz="2800" b="1" i="1" dirty="0">
                <a:solidFill>
                  <a:srgbClr val="5014F8"/>
                </a:solidFill>
                <a:latin typeface="Century Gothic" panose="020B0502020202020204" pitchFamily="34" charset="0"/>
                <a:cs typeface="Times New Roman" pitchFamily="18" charset="0"/>
              </a:rPr>
              <a:t>Y</a:t>
            </a:r>
            <a:r>
              <a:rPr lang="en-US" sz="2800" b="1" dirty="0">
                <a:solidFill>
                  <a:srgbClr val="5014F8"/>
                </a:solidFill>
                <a:latin typeface="Century Gothic" panose="020B0502020202020204" pitchFamily="34" charset="0"/>
                <a:cs typeface="Times New Roman" pitchFamily="18" charset="0"/>
              </a:rPr>
              <a:t>)</a:t>
            </a:r>
          </a:p>
        </p:txBody>
      </p:sp>
    </p:spTree>
    <p:extLst>
      <p:ext uri="{BB962C8B-B14F-4D97-AF65-F5344CB8AC3E}">
        <p14:creationId xmlns:p14="http://schemas.microsoft.com/office/powerpoint/2010/main" val="30739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041"/>
            <a:ext cx="10972800" cy="1143000"/>
          </a:xfrm>
        </p:spPr>
        <p:txBody>
          <a:bodyPr/>
          <a:lstStyle/>
          <a:p>
            <a:r>
              <a:rPr lang="en-US" b="1" dirty="0">
                <a:solidFill>
                  <a:srgbClr val="5014F8"/>
                </a:solidFill>
                <a:latin typeface="Century Gothic" panose="020B0502020202020204" pitchFamily="34" charset="0"/>
                <a:cs typeface="Times New Roman" pitchFamily="18" charset="0"/>
              </a:rPr>
              <a:t>BWT Transformation</a:t>
            </a:r>
          </a:p>
        </p:txBody>
      </p:sp>
      <p:sp>
        <p:nvSpPr>
          <p:cNvPr id="3" name="Content Placeholder 2"/>
          <p:cNvSpPr>
            <a:spLocks noGrp="1"/>
          </p:cNvSpPr>
          <p:nvPr>
            <p:ph idx="1"/>
          </p:nvPr>
        </p:nvSpPr>
        <p:spPr>
          <a:xfrm>
            <a:off x="566848" y="1734052"/>
            <a:ext cx="11409868" cy="4797375"/>
          </a:xfrm>
        </p:spPr>
        <p:txBody>
          <a:bodyPr>
            <a:normAutofit/>
          </a:bodyPr>
          <a:lstStyle/>
          <a:p>
            <a:pPr algn="just">
              <a:buFont typeface="Wingdings" panose="05000000000000000000" pitchFamily="2" charset="2"/>
              <a:buChar char="Ø"/>
            </a:pPr>
            <a:r>
              <a:rPr lang="en-US" sz="2800" b="1" dirty="0">
                <a:solidFill>
                  <a:srgbClr val="5014F8"/>
                </a:solidFill>
                <a:latin typeface="Century Gothic" panose="020B0502020202020204" pitchFamily="34" charset="0"/>
                <a:cs typeface="Times New Roman" pitchFamily="18" charset="0"/>
              </a:rPr>
              <a:t>Burrows-Wheeler Transform (</a:t>
            </a:r>
            <a:r>
              <a:rPr lang="en-US" sz="2800" b="1" i="1" dirty="0">
                <a:solidFill>
                  <a:srgbClr val="5014F8"/>
                </a:solidFill>
                <a:latin typeface="Century Gothic" panose="020B0502020202020204" pitchFamily="34" charset="0"/>
                <a:cs typeface="Times New Roman" pitchFamily="18" charset="0"/>
              </a:rPr>
              <a:t>BWT</a:t>
            </a:r>
            <a:r>
              <a:rPr lang="en-US" sz="2800" b="1" dirty="0">
                <a:solidFill>
                  <a:srgbClr val="5014F8"/>
                </a:solidFill>
                <a:latin typeface="Century Gothic" panose="020B0502020202020204" pitchFamily="34" charset="0"/>
                <a:cs typeface="Times New Roman" pitchFamily="18" charset="0"/>
              </a:rPr>
              <a:t>)</a:t>
            </a:r>
          </a:p>
          <a:p>
            <a:pPr algn="just">
              <a:buFont typeface="Wingdings" panose="05000000000000000000" pitchFamily="2" charset="2"/>
              <a:buChar char="Ø"/>
            </a:pPr>
            <a:r>
              <a:rPr lang="en-US" sz="2800" b="1" i="1" dirty="0">
                <a:solidFill>
                  <a:srgbClr val="5014F8"/>
                </a:solidFill>
                <a:latin typeface="Century Gothic" panose="020B0502020202020204" pitchFamily="34" charset="0"/>
                <a:cs typeface="Times New Roman" pitchFamily="18" charset="0"/>
              </a:rPr>
              <a:t>y </a:t>
            </a:r>
            <a:r>
              <a:rPr lang="en-US" sz="2800" b="1" dirty="0">
                <a:solidFill>
                  <a:srgbClr val="5014F8"/>
                </a:solidFill>
                <a:latin typeface="Century Gothic" panose="020B0502020202020204" pitchFamily="34" charset="0"/>
                <a:cs typeface="Times New Roman" pitchFamily="18" charset="0"/>
              </a:rPr>
              <a:t>=</a:t>
            </a:r>
            <a:r>
              <a:rPr lang="en-US" sz="2800" b="1" i="1" dirty="0">
                <a:solidFill>
                  <a:srgbClr val="5014F8"/>
                </a:solidFill>
                <a:latin typeface="Century Gothic" panose="020B0502020202020204" pitchFamily="34" charset="0"/>
                <a:cs typeface="Times New Roman" pitchFamily="18" charset="0"/>
              </a:rPr>
              <a:t> g</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t</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a</a:t>
            </a:r>
            <a:r>
              <a:rPr lang="en-US" sz="2800" b="1" baseline="-25000" dirty="0">
                <a:solidFill>
                  <a:srgbClr val="5014F8"/>
                </a:solidFill>
                <a:latin typeface="Century Gothic" panose="020B0502020202020204" pitchFamily="34" charset="0"/>
                <a:cs typeface="Times New Roman" pitchFamily="18" charset="0"/>
              </a:rPr>
              <a:t>2</a:t>
            </a:r>
            <a:r>
              <a:rPr lang="en-US" sz="2800" b="1" i="1" dirty="0">
                <a:solidFill>
                  <a:srgbClr val="5014F8"/>
                </a:solidFill>
                <a:latin typeface="Century Gothic" panose="020B0502020202020204" pitchFamily="34" charset="0"/>
                <a:cs typeface="Times New Roman" pitchFamily="18" charset="0"/>
              </a:rPr>
              <a:t>t</a:t>
            </a:r>
            <a:r>
              <a:rPr lang="en-US" sz="2800" b="1" baseline="-25000" dirty="0">
                <a:solidFill>
                  <a:srgbClr val="5014F8"/>
                </a:solidFill>
                <a:latin typeface="Century Gothic" panose="020B0502020202020204" pitchFamily="34" charset="0"/>
                <a:cs typeface="Times New Roman" pitchFamily="18" charset="0"/>
              </a:rPr>
              <a:t>2</a:t>
            </a:r>
            <a:r>
              <a:rPr lang="en-US" sz="2800" b="1" i="1" dirty="0">
                <a:solidFill>
                  <a:srgbClr val="5014F8"/>
                </a:solidFill>
                <a:latin typeface="Century Gothic" panose="020B0502020202020204" pitchFamily="34" charset="0"/>
                <a:cs typeface="Times New Roman" pitchFamily="18" charset="0"/>
              </a:rPr>
              <a:t>a</a:t>
            </a:r>
            <a:r>
              <a:rPr lang="en-US" sz="2800" b="1" baseline="-25000" dirty="0">
                <a:solidFill>
                  <a:srgbClr val="5014F8"/>
                </a:solidFill>
                <a:latin typeface="Century Gothic" panose="020B0502020202020204" pitchFamily="34" charset="0"/>
                <a:cs typeface="Times New Roman" pitchFamily="18" charset="0"/>
              </a:rPr>
              <a:t>3</a:t>
            </a:r>
            <a:r>
              <a:rPr lang="en-US" sz="2800" b="1" i="1" dirty="0">
                <a:solidFill>
                  <a:srgbClr val="5014F8"/>
                </a:solidFill>
                <a:latin typeface="Century Gothic" panose="020B0502020202020204" pitchFamily="34" charset="0"/>
                <a:cs typeface="Times New Roman" pitchFamily="18" charset="0"/>
              </a:rPr>
              <a:t>c</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a</a:t>
            </a:r>
            <a:r>
              <a:rPr lang="en-US" sz="2800" b="1" baseline="-25000" dirty="0">
                <a:solidFill>
                  <a:srgbClr val="5014F8"/>
                </a:solidFill>
                <a:latin typeface="Century Gothic" panose="020B0502020202020204" pitchFamily="34" charset="0"/>
                <a:cs typeface="Times New Roman" pitchFamily="18" charset="0"/>
              </a:rPr>
              <a:t>3</a:t>
            </a:r>
            <a:r>
              <a:rPr lang="en-US" sz="2800" b="1" dirty="0">
                <a:solidFill>
                  <a:srgbClr val="5014F8"/>
                </a:solidFill>
                <a:latin typeface="Century Gothic" panose="020B0502020202020204" pitchFamily="34" charset="0"/>
                <a:cs typeface="Times New Roman" pitchFamily="18" charset="0"/>
              </a:rPr>
              <a:t>$</a:t>
            </a:r>
          </a:p>
        </p:txBody>
      </p:sp>
      <p:sp>
        <p:nvSpPr>
          <p:cNvPr id="4" name="Slide Number Placeholder 3"/>
          <p:cNvSpPr>
            <a:spLocks noGrp="1"/>
          </p:cNvSpPr>
          <p:nvPr>
            <p:ph type="sldNum" sz="quarter" idx="12"/>
          </p:nvPr>
        </p:nvSpPr>
        <p:spPr>
          <a:xfrm>
            <a:off x="5486400" y="6204025"/>
            <a:ext cx="1219200" cy="283464"/>
          </a:xfrm>
        </p:spPr>
        <p:txBody>
          <a:bodyPr/>
          <a:lstStyle/>
          <a:p>
            <a:pPr>
              <a:defRPr/>
            </a:pPr>
            <a:fld id="{4AC0CB1A-16DA-40F0-97CC-44E280BFCAA3}" type="slidenum">
              <a:rPr lang="en-CA" smtClean="0"/>
              <a:pPr>
                <a:defRPr/>
              </a:pPr>
              <a:t>11</a:t>
            </a:fld>
            <a:endParaRPr lang="en-CA" dirty="0"/>
          </a:p>
        </p:txBody>
      </p:sp>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9" name="Text Box 5"/>
          <p:cNvSpPr txBox="1">
            <a:spLocks noChangeArrowheads="1"/>
          </p:cNvSpPr>
          <p:nvPr/>
        </p:nvSpPr>
        <p:spPr bwMode="auto">
          <a:xfrm>
            <a:off x="3939559" y="3415547"/>
            <a:ext cx="2775629" cy="2377167"/>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0" lang="en-CA" altLang="zh-CN" b="0" i="0" strike="noStrike" cap="none" normalizeH="0" baseline="0" dirty="0">
                <a:ln>
                  <a:noFill/>
                </a:ln>
                <a:solidFill>
                  <a:srgbClr val="FF0000"/>
                </a:solidFill>
                <a:effectLst/>
                <a:latin typeface="Calibri" pitchFamily="34" charset="0"/>
                <a:ea typeface="宋体" pitchFamily="2" charset="-122"/>
                <a:cs typeface="宋体" pitchFamily="2" charset="-122"/>
              </a:rPr>
              <a:t>$</a:t>
            </a:r>
            <a:r>
              <a:rPr kumimoji="0" lang="en-CA" altLang="zh-CN" b="0" i="1" strike="noStrike" cap="none" normalizeH="0" baseline="0" dirty="0">
                <a:ln>
                  <a:noFill/>
                </a:ln>
                <a:solidFill>
                  <a:schemeClr val="tx1"/>
                </a:solidFill>
                <a:effectLst/>
                <a:latin typeface="Calibri" pitchFamily="34" charset="0"/>
                <a:ea typeface="宋体" pitchFamily="2" charset="-122"/>
                <a:cs typeface="宋体" pitchFamily="2" charset="-122"/>
              </a:rPr>
              <a:t> </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t</a:t>
            </a:r>
            <a:r>
              <a:rPr lang="en-CA" altLang="zh-CN" baseline="-25000" dirty="0">
                <a:latin typeface="Calibri" pitchFamily="34" charset="0"/>
                <a:ea typeface="宋体" pitchFamily="2" charset="-122"/>
                <a:cs typeface="宋体" pitchFamily="2" charset="-122"/>
              </a:rPr>
              <a:t>1</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t</a:t>
            </a:r>
            <a:r>
              <a:rPr kumimoji="0" lang="en-CA" altLang="zh-CN" b="0" i="0" u="none" strike="noStrike" cap="none" normalizeH="0" baseline="-25000" dirty="0">
                <a:ln>
                  <a:noFill/>
                </a:ln>
                <a:solidFill>
                  <a:schemeClr val="tx1"/>
                </a:solidFill>
                <a:effectLst/>
                <a:latin typeface="Calibri" pitchFamily="34" charset="0"/>
                <a:ea typeface="宋体" pitchFamily="2" charset="-122"/>
                <a:cs typeface="宋体" pitchFamily="2" charset="-122"/>
              </a:rPr>
              <a:t>2</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a:t>
            </a:r>
            <a:r>
              <a:rPr kumimoji="0" lang="en-CA" altLang="zh-CN" b="0" i="1" u="none" strike="noStrike" cap="none" normalizeH="0" baseline="0" dirty="0">
                <a:ln>
                  <a:noFill/>
                </a:ln>
                <a:solidFill>
                  <a:srgbClr val="FF0000"/>
                </a:solidFill>
                <a:effectLst/>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3</a:t>
            </a:r>
            <a:endParaRPr kumimoji="0" lang="en-CA" altLang="zh-CN" b="0" i="0" u="none" strike="noStrike" cap="none" normalizeH="0" baseline="0" dirty="0">
              <a:ln>
                <a:noFill/>
              </a:ln>
              <a:solidFill>
                <a:srgbClr val="FF0000"/>
              </a:solidFill>
              <a:effectLst/>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a:t>
            </a:r>
            <a:r>
              <a:rPr lang="en-CA" altLang="zh-CN" i="1" dirty="0">
                <a:latin typeface="Calibri" pitchFamily="34" charset="0"/>
                <a:ea typeface="宋体" pitchFamily="2" charset="-122"/>
                <a:cs typeface="宋体" pitchFamily="2" charset="-122"/>
              </a:rPr>
              <a:t>t</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c</a:t>
            </a:r>
            <a:r>
              <a:rPr lang="en-CA" altLang="zh-CN" baseline="-25000" dirty="0">
                <a:solidFill>
                  <a:srgbClr val="FF0000"/>
                </a:solidFill>
                <a:latin typeface="Calibri" pitchFamily="34" charset="0"/>
                <a:ea typeface="宋体" pitchFamily="2" charset="-122"/>
                <a:cs typeface="宋体" pitchFamily="2" charset="-122"/>
              </a:rPr>
              <a:t>1</a:t>
            </a:r>
            <a:endParaRPr lang="en-CA" altLang="zh-CN" dirty="0">
              <a:solidFill>
                <a:srgbClr val="FF0000"/>
              </a:solidFill>
              <a:latin typeface="Calibri" pitchFamily="34"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 </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 t</a:t>
            </a:r>
            <a:r>
              <a:rPr lang="en-CA" altLang="zh-CN" baseline="-25000" dirty="0">
                <a:solidFill>
                  <a:srgbClr val="FF0000"/>
                </a:solidFill>
                <a:latin typeface="Calibri" pitchFamily="34" charset="0"/>
                <a:ea typeface="宋体" pitchFamily="2" charset="-122"/>
                <a:cs typeface="宋体" pitchFamily="2" charset="-122"/>
              </a:rPr>
              <a:t>2</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 </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t</a:t>
            </a:r>
            <a:r>
              <a:rPr lang="en-CA" altLang="zh-CN" i="1" baseline="-25000" dirty="0">
                <a:solidFill>
                  <a:srgbClr val="FF0000"/>
                </a:solidFill>
                <a:latin typeface="Calibri" pitchFamily="34" charset="0"/>
                <a:ea typeface="宋体" pitchFamily="2" charset="-122"/>
                <a:cs typeface="宋体" pitchFamily="2" charset="-122"/>
              </a:rPr>
              <a:t>1</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c</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2</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g</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1</a:t>
            </a:r>
            <a:r>
              <a:rPr lang="en-CA" altLang="zh-CN" dirty="0">
                <a:latin typeface="Calibri" pitchFamily="34" charset="0"/>
                <a:ea typeface="宋体" pitchFamily="2" charset="-122"/>
                <a:cs typeface="宋体" pitchFamily="2" charset="-122"/>
              </a:rPr>
              <a:t> </a:t>
            </a:r>
            <a:r>
              <a:rPr lang="en-CA" altLang="zh-CN" i="1" dirty="0">
                <a:latin typeface="Calibri" pitchFamily="34" charset="0"/>
                <a:ea typeface="宋体" pitchFamily="2" charset="-122"/>
                <a:cs typeface="宋体" pitchFamily="2" charset="-122"/>
              </a:rPr>
              <a:t>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solidFill>
                  <a:srgbClr val="FF0000"/>
                </a:solidFill>
                <a:latin typeface="Calibri" pitchFamily="34" charset="0"/>
                <a:ea typeface="宋体" pitchFamily="2" charset="-122"/>
                <a:cs typeface="宋体" pitchFamily="2" charset="-122"/>
              </a:rPr>
              <a:t>$</a:t>
            </a:r>
          </a:p>
          <a:p>
            <a:pPr lvl="1" algn="just" eaLnBrk="1" hangingPunct="1"/>
            <a:r>
              <a:rPr lang="en-CA" altLang="zh-CN" i="1" dirty="0">
                <a:solidFill>
                  <a:srgbClr val="FF0000"/>
                </a:solidFill>
                <a:latin typeface="Calibri" pitchFamily="34" charset="0"/>
                <a:ea typeface="宋体" pitchFamily="2" charset="-122"/>
                <a:cs typeface="宋体" pitchFamily="2" charset="-122"/>
              </a:rPr>
              <a:t>t</a:t>
            </a:r>
            <a:r>
              <a:rPr lang="en-CA" altLang="zh-CN" baseline="-25000" dirty="0">
                <a:solidFill>
                  <a:srgbClr val="FF0000"/>
                </a:solidFill>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i="1"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1</a:t>
            </a:r>
          </a:p>
          <a:p>
            <a:pPr lvl="1" algn="just" eaLnBrk="1" hangingPunct="1"/>
            <a:r>
              <a:rPr lang="en-CA" altLang="zh-CN" i="1" dirty="0">
                <a:solidFill>
                  <a:srgbClr val="FF0000"/>
                </a:solidFill>
                <a:latin typeface="Calibri" pitchFamily="34" charset="0"/>
                <a:ea typeface="宋体" pitchFamily="2" charset="-122"/>
                <a:cs typeface="宋体" pitchFamily="2" charset="-122"/>
              </a:rPr>
              <a:t>t</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g</a:t>
            </a:r>
            <a:r>
              <a:rPr lang="en-CA" altLang="zh-CN" baseline="-25000" dirty="0">
                <a:solidFill>
                  <a:srgbClr val="FF0000"/>
                </a:solidFill>
                <a:latin typeface="Calibri" pitchFamily="34" charset="0"/>
                <a:ea typeface="宋体" pitchFamily="2" charset="-122"/>
                <a:cs typeface="宋体" pitchFamily="2" charset="-122"/>
              </a:rPr>
              <a:t>1</a:t>
            </a:r>
            <a:endParaRPr lang="en-CA" altLang="zh-CN" i="1" dirty="0">
              <a:solidFill>
                <a:srgbClr val="FF0000"/>
              </a:solidFill>
              <a:latin typeface="Times New Roman" pitchFamily="18"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1030" name="Text Box 6"/>
          <p:cNvSpPr txBox="1">
            <a:spLocks noChangeArrowheads="1"/>
          </p:cNvSpPr>
          <p:nvPr/>
        </p:nvSpPr>
        <p:spPr bwMode="auto">
          <a:xfrm>
            <a:off x="3487575" y="3160640"/>
            <a:ext cx="778328" cy="2697389"/>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1" u="sng" strike="noStrike" cap="none" normalizeH="0" baseline="0" dirty="0">
                <a:ln>
                  <a:noFill/>
                </a:ln>
                <a:solidFill>
                  <a:schemeClr val="tx1"/>
                </a:solidFill>
                <a:effectLst/>
                <a:latin typeface="Calibri" pitchFamily="34" charset="0"/>
                <a:ea typeface="宋体" pitchFamily="2" charset="-122"/>
                <a:cs typeface="宋体" pitchFamily="2" charset="-122"/>
              </a:rPr>
              <a:t> rk</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F</a:t>
            </a:r>
            <a:endParaRPr kumimoji="0" lang="en-US" altLang="zh-CN" b="0" i="1"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rPr>
              <a:t>-</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1</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2</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3</a:t>
            </a:r>
          </a:p>
          <a:p>
            <a:pPr marL="457200" marR="0" lvl="1" indent="0" algn="ctr" defTabSz="914400" rtl="0" eaLnBrk="1" fontAlgn="base" latinLnBrk="0" hangingPunct="1">
              <a:lnSpc>
                <a:spcPct val="100000"/>
              </a:lnSpc>
              <a:spcBef>
                <a:spcPct val="0"/>
              </a:spcBef>
              <a:spcAft>
                <a:spcPct val="0"/>
              </a:spcAft>
              <a:buClrTx/>
              <a:buSzTx/>
              <a:buFontTx/>
              <a:buNone/>
              <a:tabLst/>
            </a:pPr>
            <a:r>
              <a:rPr lang="en-US" altLang="zh-CN" dirty="0">
                <a:latin typeface="Calibri" pitchFamily="34" charset="0"/>
                <a:ea typeface="宋体" pitchFamily="2" charset="-122"/>
                <a:cs typeface="宋体" pitchFamily="2" charset="-122"/>
              </a:rPr>
              <a:t>1</a:t>
            </a:r>
            <a:endPar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1</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1</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2</a:t>
            </a:r>
            <a:endParaRPr kumimoji="0" lang="zh-CN" alt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031" name="Text Box 7"/>
          <p:cNvSpPr txBox="1">
            <a:spLocks noChangeArrowheads="1"/>
          </p:cNvSpPr>
          <p:nvPr/>
        </p:nvSpPr>
        <p:spPr bwMode="auto">
          <a:xfrm>
            <a:off x="6149953" y="3179556"/>
            <a:ext cx="767443" cy="2828018"/>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1" u="sng" strike="noStrike" cap="none" normalizeH="0" baseline="0" dirty="0">
                <a:ln>
                  <a:noFill/>
                </a:ln>
                <a:solidFill>
                  <a:schemeClr val="tx1"/>
                </a:solidFill>
                <a:effectLst/>
                <a:latin typeface="Calibri" pitchFamily="34" charset="0"/>
                <a:ea typeface="宋体" pitchFamily="2" charset="-122"/>
                <a:cs typeface="宋体" pitchFamily="2" charset="-122"/>
              </a:rPr>
              <a:t> rk</a:t>
            </a:r>
            <a:r>
              <a:rPr kumimoji="0" lang="en-US" altLang="zh-CN" b="0" i="1" u="sng" strike="noStrike" cap="none" normalizeH="0" baseline="-25000" dirty="0">
                <a:ln>
                  <a:noFill/>
                </a:ln>
                <a:solidFill>
                  <a:schemeClr val="tx1"/>
                </a:solidFill>
                <a:effectLst/>
                <a:latin typeface="Calibri" pitchFamily="34" charset="0"/>
                <a:ea typeface="宋体" pitchFamily="2" charset="-122"/>
                <a:cs typeface="宋体" pitchFamily="2" charset="-122"/>
              </a:rPr>
              <a:t>L  </a:t>
            </a:r>
            <a:endParaRPr kumimoji="0" lang="en-US" altLang="zh-CN" b="0" i="1" u="sng"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1</a:t>
            </a:r>
            <a:endParaRPr kumimoji="0" lang="en-US"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lang="en-US" altLang="zh-CN" dirty="0">
                <a:latin typeface="Calibri" pitchFamily="34" charset="0"/>
                <a:ea typeface="宋体" pitchFamily="2" charset="-122"/>
                <a:cs typeface="宋体" pitchFamily="2" charset="-122"/>
              </a:rPr>
              <a:t>1</a:t>
            </a:r>
            <a:endPar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lang="en-US" altLang="zh-CN" dirty="0">
                <a:latin typeface="Calibri" pitchFamily="34" charset="0"/>
                <a:ea typeface="宋体" pitchFamily="2" charset="-122"/>
                <a:cs typeface="宋体" pitchFamily="2" charset="-122"/>
              </a:rPr>
              <a:t>1</a:t>
            </a:r>
            <a:endParaRPr kumimoji="0" lang="en-US"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lang="en-US" altLang="zh-CN" dirty="0">
                <a:latin typeface="Times New Roman" pitchFamily="18" charset="0"/>
                <a:ea typeface="宋体" pitchFamily="2" charset="-122"/>
                <a:cs typeface="宋体" pitchFamily="2" charset="-122"/>
              </a:rPr>
              <a:t>2</a:t>
            </a:r>
            <a:endParaRPr kumimoji="0" lang="en-US"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2</a:t>
            </a:r>
            <a:endParaRPr kumimoji="0" lang="en-US"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lang="en-US" altLang="zh-CN" dirty="0">
                <a:latin typeface="Calibri" pitchFamily="34" charset="0"/>
                <a:ea typeface="宋体" pitchFamily="2" charset="-122"/>
                <a:cs typeface="宋体" pitchFamily="2" charset="-122"/>
              </a:rPr>
              <a:t>-</a:t>
            </a:r>
            <a:endParaRPr kumimoji="0" lang="en-US"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tabLst/>
            </a:pPr>
            <a:r>
              <a:rPr lang="en-US" altLang="zh-CN" dirty="0">
                <a:latin typeface="Calibri" pitchFamily="34" charset="0"/>
                <a:ea typeface="宋体" pitchFamily="2" charset="-122"/>
                <a:cs typeface="宋体" pitchFamily="2" charset="-122"/>
              </a:rPr>
              <a:t>3</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1</a:t>
            </a:r>
            <a:endParaRPr kumimoji="0" lang="zh-CN" alt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2" name="TextBox 11"/>
          <p:cNvSpPr txBox="1"/>
          <p:nvPr/>
        </p:nvSpPr>
        <p:spPr>
          <a:xfrm>
            <a:off x="4298561" y="3114828"/>
            <a:ext cx="296876" cy="369332"/>
          </a:xfrm>
          <a:prstGeom prst="rect">
            <a:avLst/>
          </a:prstGeom>
          <a:noFill/>
        </p:spPr>
        <p:txBody>
          <a:bodyPr wrap="none" rtlCol="0">
            <a:spAutoFit/>
          </a:bodyPr>
          <a:lstStyle/>
          <a:p>
            <a:r>
              <a:rPr lang="en-US" altLang="zh-CN" i="1" dirty="0">
                <a:latin typeface="Calibri" pitchFamily="34" charset="0"/>
              </a:rPr>
              <a:t>F</a:t>
            </a:r>
            <a:endParaRPr lang="zh-CN" altLang="en-US" i="1" dirty="0">
              <a:latin typeface="Calibri" pitchFamily="34" charset="0"/>
            </a:endParaRPr>
          </a:p>
        </p:txBody>
      </p:sp>
      <p:sp>
        <p:nvSpPr>
          <p:cNvPr id="13" name="TextBox 12"/>
          <p:cNvSpPr txBox="1"/>
          <p:nvPr/>
        </p:nvSpPr>
        <p:spPr>
          <a:xfrm>
            <a:off x="6279760" y="3136600"/>
            <a:ext cx="282450" cy="369332"/>
          </a:xfrm>
          <a:prstGeom prst="rect">
            <a:avLst/>
          </a:prstGeom>
          <a:noFill/>
        </p:spPr>
        <p:txBody>
          <a:bodyPr wrap="none" rtlCol="0">
            <a:spAutoFit/>
          </a:bodyPr>
          <a:lstStyle/>
          <a:p>
            <a:r>
              <a:rPr lang="en-US" altLang="zh-CN" i="1" dirty="0">
                <a:latin typeface="Calibri" pitchFamily="34" charset="0"/>
              </a:rPr>
              <a:t>L</a:t>
            </a:r>
            <a:endParaRPr lang="zh-CN" altLang="en-US" i="1" dirty="0">
              <a:latin typeface="Calibri" pitchFamily="34" charset="0"/>
            </a:endParaRPr>
          </a:p>
        </p:txBody>
      </p:sp>
      <p:sp>
        <p:nvSpPr>
          <p:cNvPr id="14" name="矩形 13"/>
          <p:cNvSpPr/>
          <p:nvPr/>
        </p:nvSpPr>
        <p:spPr>
          <a:xfrm>
            <a:off x="6230272" y="5080723"/>
            <a:ext cx="718457" cy="293914"/>
          </a:xfrm>
          <a:prstGeom prst="rect">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931087" y="4267784"/>
            <a:ext cx="718457" cy="274002"/>
          </a:xfrm>
          <a:prstGeom prst="rect">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a:cxnSpLocks/>
          </p:cNvCxnSpPr>
          <p:nvPr/>
        </p:nvCxnSpPr>
        <p:spPr>
          <a:xfrm flipH="1" flipV="1">
            <a:off x="6926164" y="5412346"/>
            <a:ext cx="100180" cy="380368"/>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514789" y="4290486"/>
            <a:ext cx="342902" cy="114299"/>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91060" y="5691119"/>
            <a:ext cx="832279" cy="369332"/>
          </a:xfrm>
          <a:prstGeom prst="rect">
            <a:avLst/>
          </a:prstGeom>
          <a:noFill/>
        </p:spPr>
        <p:txBody>
          <a:bodyPr wrap="none" rtlCol="0">
            <a:spAutoFit/>
          </a:bodyPr>
          <a:lstStyle/>
          <a:p>
            <a:r>
              <a:rPr lang="en-US" altLang="zh-CN" dirty="0">
                <a:solidFill>
                  <a:schemeClr val="tx2">
                    <a:lumMod val="60000"/>
                    <a:lumOff val="40000"/>
                  </a:schemeClr>
                </a:solidFill>
                <a:latin typeface="Times New Roman" pitchFamily="18" charset="0"/>
                <a:cs typeface="Times New Roman" pitchFamily="18" charset="0"/>
              </a:rPr>
              <a:t>rank: 3</a:t>
            </a:r>
            <a:endParaRPr lang="zh-CN" altLang="en-US" dirty="0">
              <a:solidFill>
                <a:schemeClr val="tx2">
                  <a:lumMod val="60000"/>
                  <a:lumOff val="40000"/>
                </a:schemeClr>
              </a:solidFill>
              <a:latin typeface="Times New Roman" pitchFamily="18" charset="0"/>
              <a:cs typeface="Times New Roman" pitchFamily="18" charset="0"/>
            </a:endParaRPr>
          </a:p>
        </p:txBody>
      </p:sp>
      <p:sp>
        <p:nvSpPr>
          <p:cNvPr id="25" name="TextBox 24"/>
          <p:cNvSpPr txBox="1"/>
          <p:nvPr/>
        </p:nvSpPr>
        <p:spPr>
          <a:xfrm>
            <a:off x="2990913" y="3824887"/>
            <a:ext cx="832279" cy="369332"/>
          </a:xfrm>
          <a:prstGeom prst="rect">
            <a:avLst/>
          </a:prstGeom>
          <a:noFill/>
        </p:spPr>
        <p:txBody>
          <a:bodyPr wrap="none" rtlCol="0">
            <a:spAutoFit/>
          </a:bodyPr>
          <a:lstStyle/>
          <a:p>
            <a:r>
              <a:rPr lang="en-US" altLang="zh-CN" dirty="0">
                <a:solidFill>
                  <a:schemeClr val="tx2">
                    <a:lumMod val="60000"/>
                    <a:lumOff val="40000"/>
                  </a:schemeClr>
                </a:solidFill>
                <a:latin typeface="Times New Roman" pitchFamily="18" charset="0"/>
                <a:cs typeface="Times New Roman" pitchFamily="18" charset="0"/>
              </a:rPr>
              <a:t>rank: 3</a:t>
            </a:r>
            <a:endParaRPr lang="zh-CN" altLang="en-US" dirty="0">
              <a:solidFill>
                <a:schemeClr val="tx2">
                  <a:lumMod val="60000"/>
                  <a:lumOff val="40000"/>
                </a:schemeClr>
              </a:solidFill>
              <a:latin typeface="Times New Roman" pitchFamily="18" charset="0"/>
              <a:cs typeface="Times New Roman" pitchFamily="18" charset="0"/>
            </a:endParaRPr>
          </a:p>
        </p:txBody>
      </p:sp>
      <p:sp>
        <p:nvSpPr>
          <p:cNvPr id="5" name="Rectangle 3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Text Box 5"/>
          <p:cNvSpPr txBox="1">
            <a:spLocks noChangeArrowheads="1"/>
          </p:cNvSpPr>
          <p:nvPr/>
        </p:nvSpPr>
        <p:spPr bwMode="auto">
          <a:xfrm>
            <a:off x="405784" y="3264408"/>
            <a:ext cx="2775629" cy="2377167"/>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53" name="Text Box 5"/>
          <p:cNvSpPr txBox="1">
            <a:spLocks noChangeArrowheads="1"/>
          </p:cNvSpPr>
          <p:nvPr/>
        </p:nvSpPr>
        <p:spPr bwMode="auto">
          <a:xfrm>
            <a:off x="215284" y="3432250"/>
            <a:ext cx="2775629" cy="2417223"/>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lvl="1" algn="just" eaLnBrk="1" hangingPunct="1"/>
            <a:r>
              <a:rPr lang="en-CA" altLang="zh-CN" i="1" dirty="0">
                <a:solidFill>
                  <a:srgbClr val="FF0000"/>
                </a:solidFill>
                <a:latin typeface="Calibri" pitchFamily="34" charset="0"/>
                <a:ea typeface="宋体" pitchFamily="2" charset="-122"/>
                <a:cs typeface="宋体" pitchFamily="2" charset="-122"/>
              </a:rPr>
              <a:t>g</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1</a:t>
            </a:r>
            <a:r>
              <a:rPr lang="en-CA" altLang="zh-CN" dirty="0">
                <a:latin typeface="Calibri" pitchFamily="34" charset="0"/>
                <a:ea typeface="宋体" pitchFamily="2" charset="-122"/>
                <a:cs typeface="宋体" pitchFamily="2" charset="-122"/>
              </a:rPr>
              <a:t> </a:t>
            </a:r>
            <a:r>
              <a:rPr lang="en-CA" altLang="zh-CN" i="1" dirty="0">
                <a:latin typeface="Calibri" pitchFamily="34" charset="0"/>
                <a:ea typeface="宋体" pitchFamily="2" charset="-122"/>
                <a:cs typeface="宋体" pitchFamily="2" charset="-122"/>
              </a:rPr>
              <a:t>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solidFill>
                  <a:srgbClr val="FF0000"/>
                </a:solidFill>
                <a:latin typeface="Calibri" pitchFamily="34" charset="0"/>
                <a:ea typeface="宋体" pitchFamily="2" charset="-122"/>
                <a:cs typeface="宋体" pitchFamily="2" charset="-122"/>
              </a:rPr>
              <a:t>$</a:t>
            </a:r>
          </a:p>
          <a:p>
            <a:pPr lvl="1" algn="just" eaLnBrk="1" hangingPunct="1"/>
            <a:r>
              <a:rPr lang="en-CA" altLang="zh-CN" i="1" dirty="0">
                <a:solidFill>
                  <a:srgbClr val="FF0000"/>
                </a:solidFill>
                <a:latin typeface="Calibri" pitchFamily="34" charset="0"/>
                <a:ea typeface="宋体" pitchFamily="2" charset="-122"/>
                <a:cs typeface="宋体" pitchFamily="2" charset="-122"/>
              </a:rPr>
              <a:t>t</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g</a:t>
            </a:r>
            <a:r>
              <a:rPr lang="en-CA" altLang="zh-CN" baseline="-25000" dirty="0">
                <a:solidFill>
                  <a:srgbClr val="FF0000"/>
                </a:solidFill>
                <a:latin typeface="Calibri" pitchFamily="34" charset="0"/>
                <a:ea typeface="宋体" pitchFamily="2" charset="-122"/>
                <a:cs typeface="宋体" pitchFamily="2" charset="-122"/>
              </a:rPr>
              <a:t>1</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 </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t</a:t>
            </a:r>
            <a:r>
              <a:rPr lang="en-CA" altLang="zh-CN" i="1" baseline="-25000" dirty="0">
                <a:solidFill>
                  <a:srgbClr val="FF0000"/>
                </a:solidFill>
                <a:latin typeface="Calibri" pitchFamily="34" charset="0"/>
                <a:ea typeface="宋体" pitchFamily="2" charset="-122"/>
                <a:cs typeface="宋体" pitchFamily="2" charset="-122"/>
              </a:rPr>
              <a:t>1</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t</a:t>
            </a:r>
            <a:r>
              <a:rPr lang="en-CA" altLang="zh-CN" baseline="-25000" dirty="0">
                <a:solidFill>
                  <a:srgbClr val="FF0000"/>
                </a:solidFill>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i="1"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1</a:t>
            </a:r>
          </a:p>
          <a:p>
            <a:pPr lvl="1" algn="just" eaLnBrk="1" hangingPunct="1"/>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c</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 </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 t</a:t>
            </a:r>
            <a:r>
              <a:rPr lang="en-CA" altLang="zh-CN" baseline="-25000" dirty="0">
                <a:solidFill>
                  <a:srgbClr val="FF0000"/>
                </a:solidFill>
                <a:latin typeface="Calibri" pitchFamily="34" charset="0"/>
                <a:ea typeface="宋体" pitchFamily="2" charset="-122"/>
                <a:cs typeface="宋体" pitchFamily="2" charset="-122"/>
              </a:rPr>
              <a:t>2</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c</a:t>
            </a:r>
            <a:r>
              <a:rPr lang="en-CA" altLang="zh-CN" baseline="-25000" dirty="0">
                <a:solidFill>
                  <a:srgbClr val="FF0000"/>
                </a:solidFill>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2</a:t>
            </a:r>
            <a:endParaRPr lang="en-CA" altLang="zh-CN" i="1" dirty="0">
              <a:solidFill>
                <a:srgbClr val="FF0000"/>
              </a:solidFill>
              <a:latin typeface="Times New Roman" pitchFamily="18" charset="0"/>
              <a:ea typeface="宋体" pitchFamily="2" charset="-122"/>
              <a:cs typeface="宋体" pitchFamily="2" charset="-122"/>
            </a:endParaRPr>
          </a:p>
          <a:p>
            <a:pPr lvl="1" algn="just" eaLnBrk="1" hangingPunct="1"/>
            <a:r>
              <a:rPr lang="en-CA" altLang="zh-CN" i="1" dirty="0">
                <a:solidFill>
                  <a:srgbClr val="FF0000"/>
                </a:solidFill>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3</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a:t>
            </a:r>
            <a:r>
              <a:rPr lang="en-CA" altLang="zh-CN" i="1" dirty="0">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t>
            </a:r>
            <a:r>
              <a:rPr lang="en-CA" altLang="zh-CN" dirty="0">
                <a:latin typeface="Calibri" pitchFamily="34" charset="0"/>
                <a:ea typeface="宋体" pitchFamily="2" charset="-122"/>
                <a:cs typeface="宋体" pitchFamily="2" charset="-122"/>
              </a:rPr>
              <a:t> </a:t>
            </a:r>
            <a:r>
              <a:rPr lang="en-CA" altLang="zh-CN" i="1" dirty="0">
                <a:latin typeface="Calibri" pitchFamily="34" charset="0"/>
                <a:ea typeface="宋体" pitchFamily="2" charset="-122"/>
                <a:cs typeface="宋体" pitchFamily="2" charset="-122"/>
              </a:rPr>
              <a:t>t</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lang="en-CA" altLang="zh-CN" i="1" dirty="0">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lang="en-CA" altLang="zh-CN" i="1" dirty="0">
                <a:latin typeface="Calibri" pitchFamily="34" charset="0"/>
                <a:ea typeface="宋体" pitchFamily="2" charset="-122"/>
                <a:cs typeface="宋体" pitchFamily="2" charset="-122"/>
              </a:rPr>
              <a:t>  </a:t>
            </a:r>
            <a:r>
              <a:rPr lang="en-CA" altLang="zh-CN" i="1" dirty="0">
                <a:solidFill>
                  <a:srgbClr val="FF0000"/>
                </a:solidFill>
                <a:latin typeface="Calibri" pitchFamily="34" charset="0"/>
                <a:ea typeface="宋体" pitchFamily="2" charset="-122"/>
                <a:cs typeface="宋体" pitchFamily="2" charset="-122"/>
              </a:rPr>
              <a:t>c</a:t>
            </a:r>
            <a:r>
              <a:rPr lang="en-CA" altLang="zh-CN" baseline="-25000" dirty="0">
                <a:solidFill>
                  <a:srgbClr val="FF0000"/>
                </a:solidFill>
                <a:latin typeface="Calibri" pitchFamily="34" charset="0"/>
                <a:ea typeface="宋体" pitchFamily="2" charset="-122"/>
                <a:cs typeface="宋体" pitchFamily="2" charset="-122"/>
              </a:rPr>
              <a:t>1</a:t>
            </a:r>
            <a:endParaRPr lang="en-CA" altLang="zh-CN" dirty="0">
              <a:solidFill>
                <a:srgbClr val="FF0000"/>
              </a:solidFill>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0" lang="en-CA" altLang="zh-CN" b="0" i="0" strike="noStrike" cap="none" normalizeH="0" baseline="0" dirty="0">
                <a:ln>
                  <a:noFill/>
                </a:ln>
                <a:solidFill>
                  <a:srgbClr val="FF0000"/>
                </a:solidFill>
                <a:effectLst/>
                <a:latin typeface="Calibri" pitchFamily="34" charset="0"/>
                <a:ea typeface="宋体" pitchFamily="2" charset="-122"/>
                <a:cs typeface="宋体" pitchFamily="2" charset="-122"/>
              </a:rPr>
              <a:t>$</a:t>
            </a:r>
            <a:r>
              <a:rPr kumimoji="0" lang="en-CA" altLang="zh-CN" b="0" i="1" strike="noStrike" cap="none" normalizeH="0" baseline="0" dirty="0">
                <a:ln>
                  <a:noFill/>
                </a:ln>
                <a:solidFill>
                  <a:schemeClr val="tx1"/>
                </a:solidFill>
                <a:effectLst/>
                <a:latin typeface="Calibri" pitchFamily="34" charset="0"/>
                <a:ea typeface="宋体" pitchFamily="2" charset="-122"/>
                <a:cs typeface="宋体" pitchFamily="2" charset="-122"/>
              </a:rPr>
              <a:t> </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g</a:t>
            </a:r>
            <a:r>
              <a:rPr lang="en-CA" altLang="zh-CN" baseline="-25000" dirty="0">
                <a:latin typeface="Calibri" pitchFamily="34" charset="0"/>
                <a:ea typeface="宋体" pitchFamily="2" charset="-122"/>
                <a:cs typeface="宋体" pitchFamily="2" charset="-122"/>
              </a:rPr>
              <a:t>1</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t</a:t>
            </a:r>
            <a:r>
              <a:rPr lang="en-CA" altLang="zh-CN" baseline="-25000" dirty="0">
                <a:latin typeface="Calibri" pitchFamily="34" charset="0"/>
                <a:ea typeface="宋体" pitchFamily="2" charset="-122"/>
                <a:cs typeface="宋体" pitchFamily="2" charset="-122"/>
              </a:rPr>
              <a:t>1</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1</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t</a:t>
            </a:r>
            <a:r>
              <a:rPr kumimoji="0" lang="en-CA" altLang="zh-CN" b="0" i="0" u="none" strike="noStrike" cap="none" normalizeH="0" baseline="-25000" dirty="0">
                <a:ln>
                  <a:noFill/>
                </a:ln>
                <a:solidFill>
                  <a:schemeClr val="tx1"/>
                </a:solidFill>
                <a:effectLst/>
                <a:latin typeface="Calibri" pitchFamily="34" charset="0"/>
                <a:ea typeface="宋体" pitchFamily="2" charset="-122"/>
                <a:cs typeface="宋体" pitchFamily="2" charset="-122"/>
              </a:rPr>
              <a:t>2</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a</a:t>
            </a:r>
            <a:r>
              <a:rPr lang="en-CA" altLang="zh-CN" baseline="-25000" dirty="0">
                <a:latin typeface="Calibri" pitchFamily="34" charset="0"/>
                <a:ea typeface="宋体" pitchFamily="2" charset="-122"/>
                <a:cs typeface="宋体" pitchFamily="2" charset="-122"/>
              </a:rPr>
              <a:t>2</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t</a:t>
            </a:r>
            <a:r>
              <a:rPr lang="en-CA" altLang="zh-CN" baseline="-25000" dirty="0">
                <a:latin typeface="Calibri" pitchFamily="34" charset="0"/>
                <a:ea typeface="宋体" pitchFamily="2" charset="-122"/>
                <a:cs typeface="宋体" pitchFamily="2" charset="-122"/>
              </a:rPr>
              <a:t>2</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  </a:t>
            </a:r>
            <a:r>
              <a:rPr kumimoji="0" lang="en-CA" altLang="zh-CN" b="0" i="1" u="none" strike="noStrike" cap="none" normalizeH="0" baseline="0" dirty="0">
                <a:ln>
                  <a:noFill/>
                </a:ln>
                <a:solidFill>
                  <a:srgbClr val="FF0000"/>
                </a:solidFill>
                <a:effectLst/>
                <a:latin typeface="Calibri" pitchFamily="34" charset="0"/>
                <a:ea typeface="宋体" pitchFamily="2" charset="-122"/>
                <a:cs typeface="宋体" pitchFamily="2" charset="-122"/>
              </a:rPr>
              <a:t>a</a:t>
            </a:r>
            <a:r>
              <a:rPr lang="en-CA" altLang="zh-CN" baseline="-25000" dirty="0">
                <a:solidFill>
                  <a:srgbClr val="FF0000"/>
                </a:solidFill>
                <a:latin typeface="Calibri" pitchFamily="34" charset="0"/>
                <a:ea typeface="宋体" pitchFamily="2" charset="-122"/>
                <a:cs typeface="宋体" pitchFamily="2" charset="-122"/>
              </a:rPr>
              <a:t>3</a:t>
            </a:r>
            <a:endParaRPr kumimoji="0" lang="en-CA" altLang="zh-CN" b="0" i="0" u="none" strike="noStrike" cap="none" normalizeH="0" baseline="0" dirty="0">
              <a:ln>
                <a:noFill/>
              </a:ln>
              <a:solidFill>
                <a:srgbClr val="FF0000"/>
              </a:solidFill>
              <a:effectLst/>
              <a:latin typeface="Times New Roman" pitchFamily="18"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en-CA" altLang="zh-CN" b="0" i="1" u="none" strike="noStrike" cap="none" normalizeH="0" baseline="0" dirty="0">
              <a:ln>
                <a:noFill/>
              </a:ln>
              <a:solidFill>
                <a:srgbClr val="FF0000"/>
              </a:solidFill>
              <a:effectLst/>
              <a:latin typeface="Times New Roman" pitchFamily="18"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21" name="TextBox 20"/>
          <p:cNvSpPr txBox="1"/>
          <p:nvPr/>
        </p:nvSpPr>
        <p:spPr>
          <a:xfrm>
            <a:off x="3939559" y="2724303"/>
            <a:ext cx="3026662" cy="461665"/>
          </a:xfrm>
          <a:prstGeom prst="rect">
            <a:avLst/>
          </a:prstGeom>
          <a:noFill/>
        </p:spPr>
        <p:txBody>
          <a:bodyPr wrap="none" rtlCol="0">
            <a:spAutoFit/>
          </a:bodyPr>
          <a:lstStyle/>
          <a:p>
            <a:r>
              <a:rPr lang="en-US" altLang="zh-CN" sz="2400" b="1" dirty="0">
                <a:solidFill>
                  <a:srgbClr val="5014F8"/>
                </a:solidFill>
                <a:latin typeface="Calibri" pitchFamily="34" charset="0"/>
              </a:rPr>
              <a:t>Rank correspondence:</a:t>
            </a:r>
            <a:endParaRPr lang="zh-CN" altLang="en-US" sz="2400" b="1" dirty="0">
              <a:solidFill>
                <a:srgbClr val="5014F8"/>
              </a:solidFill>
              <a:latin typeface="Calibri" pitchFamily="34" charset="0"/>
            </a:endParaRPr>
          </a:p>
        </p:txBody>
      </p:sp>
      <p:sp>
        <p:nvSpPr>
          <p:cNvPr id="6"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1"/>
          <p:cNvGrpSpPr>
            <a:grpSpLocks/>
          </p:cNvGrpSpPr>
          <p:nvPr/>
        </p:nvGrpSpPr>
        <p:grpSpPr bwMode="auto">
          <a:xfrm>
            <a:off x="8310611" y="3363462"/>
            <a:ext cx="4403782" cy="803362"/>
            <a:chOff x="6571" y="4429"/>
            <a:chExt cx="5366" cy="1264"/>
          </a:xfrm>
        </p:grpSpPr>
        <p:sp>
          <p:nvSpPr>
            <p:cNvPr id="8" name="AutoShape 8"/>
            <p:cNvSpPr>
              <a:spLocks noChangeArrowheads="1" noTextEdit="1"/>
            </p:cNvSpPr>
            <p:nvPr/>
          </p:nvSpPr>
          <p:spPr bwMode="auto">
            <a:xfrm>
              <a:off x="6571" y="4484"/>
              <a:ext cx="5366" cy="1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Text Box 6"/>
            <p:cNvSpPr txBox="1">
              <a:spLocks noChangeArrowheads="1"/>
            </p:cNvSpPr>
            <p:nvPr/>
          </p:nvSpPr>
          <p:spPr bwMode="auto">
            <a:xfrm>
              <a:off x="6908" y="4474"/>
              <a:ext cx="1311" cy="441"/>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L</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r>
                <a:rPr kumimoji="0" lang="en-CA" altLang="en-US" sz="2000" b="1" i="1" u="none" strike="noStrike" cap="none" normalizeH="0" baseline="0" dirty="0" err="1">
                  <a:ln>
                    <a:noFill/>
                  </a:ln>
                  <a:solidFill>
                    <a:schemeClr val="tx1"/>
                  </a:solidFill>
                  <a:effectLst/>
                  <a:ea typeface="宋体" pitchFamily="2" charset="-122"/>
                  <a:cs typeface="Times New Roman" pitchFamily="18" charset="0"/>
                </a:rPr>
                <a:t>i</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 $,</a:t>
              </a:r>
              <a:endParaRPr kumimoji="0" lang="en-CA" altLang="en-US" sz="2000" b="1" i="0" u="none" strike="noStrike" cap="none" normalizeH="0" baseline="0" dirty="0">
                <a:ln>
                  <a:noFill/>
                </a:ln>
                <a:solidFill>
                  <a:schemeClr val="tx1"/>
                </a:solidFill>
                <a:effectLst/>
                <a:cs typeface="Arial" pitchFamily="34" charset="0"/>
              </a:endParaRPr>
            </a:p>
          </p:txBody>
        </p:sp>
        <p:sp>
          <p:nvSpPr>
            <p:cNvPr id="11" name="Text Box 5"/>
            <p:cNvSpPr txBox="1">
              <a:spLocks noChangeArrowheads="1"/>
            </p:cNvSpPr>
            <p:nvPr/>
          </p:nvSpPr>
          <p:spPr bwMode="auto">
            <a:xfrm>
              <a:off x="9407" y="4429"/>
              <a:ext cx="1675" cy="441"/>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if</a:t>
              </a: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 SA</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r>
                <a:rPr kumimoji="0" lang="en-CA" altLang="en-US" sz="2000" b="1" i="1" u="none" strike="noStrike" cap="none" normalizeH="0" baseline="0" dirty="0" err="1">
                  <a:ln>
                    <a:noFill/>
                  </a:ln>
                  <a:solidFill>
                    <a:schemeClr val="tx1"/>
                  </a:solidFill>
                  <a:effectLst/>
                  <a:ea typeface="宋体" pitchFamily="2" charset="-122"/>
                  <a:cs typeface="Times New Roman" pitchFamily="18" charset="0"/>
                </a:rPr>
                <a:t>i</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 1;</a:t>
              </a:r>
              <a:endParaRPr kumimoji="0" lang="en-CA" altLang="en-US" sz="2000" b="1" i="0" u="none" strike="noStrike" cap="none" normalizeH="0" baseline="0" dirty="0">
                <a:ln>
                  <a:noFill/>
                </a:ln>
                <a:solidFill>
                  <a:schemeClr val="tx1"/>
                </a:solidFill>
                <a:effectLst/>
                <a:cs typeface="Arial" pitchFamily="34" charset="0"/>
              </a:endParaRPr>
            </a:p>
          </p:txBody>
        </p:sp>
        <p:sp>
          <p:nvSpPr>
            <p:cNvPr id="16" name="Text Box 4"/>
            <p:cNvSpPr txBox="1">
              <a:spLocks noChangeArrowheads="1"/>
            </p:cNvSpPr>
            <p:nvPr/>
          </p:nvSpPr>
          <p:spPr bwMode="auto">
            <a:xfrm>
              <a:off x="6894" y="5155"/>
              <a:ext cx="2450" cy="443"/>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L</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r>
                <a:rPr kumimoji="0" lang="en-CA" altLang="en-US" sz="2000" b="1" i="1" u="none" strike="noStrike" cap="none" normalizeH="0" baseline="0" dirty="0" err="1">
                  <a:ln>
                    <a:noFill/>
                  </a:ln>
                  <a:solidFill>
                    <a:schemeClr val="tx1"/>
                  </a:solidFill>
                  <a:effectLst/>
                  <a:ea typeface="宋体" pitchFamily="2" charset="-122"/>
                  <a:cs typeface="Times New Roman" pitchFamily="18" charset="0"/>
                </a:rPr>
                <a:t>i</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 </a:t>
              </a: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y</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r>
                <a:rPr lang="en-CA" altLang="en-US" sz="2000" b="1" i="1" dirty="0">
                  <a:ea typeface="宋体" pitchFamily="2" charset="-122"/>
                  <a:cs typeface="Times New Roman" pitchFamily="18" charset="0"/>
                </a:rPr>
                <a:t>SA</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r>
                <a:rPr kumimoji="0" lang="en-CA" altLang="en-US" sz="2000" b="1" i="1" u="none" strike="noStrike" cap="none" normalizeH="0" baseline="0" dirty="0" err="1">
                  <a:ln>
                    <a:noFill/>
                  </a:ln>
                  <a:solidFill>
                    <a:schemeClr val="tx1"/>
                  </a:solidFill>
                  <a:effectLst/>
                  <a:ea typeface="宋体" pitchFamily="2" charset="-122"/>
                  <a:cs typeface="Times New Roman" pitchFamily="18" charset="0"/>
                </a:rPr>
                <a:t>i</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 1],</a:t>
              </a:r>
              <a:endParaRPr kumimoji="0" lang="en-CA" altLang="en-US" sz="2000" b="1" i="0" u="none" strike="noStrike" cap="none" normalizeH="0" baseline="0" dirty="0">
                <a:ln>
                  <a:noFill/>
                </a:ln>
                <a:solidFill>
                  <a:schemeClr val="tx1"/>
                </a:solidFill>
                <a:effectLst/>
                <a:cs typeface="Arial" pitchFamily="34" charset="0"/>
              </a:endParaRPr>
            </a:p>
          </p:txBody>
        </p:sp>
        <p:sp>
          <p:nvSpPr>
            <p:cNvPr id="18" name="Text Box 3"/>
            <p:cNvSpPr txBox="1">
              <a:spLocks noChangeArrowheads="1"/>
            </p:cNvSpPr>
            <p:nvPr/>
          </p:nvSpPr>
          <p:spPr bwMode="auto">
            <a:xfrm>
              <a:off x="9379" y="5155"/>
              <a:ext cx="1675" cy="53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otherwise.</a:t>
              </a:r>
              <a:endParaRPr kumimoji="0" lang="en-CA" altLang="en-US" sz="2000" b="1" i="0" u="none" strike="noStrike" cap="none" normalizeH="0" baseline="0" dirty="0">
                <a:ln>
                  <a:noFill/>
                </a:ln>
                <a:solidFill>
                  <a:schemeClr val="tx1"/>
                </a:solidFill>
                <a:effectLst/>
                <a:cs typeface="Arial" pitchFamily="34" charset="0"/>
              </a:endParaRPr>
            </a:p>
          </p:txBody>
        </p:sp>
        <p:sp>
          <p:nvSpPr>
            <p:cNvPr id="19" name="AutoShape 2"/>
            <p:cNvSpPr>
              <a:spLocks/>
            </p:cNvSpPr>
            <p:nvPr/>
          </p:nvSpPr>
          <p:spPr bwMode="auto">
            <a:xfrm>
              <a:off x="6732" y="4609"/>
              <a:ext cx="84" cy="889"/>
            </a:xfrm>
            <a:prstGeom prst="leftBrace">
              <a:avLst>
                <a:gd name="adj1" fmla="val 54663"/>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p:nvSpPr>
        <p:spPr>
          <a:xfrm>
            <a:off x="8601839" y="2714777"/>
            <a:ext cx="2538067" cy="461665"/>
          </a:xfrm>
          <a:prstGeom prst="rect">
            <a:avLst/>
          </a:prstGeom>
          <a:noFill/>
        </p:spPr>
        <p:txBody>
          <a:bodyPr wrap="none" rtlCol="0">
            <a:spAutoFit/>
          </a:bodyPr>
          <a:lstStyle/>
          <a:p>
            <a:r>
              <a:rPr lang="en-US" altLang="zh-CN" sz="2400" b="1" dirty="0">
                <a:solidFill>
                  <a:srgbClr val="5014F8"/>
                </a:solidFill>
                <a:latin typeface="Calibri" pitchFamily="34" charset="0"/>
              </a:rPr>
              <a:t>BWT construction:</a:t>
            </a:r>
            <a:endParaRPr lang="zh-CN" altLang="en-US" sz="2400" b="1" dirty="0">
              <a:solidFill>
                <a:srgbClr val="5014F8"/>
              </a:solidFill>
              <a:latin typeface="Calibri" pitchFamily="34" charset="0"/>
            </a:endParaRPr>
          </a:p>
        </p:txBody>
      </p:sp>
      <p:sp>
        <p:nvSpPr>
          <p:cNvPr id="31" name="TextBox 30"/>
          <p:cNvSpPr txBox="1"/>
          <p:nvPr/>
        </p:nvSpPr>
        <p:spPr>
          <a:xfrm>
            <a:off x="8649765" y="4404785"/>
            <a:ext cx="2735288" cy="461665"/>
          </a:xfrm>
          <a:prstGeom prst="rect">
            <a:avLst/>
          </a:prstGeom>
          <a:noFill/>
        </p:spPr>
        <p:txBody>
          <a:bodyPr wrap="square" rtlCol="0">
            <a:spAutoFit/>
          </a:bodyPr>
          <a:lstStyle/>
          <a:p>
            <a:r>
              <a:rPr lang="en-US" altLang="zh-CN" sz="2400" b="1" i="1" dirty="0">
                <a:solidFill>
                  <a:srgbClr val="5014F8"/>
                </a:solidFill>
                <a:latin typeface="Calibri" pitchFamily="34" charset="0"/>
              </a:rPr>
              <a:t>SA</a:t>
            </a:r>
            <a:r>
              <a:rPr lang="en-US" altLang="zh-CN" sz="2400" b="1" dirty="0">
                <a:solidFill>
                  <a:srgbClr val="5014F8"/>
                </a:solidFill>
                <a:latin typeface="Calibri" pitchFamily="34" charset="0"/>
              </a:rPr>
              <a:t>[…] – suffix array</a:t>
            </a:r>
            <a:endParaRPr lang="zh-CN" altLang="en-US" sz="2400" b="1" dirty="0">
              <a:solidFill>
                <a:srgbClr val="5014F8"/>
              </a:solidFill>
              <a:latin typeface="Calibri" pitchFamily="34" charset="0"/>
            </a:endParaRPr>
          </a:p>
        </p:txBody>
      </p:sp>
      <p:sp>
        <p:nvSpPr>
          <p:cNvPr id="32" name="TextBox 31"/>
          <p:cNvSpPr txBox="1"/>
          <p:nvPr/>
        </p:nvSpPr>
        <p:spPr>
          <a:xfrm>
            <a:off x="4764642" y="5657974"/>
            <a:ext cx="1604927" cy="400110"/>
          </a:xfrm>
          <a:prstGeom prst="rect">
            <a:avLst/>
          </a:prstGeom>
          <a:noFill/>
        </p:spPr>
        <p:txBody>
          <a:bodyPr wrap="none" rtlCol="0">
            <a:spAutoFit/>
          </a:bodyPr>
          <a:lstStyle/>
          <a:p>
            <a:pPr marL="0" lvl="1" algn="ctr" eaLnBrk="1" hangingPunct="1"/>
            <a:r>
              <a:rPr lang="en-US" altLang="zh-CN" sz="2000" i="1" u="sng" dirty="0">
                <a:solidFill>
                  <a:srgbClr val="5014F8"/>
                </a:solidFill>
                <a:latin typeface="Calibri" pitchFamily="34" charset="0"/>
                <a:ea typeface="宋体" pitchFamily="2" charset="-122"/>
                <a:cs typeface="宋体" pitchFamily="2" charset="-122"/>
              </a:rPr>
              <a:t>rk</a:t>
            </a:r>
            <a:r>
              <a:rPr lang="en-US" altLang="zh-CN" sz="2000" i="1" baseline="-25000" dirty="0">
                <a:solidFill>
                  <a:srgbClr val="5014F8"/>
                </a:solidFill>
                <a:latin typeface="Calibri" pitchFamily="34" charset="0"/>
                <a:ea typeface="宋体" pitchFamily="2" charset="-122"/>
                <a:cs typeface="宋体" pitchFamily="2" charset="-122"/>
              </a:rPr>
              <a:t>F</a:t>
            </a:r>
            <a:r>
              <a:rPr lang="en-US" altLang="zh-CN" sz="2000" dirty="0">
                <a:solidFill>
                  <a:srgbClr val="5014F8"/>
                </a:solidFill>
                <a:latin typeface="Calibri" pitchFamily="34" charset="0"/>
                <a:ea typeface="宋体" pitchFamily="2" charset="-122"/>
                <a:cs typeface="宋体" pitchFamily="2" charset="-122"/>
              </a:rPr>
              <a:t>(</a:t>
            </a:r>
            <a:r>
              <a:rPr lang="en-US" altLang="zh-CN" sz="2000" i="1" dirty="0">
                <a:solidFill>
                  <a:srgbClr val="5014F8"/>
                </a:solidFill>
                <a:latin typeface="Calibri" pitchFamily="34" charset="0"/>
                <a:ea typeface="宋体" pitchFamily="2" charset="-122"/>
                <a:cs typeface="宋体" pitchFamily="2" charset="-122"/>
              </a:rPr>
              <a:t>e</a:t>
            </a:r>
            <a:r>
              <a:rPr lang="en-US" altLang="zh-CN" sz="2000" dirty="0">
                <a:solidFill>
                  <a:srgbClr val="5014F8"/>
                </a:solidFill>
                <a:latin typeface="Calibri" pitchFamily="34" charset="0"/>
                <a:ea typeface="宋体" pitchFamily="2" charset="-122"/>
                <a:cs typeface="宋体" pitchFamily="2" charset="-122"/>
              </a:rPr>
              <a:t>) = </a:t>
            </a:r>
            <a:r>
              <a:rPr lang="en-US" altLang="zh-CN" sz="2000" i="1" u="sng" dirty="0">
                <a:solidFill>
                  <a:srgbClr val="5014F8"/>
                </a:solidFill>
                <a:latin typeface="Calibri" pitchFamily="34" charset="0"/>
                <a:ea typeface="宋体" pitchFamily="2" charset="-122"/>
                <a:cs typeface="宋体" pitchFamily="2" charset="-122"/>
              </a:rPr>
              <a:t>rk</a:t>
            </a:r>
            <a:r>
              <a:rPr lang="en-US" altLang="zh-CN" sz="2000" i="1" baseline="-25000" dirty="0">
                <a:solidFill>
                  <a:srgbClr val="5014F8"/>
                </a:solidFill>
                <a:latin typeface="Calibri" pitchFamily="34" charset="0"/>
                <a:ea typeface="宋体" pitchFamily="2" charset="-122"/>
                <a:cs typeface="宋体" pitchFamily="2" charset="-122"/>
              </a:rPr>
              <a:t>L</a:t>
            </a:r>
            <a:r>
              <a:rPr lang="en-US" altLang="zh-CN" sz="2000" dirty="0">
                <a:solidFill>
                  <a:srgbClr val="5014F8"/>
                </a:solidFill>
                <a:latin typeface="Calibri" pitchFamily="34" charset="0"/>
                <a:ea typeface="宋体" pitchFamily="2" charset="-122"/>
                <a:cs typeface="宋体" pitchFamily="2" charset="-122"/>
              </a:rPr>
              <a:t>(</a:t>
            </a:r>
            <a:r>
              <a:rPr lang="en-US" altLang="zh-CN" sz="2000" i="1" dirty="0">
                <a:solidFill>
                  <a:srgbClr val="5014F8"/>
                </a:solidFill>
                <a:latin typeface="Calibri" pitchFamily="34" charset="0"/>
                <a:ea typeface="宋体" pitchFamily="2" charset="-122"/>
                <a:cs typeface="宋体" pitchFamily="2" charset="-122"/>
              </a:rPr>
              <a:t>e</a:t>
            </a:r>
            <a:r>
              <a:rPr lang="en-US" altLang="zh-CN" sz="2000" dirty="0">
                <a:solidFill>
                  <a:srgbClr val="5014F8"/>
                </a:solidFill>
                <a:latin typeface="Calibri" pitchFamily="34" charset="0"/>
                <a:ea typeface="宋体" pitchFamily="2" charset="-122"/>
                <a:cs typeface="宋体" pitchFamily="2" charset="-122"/>
              </a:rPr>
              <a:t>) </a:t>
            </a:r>
            <a:endParaRPr lang="en-US" altLang="zh-CN" sz="2000" i="1" dirty="0">
              <a:solidFill>
                <a:srgbClr val="5014F8"/>
              </a:solidFill>
              <a:latin typeface="Times New Roman" pitchFamily="18" charset="0"/>
              <a:ea typeface="宋体" pitchFamily="2" charset="-122"/>
              <a:cs typeface="宋体" pitchFamily="2" charset="-122"/>
            </a:endParaRPr>
          </a:p>
        </p:txBody>
      </p:sp>
      <p:sp>
        <p:nvSpPr>
          <p:cNvPr id="9" name="TextBox 8">
            <a:extLst>
              <a:ext uri="{FF2B5EF4-FFF2-40B4-BE49-F238E27FC236}">
                <a16:creationId xmlns:a16="http://schemas.microsoft.com/office/drawing/2014/main" id="{93DB1918-5665-4AE7-AF58-61EA89CD9149}"/>
              </a:ext>
            </a:extLst>
          </p:cNvPr>
          <p:cNvSpPr txBox="1"/>
          <p:nvPr/>
        </p:nvSpPr>
        <p:spPr>
          <a:xfrm>
            <a:off x="8660395" y="4996847"/>
            <a:ext cx="2790153" cy="830997"/>
          </a:xfrm>
          <a:prstGeom prst="rect">
            <a:avLst/>
          </a:prstGeom>
          <a:noFill/>
        </p:spPr>
        <p:txBody>
          <a:bodyPr wrap="square" rtlCol="0">
            <a:spAutoFit/>
          </a:bodyPr>
          <a:lstStyle/>
          <a:p>
            <a:r>
              <a:rPr lang="en-US" altLang="zh-CN" sz="2400" b="1" dirty="0">
                <a:solidFill>
                  <a:srgbClr val="FF0000"/>
                </a:solidFill>
                <a:latin typeface="Calibri" pitchFamily="34" charset="0"/>
              </a:rPr>
              <a:t>A</a:t>
            </a:r>
            <a:r>
              <a:rPr lang="en-US" altLang="zh-CN" sz="2400" b="1" i="1" dirty="0">
                <a:solidFill>
                  <a:srgbClr val="FF0000"/>
                </a:solidFill>
                <a:latin typeface="Calibri" pitchFamily="34" charset="0"/>
              </a:rPr>
              <a:t> </a:t>
            </a:r>
            <a:r>
              <a:rPr lang="en-US" altLang="zh-CN" sz="2400" b="1" dirty="0">
                <a:solidFill>
                  <a:srgbClr val="FF0000"/>
                </a:solidFill>
                <a:latin typeface="Calibri" pitchFamily="34" charset="0"/>
              </a:rPr>
              <a:t>suffix array can be established in O(</a:t>
            </a:r>
            <a:r>
              <a:rPr lang="en-US" altLang="zh-CN" sz="2400" b="1" i="1" dirty="0">
                <a:solidFill>
                  <a:srgbClr val="FF0000"/>
                </a:solidFill>
                <a:latin typeface="Calibri" pitchFamily="34" charset="0"/>
              </a:rPr>
              <a:t>n</a:t>
            </a:r>
            <a:r>
              <a:rPr lang="en-US" altLang="zh-CN" sz="2400" b="1" dirty="0">
                <a:solidFill>
                  <a:srgbClr val="FF0000"/>
                </a:solidFill>
                <a:latin typeface="Calibri" pitchFamily="34" charset="0"/>
              </a:rPr>
              <a:t>)</a:t>
            </a:r>
            <a:r>
              <a:rPr lang="en-US" altLang="zh-CN" sz="2400" b="1" i="1" dirty="0">
                <a:solidFill>
                  <a:srgbClr val="FF0000"/>
                </a:solidFill>
                <a:latin typeface="Calibri" pitchFamily="34" charset="0"/>
              </a:rPr>
              <a:t>.</a:t>
            </a:r>
            <a:endParaRPr lang="zh-CN" altLang="en-US" sz="2400" b="1" i="1" dirty="0">
              <a:solidFill>
                <a:srgbClr val="FF0000"/>
              </a:solidFill>
              <a:latin typeface="Calibri" pitchFamily="34" charset="0"/>
            </a:endParaRPr>
          </a:p>
        </p:txBody>
      </p:sp>
      <p:sp>
        <p:nvSpPr>
          <p:cNvPr id="22" name="TextBox 21">
            <a:extLst>
              <a:ext uri="{FF2B5EF4-FFF2-40B4-BE49-F238E27FC236}">
                <a16:creationId xmlns:a16="http://schemas.microsoft.com/office/drawing/2014/main" id="{128CF1BB-3E9A-4913-998E-F0690209B3D7}"/>
              </a:ext>
            </a:extLst>
          </p:cNvPr>
          <p:cNvSpPr txBox="1"/>
          <p:nvPr/>
        </p:nvSpPr>
        <p:spPr>
          <a:xfrm>
            <a:off x="598841" y="5668062"/>
            <a:ext cx="3109111" cy="830997"/>
          </a:xfrm>
          <a:prstGeom prst="rect">
            <a:avLst/>
          </a:prstGeom>
          <a:noFill/>
        </p:spPr>
        <p:txBody>
          <a:bodyPr wrap="square" rtlCol="0">
            <a:spAutoFit/>
          </a:bodyPr>
          <a:lstStyle/>
          <a:p>
            <a:r>
              <a:rPr lang="en-US" altLang="zh-CN" sz="2400" b="1" dirty="0">
                <a:solidFill>
                  <a:srgbClr val="FF0000"/>
                </a:solidFill>
                <a:latin typeface="Calibri" pitchFamily="34" charset="0"/>
              </a:rPr>
              <a:t>Sort these sequences lexicographically.</a:t>
            </a:r>
            <a:endParaRPr lang="zh-CN" altLang="en-US" sz="2400" b="1" i="1" dirty="0">
              <a:solidFill>
                <a:srgbClr val="FF0000"/>
              </a:solidFill>
              <a:latin typeface="Calibri" pitchFamily="34" charset="0"/>
            </a:endParaRPr>
          </a:p>
        </p:txBody>
      </p:sp>
      <p:cxnSp>
        <p:nvCxnSpPr>
          <p:cNvPr id="36" name="直接箭头连接符 16">
            <a:extLst>
              <a:ext uri="{FF2B5EF4-FFF2-40B4-BE49-F238E27FC236}">
                <a16:creationId xmlns:a16="http://schemas.microsoft.com/office/drawing/2014/main" id="{C8F5022E-B8D1-45E9-A00A-878607750276}"/>
              </a:ext>
            </a:extLst>
          </p:cNvPr>
          <p:cNvCxnSpPr>
            <a:cxnSpLocks/>
          </p:cNvCxnSpPr>
          <p:nvPr/>
        </p:nvCxnSpPr>
        <p:spPr>
          <a:xfrm flipV="1">
            <a:off x="3505211" y="5691119"/>
            <a:ext cx="548835" cy="324510"/>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2">
            <a:extLst>
              <a:ext uri="{FF2B5EF4-FFF2-40B4-BE49-F238E27FC236}">
                <a16:creationId xmlns:a16="http://schemas.microsoft.com/office/drawing/2014/main" id="{D5E8820B-6A1B-49BE-805B-7E0FC1ECFA1D}"/>
              </a:ext>
            </a:extLst>
          </p:cNvPr>
          <p:cNvSpPr txBox="1">
            <a:spLocks noChangeArrowheads="1"/>
          </p:cNvSpPr>
          <p:nvPr/>
        </p:nvSpPr>
        <p:spPr bwMode="auto">
          <a:xfrm>
            <a:off x="7206281" y="3411032"/>
            <a:ext cx="682388" cy="2504128"/>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7</a:t>
            </a:r>
            <a:endParaRPr kumimoji="0" lang="en-CA" altLang="zh-CN" sz="20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6</a:t>
            </a:r>
            <a:endParaRPr kumimoji="0" lang="en-CA" altLang="zh-CN" sz="20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4</a:t>
            </a:r>
            <a:endParaRPr kumimoji="0" lang="en-CA" altLang="zh-CN" sz="2000" b="0" i="0" u="none" strike="noStrike" cap="none" normalizeH="0" baseline="0" dirty="0">
              <a:ln>
                <a:noFill/>
              </a:ln>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2</a:t>
            </a:r>
            <a:endParaRPr kumimoji="0" lang="en-CA" altLang="zh-CN" sz="2000" b="0" i="0" u="none" strike="noStrike" cap="none" normalizeH="0" baseline="0" dirty="0">
              <a:ln>
                <a:noFill/>
              </a:ln>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5</a:t>
            </a:r>
            <a:endParaRPr kumimoji="0" lang="en-CA" altLang="zh-CN" sz="20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0</a:t>
            </a:r>
            <a:endParaRPr kumimoji="0" lang="en-CA" altLang="zh-CN" sz="20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1</a:t>
            </a:r>
            <a:endParaRPr kumimoji="0" lang="en-CA" altLang="zh-CN" sz="20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2000" dirty="0">
                <a:latin typeface="Calibri" pitchFamily="34" charset="0"/>
                <a:ea typeface="宋体" pitchFamily="2" charset="-122"/>
                <a:cs typeface="宋体" pitchFamily="2" charset="-122"/>
              </a:rPr>
              <a:t>2</a:t>
            </a:r>
            <a:endParaRPr kumimoji="0" lang="zh-CN" altLang="zh-CN" sz="20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48" name="TextBox 2047">
            <a:extLst>
              <a:ext uri="{FF2B5EF4-FFF2-40B4-BE49-F238E27FC236}">
                <a16:creationId xmlns:a16="http://schemas.microsoft.com/office/drawing/2014/main" id="{32B2C420-36FE-494E-AE9F-3B554DD8F1D7}"/>
              </a:ext>
            </a:extLst>
          </p:cNvPr>
          <p:cNvSpPr txBox="1"/>
          <p:nvPr/>
        </p:nvSpPr>
        <p:spPr>
          <a:xfrm>
            <a:off x="7206281" y="2772366"/>
            <a:ext cx="1389163" cy="400110"/>
          </a:xfrm>
          <a:prstGeom prst="rect">
            <a:avLst/>
          </a:prstGeom>
          <a:noFill/>
        </p:spPr>
        <p:txBody>
          <a:bodyPr wrap="none" rtlCol="0">
            <a:spAutoFit/>
          </a:bodyPr>
          <a:lstStyle/>
          <a:p>
            <a:r>
              <a:rPr lang="en-US" altLang="zh-CN" sz="2000" i="1" u="sng" dirty="0">
                <a:latin typeface="Calibri" pitchFamily="34" charset="0"/>
                <a:cs typeface="Times New Roman" pitchFamily="18" charset="0"/>
              </a:rPr>
              <a:t>Suffix Array</a:t>
            </a:r>
            <a:endParaRPr lang="zh-CN" altLang="en-US" sz="2000" i="1" u="sng" dirty="0">
              <a:latin typeface="Calibri"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58" y="1679654"/>
            <a:ext cx="11158025" cy="4667891"/>
          </a:xfrm>
        </p:spPr>
        <p:txBody>
          <a:bodyPr/>
          <a:lstStyle/>
          <a:p>
            <a:pPr algn="just">
              <a:buFont typeface="Wingdings" panose="05000000000000000000" pitchFamily="2" charset="2"/>
              <a:buChar char="Ø"/>
            </a:pPr>
            <a:r>
              <a:rPr lang="en-US" sz="2800" b="1" i="1" dirty="0">
                <a:solidFill>
                  <a:srgbClr val="5014F8"/>
                </a:solidFill>
                <a:latin typeface="Century Gothic" panose="020B0502020202020204" pitchFamily="34" charset="0"/>
                <a:cs typeface="Times New Roman" pitchFamily="18" charset="0"/>
              </a:rPr>
              <a:t>y </a:t>
            </a:r>
            <a:r>
              <a:rPr lang="en-US" sz="2800" b="1" dirty="0">
                <a:solidFill>
                  <a:srgbClr val="5014F8"/>
                </a:solidFill>
                <a:latin typeface="Century Gothic" panose="020B0502020202020204" pitchFamily="34" charset="0"/>
                <a:cs typeface="Times New Roman" pitchFamily="18" charset="0"/>
              </a:rPr>
              <a:t>=</a:t>
            </a:r>
            <a:r>
              <a:rPr lang="en-US" sz="2800" b="1" i="1" dirty="0">
                <a:solidFill>
                  <a:srgbClr val="5014F8"/>
                </a:solidFill>
                <a:latin typeface="Century Gothic" panose="020B0502020202020204" pitchFamily="34" charset="0"/>
                <a:cs typeface="Times New Roman" pitchFamily="18" charset="0"/>
              </a:rPr>
              <a:t> g</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t</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a</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t</a:t>
            </a:r>
            <a:r>
              <a:rPr lang="en-US" sz="2800" b="1" baseline="-25000" dirty="0">
                <a:solidFill>
                  <a:srgbClr val="5014F8"/>
                </a:solidFill>
                <a:latin typeface="Century Gothic" panose="020B0502020202020204" pitchFamily="34" charset="0"/>
                <a:cs typeface="Times New Roman" pitchFamily="18" charset="0"/>
              </a:rPr>
              <a:t>2</a:t>
            </a:r>
            <a:r>
              <a:rPr lang="en-US" sz="2800" b="1" i="1" dirty="0">
                <a:solidFill>
                  <a:srgbClr val="5014F8"/>
                </a:solidFill>
                <a:latin typeface="Century Gothic" panose="020B0502020202020204" pitchFamily="34" charset="0"/>
                <a:cs typeface="Times New Roman" pitchFamily="18" charset="0"/>
              </a:rPr>
              <a:t>a</a:t>
            </a:r>
            <a:r>
              <a:rPr lang="en-US" sz="2800" b="1" baseline="-25000" dirty="0">
                <a:solidFill>
                  <a:srgbClr val="5014F8"/>
                </a:solidFill>
                <a:latin typeface="Century Gothic" panose="020B0502020202020204" pitchFamily="34" charset="0"/>
                <a:cs typeface="Times New Roman" pitchFamily="18" charset="0"/>
              </a:rPr>
              <a:t>2</a:t>
            </a:r>
            <a:r>
              <a:rPr lang="en-US" sz="2800" b="1" i="1" dirty="0">
                <a:solidFill>
                  <a:srgbClr val="5014F8"/>
                </a:solidFill>
                <a:latin typeface="Century Gothic" panose="020B0502020202020204" pitchFamily="34" charset="0"/>
                <a:cs typeface="Times New Roman" pitchFamily="18" charset="0"/>
              </a:rPr>
              <a:t>c</a:t>
            </a:r>
            <a:r>
              <a:rPr lang="en-US" sz="2800" b="1" baseline="-25000"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a</a:t>
            </a:r>
            <a:r>
              <a:rPr lang="en-US" sz="2800" b="1" baseline="-25000" dirty="0">
                <a:solidFill>
                  <a:srgbClr val="5014F8"/>
                </a:solidFill>
                <a:latin typeface="Century Gothic" panose="020B0502020202020204" pitchFamily="34" charset="0"/>
                <a:cs typeface="Times New Roman" pitchFamily="18" charset="0"/>
              </a:rPr>
              <a:t>3</a:t>
            </a:r>
            <a:r>
              <a:rPr lang="en-US" sz="2800" b="1" dirty="0">
                <a:solidFill>
                  <a:srgbClr val="5014F8"/>
                </a:solidFill>
                <a:latin typeface="Century Gothic" panose="020B0502020202020204" pitchFamily="34" charset="0"/>
                <a:cs typeface="Times New Roman" pitchFamily="18" charset="0"/>
              </a:rPr>
              <a:t>$</a:t>
            </a:r>
          </a:p>
          <a:p>
            <a:pPr algn="just">
              <a:buFont typeface="Wingdings" panose="05000000000000000000" pitchFamily="2" charset="2"/>
              <a:buChar char="Ø"/>
            </a:pPr>
            <a:r>
              <a:rPr lang="en-US" sz="2800" b="1" i="1" dirty="0">
                <a:solidFill>
                  <a:srgbClr val="5014F8"/>
                </a:solidFill>
                <a:latin typeface="Century Gothic" panose="020B0502020202020204" pitchFamily="34" charset="0"/>
                <a:cs typeface="Times New Roman" pitchFamily="18" charset="0"/>
              </a:rPr>
              <a:t>x</a:t>
            </a:r>
            <a:r>
              <a:rPr lang="en-US" sz="2800" b="1" dirty="0">
                <a:solidFill>
                  <a:srgbClr val="5014F8"/>
                </a:solidFill>
                <a:latin typeface="Century Gothic" panose="020B0502020202020204" pitchFamily="34" charset="0"/>
                <a:cs typeface="Times New Roman" pitchFamily="18" charset="0"/>
              </a:rPr>
              <a:t> = </a:t>
            </a:r>
            <a:r>
              <a:rPr lang="en-US" sz="2800" b="1" i="1" dirty="0">
                <a:solidFill>
                  <a:srgbClr val="5014F8"/>
                </a:solidFill>
                <a:latin typeface="Century Gothic" panose="020B0502020202020204" pitchFamily="34" charset="0"/>
                <a:cs typeface="Times New Roman" pitchFamily="18" charset="0"/>
              </a:rPr>
              <a:t>tata</a:t>
            </a:r>
          </a:p>
          <a:p>
            <a:pPr algn="just"/>
            <a:endParaRPr lang="en-US" i="1" dirty="0">
              <a:latin typeface="Times New Roman" pitchFamily="18" charset="0"/>
              <a:cs typeface="Times New Roman" pitchFamily="18" charset="0"/>
            </a:endParaRPr>
          </a:p>
        </p:txBody>
      </p:sp>
      <p:cxnSp>
        <p:nvCxnSpPr>
          <p:cNvPr id="33" name="直接箭头连接符 32"/>
          <p:cNvCxnSpPr/>
          <p:nvPr/>
        </p:nvCxnSpPr>
        <p:spPr>
          <a:xfrm flipV="1">
            <a:off x="3608578" y="4306891"/>
            <a:ext cx="402244" cy="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3611308" y="4937726"/>
            <a:ext cx="402244" cy="2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3259819" y="4053291"/>
            <a:ext cx="304800" cy="228600"/>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p:cNvCxnSpPr>
          <p:nvPr/>
        </p:nvCxnSpPr>
        <p:spPr>
          <a:xfrm flipV="1">
            <a:off x="3214444" y="4959551"/>
            <a:ext cx="356523" cy="84959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6359907" y="5816525"/>
            <a:ext cx="402244" cy="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6294995" y="6068383"/>
            <a:ext cx="402244" cy="2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cxnSpLocks/>
          </p:cNvCxnSpPr>
          <p:nvPr/>
        </p:nvCxnSpPr>
        <p:spPr>
          <a:xfrm>
            <a:off x="5804743" y="4562866"/>
            <a:ext cx="540293" cy="1194592"/>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cxnSpLocks/>
          </p:cNvCxnSpPr>
          <p:nvPr/>
        </p:nvCxnSpPr>
        <p:spPr>
          <a:xfrm>
            <a:off x="5821481" y="5045599"/>
            <a:ext cx="494980" cy="1057775"/>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8941938" y="4776461"/>
            <a:ext cx="402244" cy="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8934233" y="4959522"/>
            <a:ext cx="402244" cy="2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8615196" y="4795537"/>
            <a:ext cx="300177" cy="777919"/>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cxnSpLocks/>
          </p:cNvCxnSpPr>
          <p:nvPr/>
        </p:nvCxnSpPr>
        <p:spPr>
          <a:xfrm flipV="1">
            <a:off x="8628007" y="5045599"/>
            <a:ext cx="335191" cy="804237"/>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5014F8"/>
                </a:solidFill>
                <a:latin typeface="Century Gothic" panose="020B0502020202020204" pitchFamily="34" charset="0"/>
                <a:cs typeface="Times New Roman" pitchFamily="18" charset="0"/>
              </a:rPr>
              <a:t>Backward Search of BWT-Index</a:t>
            </a:r>
          </a:p>
        </p:txBody>
      </p:sp>
      <p:sp>
        <p:nvSpPr>
          <p:cNvPr id="4" name="Slide Number Placeholder 3"/>
          <p:cNvSpPr>
            <a:spLocks noGrp="1"/>
          </p:cNvSpPr>
          <p:nvPr>
            <p:ph type="sldNum" sz="quarter" idx="12"/>
          </p:nvPr>
        </p:nvSpPr>
        <p:spPr>
          <a:xfrm>
            <a:off x="6204029" y="6400800"/>
            <a:ext cx="1219200" cy="283464"/>
          </a:xfrm>
        </p:spPr>
        <p:txBody>
          <a:bodyPr/>
          <a:lstStyle/>
          <a:p>
            <a:pPr>
              <a:defRPr/>
            </a:pPr>
            <a:fld id="{4AC0CB1A-16DA-40F0-97CC-44E280BFCAA3}" type="slidenum">
              <a:rPr lang="en-CA" smtClean="0"/>
              <a:pPr>
                <a:defRPr/>
              </a:pPr>
              <a:t>12</a:t>
            </a:fld>
            <a:endParaRPr lang="en-CA" dirty="0"/>
          </a:p>
        </p:txBody>
      </p:sp>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66"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TextBox 42"/>
          <p:cNvSpPr txBox="1"/>
          <p:nvPr/>
        </p:nvSpPr>
        <p:spPr>
          <a:xfrm>
            <a:off x="3582311" y="2632894"/>
            <a:ext cx="1944763" cy="338554"/>
          </a:xfrm>
          <a:prstGeom prst="rect">
            <a:avLst/>
          </a:prstGeom>
          <a:noFill/>
        </p:spPr>
        <p:txBody>
          <a:bodyPr wrap="none" rtlCol="0">
            <a:spAutoFit/>
          </a:bodyPr>
          <a:lstStyle/>
          <a:p>
            <a:r>
              <a:rPr lang="en-US" altLang="zh-CN" sz="1600" b="1" i="1" dirty="0">
                <a:solidFill>
                  <a:srgbClr val="FF0000"/>
                </a:solidFill>
                <a:cs typeface="Times New Roman" pitchFamily="18" charset="0"/>
              </a:rPr>
              <a:t>Backward Search</a:t>
            </a:r>
            <a:endParaRPr lang="zh-CN" altLang="en-US" sz="1600" b="1" i="1" dirty="0">
              <a:solidFill>
                <a:srgbClr val="FF0000"/>
              </a:solidFill>
              <a:cs typeface="Times New Roman" pitchFamily="18" charset="0"/>
            </a:endParaRPr>
          </a:p>
        </p:txBody>
      </p:sp>
      <p:cxnSp>
        <p:nvCxnSpPr>
          <p:cNvPr id="71" name="直接箭头连接符 70"/>
          <p:cNvCxnSpPr/>
          <p:nvPr/>
        </p:nvCxnSpPr>
        <p:spPr>
          <a:xfrm rot="10800000">
            <a:off x="3215491" y="2802307"/>
            <a:ext cx="398835" cy="1588"/>
          </a:xfrm>
          <a:prstGeom prst="straightConnector1">
            <a:avLst/>
          </a:prstGeom>
          <a:ln>
            <a:solidFill>
              <a:srgbClr val="5014F8"/>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Text Box 15"/>
          <p:cNvSpPr txBox="1">
            <a:spLocks noChangeArrowheads="1"/>
          </p:cNvSpPr>
          <p:nvPr/>
        </p:nvSpPr>
        <p:spPr bwMode="auto">
          <a:xfrm>
            <a:off x="1632219" y="3535565"/>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73" name="矩形 27"/>
          <p:cNvSpPr/>
          <p:nvPr/>
        </p:nvSpPr>
        <p:spPr>
          <a:xfrm>
            <a:off x="1361364" y="3527828"/>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1"/>
          <p:cNvGrpSpPr>
            <a:grpSpLocks/>
          </p:cNvGrpSpPr>
          <p:nvPr/>
        </p:nvGrpSpPr>
        <p:grpSpPr bwMode="auto">
          <a:xfrm>
            <a:off x="5682989" y="1581697"/>
            <a:ext cx="5882786" cy="877185"/>
            <a:chOff x="6823" y="4547"/>
            <a:chExt cx="4937" cy="902"/>
          </a:xfrm>
        </p:grpSpPr>
        <p:sp>
          <p:nvSpPr>
            <p:cNvPr id="7" name="AutoShape 9"/>
            <p:cNvSpPr>
              <a:spLocks noChangeArrowheads="1" noTextEdit="1"/>
            </p:cNvSpPr>
            <p:nvPr/>
          </p:nvSpPr>
          <p:spPr bwMode="auto">
            <a:xfrm>
              <a:off x="6916" y="4547"/>
              <a:ext cx="4792" cy="8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 Box 8"/>
            <p:cNvSpPr txBox="1">
              <a:spLocks noChangeArrowheads="1"/>
            </p:cNvSpPr>
            <p:nvPr/>
          </p:nvSpPr>
          <p:spPr bwMode="auto">
            <a:xfrm>
              <a:off x="8406" y="4660"/>
              <a:ext cx="1187" cy="38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&lt;</a:t>
              </a: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z</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a:t>
              </a:r>
              <a:r>
                <a:rPr kumimoji="0" lang="en-AU" altLang="en-US" sz="2000" b="1" i="0" u="none" strike="noStrike" cap="none" normalizeH="0" baseline="0" dirty="0">
                  <a:ln>
                    <a:noFill/>
                  </a:ln>
                  <a:solidFill>
                    <a:schemeClr val="tx1"/>
                  </a:solidFill>
                  <a:effectLst/>
                  <a:ea typeface="宋体" pitchFamily="2" charset="-122"/>
                  <a:cs typeface="Times New Roman" pitchFamily="18" charset="0"/>
                </a:rPr>
                <a:t>[</a:t>
              </a:r>
              <a:r>
                <a:rPr kumimoji="0" lang="en-AU" altLang="en-US" sz="2000" b="1" i="0" u="none" strike="noStrike" cap="none" normalizeH="0" baseline="0" dirty="0">
                  <a:ln>
                    <a:noFill/>
                  </a:ln>
                  <a:solidFill>
                    <a:schemeClr val="tx1"/>
                  </a:solidFill>
                  <a:effectLst/>
                  <a:ea typeface="宋体" pitchFamily="2" charset="-122"/>
                  <a:cs typeface="Times New Roman" pitchFamily="18" charset="0"/>
                  <a:sym typeface="Symbol" pitchFamily="18" charset="2"/>
                </a:rPr>
                <a:t></a:t>
              </a:r>
              <a:r>
                <a:rPr kumimoji="0" lang="en-AU" altLang="en-US" sz="2000" b="1" i="0" u="none" strike="noStrike" cap="none" normalizeH="0" baseline="0" dirty="0">
                  <a:ln>
                    <a:noFill/>
                  </a:ln>
                  <a:solidFill>
                    <a:schemeClr val="tx1"/>
                  </a:solidFill>
                  <a:effectLst/>
                  <a:ea typeface="宋体" pitchFamily="2" charset="-122"/>
                  <a:cs typeface="Times New Roman" pitchFamily="18" charset="0"/>
                </a:rPr>
                <a:t>, β]&gt;,</a:t>
              </a:r>
              <a:endParaRPr kumimoji="0" lang="en-AU" altLang="en-US" sz="2000" b="1" i="0" u="none" strike="noStrike" cap="none" normalizeH="0" baseline="0" dirty="0">
                <a:ln>
                  <a:noFill/>
                </a:ln>
                <a:solidFill>
                  <a:schemeClr val="tx1"/>
                </a:solidFill>
                <a:effectLst/>
                <a:ea typeface="宋体" pitchFamily="2" charset="-122"/>
                <a:cs typeface="Times New Roman" pitchFamily="18" charset="0"/>
                <a:sym typeface="Symbol" pitchFamily="18" charset="2"/>
              </a:endParaRPr>
            </a:p>
          </p:txBody>
        </p:sp>
        <p:sp>
          <p:nvSpPr>
            <p:cNvPr id="10" name="Text Box 6"/>
            <p:cNvSpPr txBox="1">
              <a:spLocks noChangeArrowheads="1"/>
            </p:cNvSpPr>
            <p:nvPr/>
          </p:nvSpPr>
          <p:spPr bwMode="auto">
            <a:xfrm>
              <a:off x="9961" y="4690"/>
              <a:ext cx="1799" cy="35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if</a:t>
              </a: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 z</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appears in </a:t>
              </a: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L</a:t>
              </a:r>
              <a:r>
                <a:rPr kumimoji="0" lang="en-CA" altLang="en-US" sz="2000" b="1" i="1" u="none" strike="noStrike" cap="none" normalizeH="0" baseline="-30000" dirty="0">
                  <a:ln>
                    <a:noFill/>
                  </a:ln>
                  <a:solidFill>
                    <a:schemeClr val="tx1"/>
                  </a:solidFill>
                  <a:effectLst/>
                  <a:ea typeface="宋体" pitchFamily="2" charset="-122"/>
                  <a:cs typeface="Times New Roman" pitchFamily="18" charset="0"/>
                  <a:sym typeface="Symbol" pitchFamily="18" charset="2"/>
                </a:rPr>
                <a:t></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endParaRPr kumimoji="0" lang="en-CA" altLang="en-US" sz="2000" b="1" i="1" u="none" strike="noStrike" cap="none" normalizeH="0" baseline="-30000" dirty="0">
                <a:ln>
                  <a:noFill/>
                </a:ln>
                <a:solidFill>
                  <a:schemeClr val="tx1"/>
                </a:solidFill>
                <a:effectLst/>
                <a:ea typeface="宋体" pitchFamily="2" charset="-122"/>
                <a:cs typeface="Times New Roman" pitchFamily="18" charset="0"/>
                <a:sym typeface="Symbol" pitchFamily="18" charset="2"/>
              </a:endParaRPr>
            </a:p>
          </p:txBody>
        </p:sp>
        <p:sp>
          <p:nvSpPr>
            <p:cNvPr id="11" name="Text Box 5"/>
            <p:cNvSpPr txBox="1">
              <a:spLocks noChangeArrowheads="1"/>
            </p:cNvSpPr>
            <p:nvPr/>
          </p:nvSpPr>
          <p:spPr bwMode="auto">
            <a:xfrm>
              <a:off x="8406" y="5132"/>
              <a:ext cx="209" cy="317"/>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1"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Symbol" pitchFamily="18" charset="2"/>
                </a:rPr>
                <a:t></a:t>
              </a:r>
              <a:r>
                <a:rPr kumimoji="0" lang="en-CA" altLang="en-US" sz="20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endParaRPr kumimoji="0" lang="en-CA" altLang="en-US" sz="2000" b="1" i="1"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Symbol" pitchFamily="18" charset="2"/>
              </a:endParaRPr>
            </a:p>
          </p:txBody>
        </p:sp>
        <p:sp>
          <p:nvSpPr>
            <p:cNvPr id="12" name="Text Box 4"/>
            <p:cNvSpPr txBox="1">
              <a:spLocks noChangeArrowheads="1"/>
            </p:cNvSpPr>
            <p:nvPr/>
          </p:nvSpPr>
          <p:spPr bwMode="auto">
            <a:xfrm>
              <a:off x="9961" y="5091"/>
              <a:ext cx="1330" cy="35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otherwise.</a:t>
              </a:r>
              <a:endParaRPr kumimoji="0" lang="en-CA" altLang="en-US" sz="2000" b="1" i="0" u="none" strike="noStrike" cap="none" normalizeH="0" baseline="0" dirty="0">
                <a:ln>
                  <a:noFill/>
                </a:ln>
                <a:solidFill>
                  <a:schemeClr val="tx1"/>
                </a:solidFill>
                <a:effectLst/>
                <a:cs typeface="Arial" pitchFamily="34" charset="0"/>
              </a:endParaRPr>
            </a:p>
          </p:txBody>
        </p:sp>
        <p:sp>
          <p:nvSpPr>
            <p:cNvPr id="13" name="AutoShape 3"/>
            <p:cNvSpPr>
              <a:spLocks/>
            </p:cNvSpPr>
            <p:nvPr/>
          </p:nvSpPr>
          <p:spPr bwMode="auto">
            <a:xfrm>
              <a:off x="8291" y="4710"/>
              <a:ext cx="84" cy="739"/>
            </a:xfrm>
            <a:prstGeom prst="leftBrace">
              <a:avLst>
                <a:gd name="adj1" fmla="val 45734"/>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2"/>
            <p:cNvSpPr txBox="1">
              <a:spLocks noChangeArrowheads="1"/>
            </p:cNvSpPr>
            <p:nvPr/>
          </p:nvSpPr>
          <p:spPr bwMode="auto">
            <a:xfrm>
              <a:off x="6823" y="4857"/>
              <a:ext cx="1455" cy="383"/>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search</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a:t>
              </a:r>
              <a:r>
                <a:rPr kumimoji="0" lang="en-CA" altLang="en-US" sz="2000" b="1" i="1" u="none" strike="noStrike" cap="none" normalizeH="0" baseline="0" dirty="0">
                  <a:ln>
                    <a:noFill/>
                  </a:ln>
                  <a:solidFill>
                    <a:schemeClr val="tx1"/>
                  </a:solidFill>
                  <a:effectLst/>
                  <a:ea typeface="宋体" pitchFamily="2" charset="-122"/>
                  <a:cs typeface="Times New Roman" pitchFamily="18" charset="0"/>
                </a:rPr>
                <a:t>z</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a:t>
              </a:r>
              <a:r>
                <a:rPr kumimoji="0" lang="en-CA" altLang="en-US" sz="2000" b="1" i="1" u="none" strike="noStrike" cap="none" normalizeH="0" baseline="0" dirty="0">
                  <a:ln>
                    <a:noFill/>
                  </a:ln>
                  <a:solidFill>
                    <a:schemeClr val="tx1"/>
                  </a:solidFill>
                  <a:effectLst/>
                  <a:ea typeface="宋体" pitchFamily="2" charset="-122"/>
                  <a:cs typeface="Times New Roman" pitchFamily="18" charset="0"/>
                  <a:sym typeface="Symbol" pitchFamily="18" charset="2"/>
                </a:rPr>
                <a:t></a:t>
              </a:r>
              <a:r>
                <a:rPr kumimoji="0" lang="en-CA" altLang="en-US" sz="2000" b="1" i="0" u="none" strike="noStrike" cap="none" normalizeH="0" baseline="0" dirty="0">
                  <a:ln>
                    <a:noFill/>
                  </a:ln>
                  <a:solidFill>
                    <a:schemeClr val="tx1"/>
                  </a:solidFill>
                  <a:effectLst/>
                  <a:ea typeface="宋体" pitchFamily="2" charset="-122"/>
                  <a:cs typeface="Times New Roman" pitchFamily="18" charset="0"/>
                </a:rPr>
                <a:t>) =</a:t>
              </a:r>
              <a:endParaRPr kumimoji="0" lang="en-CA" altLang="en-US" sz="2000" b="1" i="1" u="none" strike="noStrike" cap="none" normalizeH="0" baseline="0" dirty="0">
                <a:ln>
                  <a:noFill/>
                </a:ln>
                <a:solidFill>
                  <a:schemeClr val="tx1"/>
                </a:solidFill>
                <a:effectLst/>
                <a:ea typeface="宋体" pitchFamily="2" charset="-122"/>
                <a:cs typeface="Times New Roman" pitchFamily="18" charset="0"/>
                <a:sym typeface="Symbol" pitchFamily="18" charset="2"/>
              </a:endParaRPr>
            </a:p>
          </p:txBody>
        </p:sp>
      </p:grpSp>
      <p:sp>
        <p:nvSpPr>
          <p:cNvPr id="80" name="TextBox 79"/>
          <p:cNvSpPr txBox="1"/>
          <p:nvPr/>
        </p:nvSpPr>
        <p:spPr>
          <a:xfrm>
            <a:off x="6396592" y="2597832"/>
            <a:ext cx="5333767" cy="707886"/>
          </a:xfrm>
          <a:prstGeom prst="rect">
            <a:avLst/>
          </a:prstGeom>
          <a:noFill/>
        </p:spPr>
        <p:txBody>
          <a:bodyPr wrap="square" rtlCol="0">
            <a:spAutoFit/>
          </a:bodyPr>
          <a:lstStyle/>
          <a:p>
            <a:r>
              <a:rPr lang="en-US" altLang="zh-CN" sz="2000" b="1" i="1" dirty="0">
                <a:solidFill>
                  <a:srgbClr val="FF0000"/>
                </a:solidFill>
                <a:cs typeface="Times New Roman" pitchFamily="18" charset="0"/>
              </a:rPr>
              <a:t>Z</a:t>
            </a:r>
            <a:r>
              <a:rPr lang="en-US" altLang="zh-CN" sz="2000" b="1" dirty="0">
                <a:solidFill>
                  <a:srgbClr val="FF0000"/>
                </a:solidFill>
                <a:cs typeface="Times New Roman" pitchFamily="18" charset="0"/>
              </a:rPr>
              <a:t>: a character	</a:t>
            </a:r>
            <a:r>
              <a:rPr lang="en-US" altLang="zh-CN" sz="2000" b="1" i="1" dirty="0">
                <a:solidFill>
                  <a:srgbClr val="FF0000"/>
                </a:solidFill>
                <a:cs typeface="Times New Roman" pitchFamily="18" charset="0"/>
                <a:sym typeface="Symbol"/>
              </a:rPr>
              <a:t></a:t>
            </a:r>
            <a:r>
              <a:rPr lang="en-US" altLang="zh-CN" sz="2000" b="1" dirty="0">
                <a:solidFill>
                  <a:srgbClr val="FF0000"/>
                </a:solidFill>
                <a:cs typeface="Times New Roman" pitchFamily="18" charset="0"/>
                <a:sym typeface="Symbol"/>
              </a:rPr>
              <a:t>: a range in </a:t>
            </a:r>
            <a:r>
              <a:rPr lang="en-US" altLang="zh-CN" sz="2000" b="1" i="1" dirty="0">
                <a:solidFill>
                  <a:srgbClr val="FF0000"/>
                </a:solidFill>
                <a:cs typeface="Times New Roman" pitchFamily="18" charset="0"/>
                <a:sym typeface="Symbol"/>
              </a:rPr>
              <a:t>F</a:t>
            </a:r>
            <a:endParaRPr lang="zh-CN" altLang="en-US" sz="2000" b="1" i="1" dirty="0">
              <a:solidFill>
                <a:srgbClr val="FF0000"/>
              </a:solidFill>
              <a:cs typeface="Times New Roman" pitchFamily="18" charset="0"/>
            </a:endParaRPr>
          </a:p>
          <a:p>
            <a:r>
              <a:rPr lang="en-US" altLang="zh-CN" sz="2000" b="1" i="1" dirty="0">
                <a:solidFill>
                  <a:srgbClr val="FF0000"/>
                </a:solidFill>
                <a:cs typeface="Times New Roman" pitchFamily="18" charset="0"/>
              </a:rPr>
              <a:t>L</a:t>
            </a:r>
            <a:r>
              <a:rPr lang="en-US" altLang="zh-CN" sz="2000" b="1" i="1" baseline="-25000" dirty="0">
                <a:solidFill>
                  <a:srgbClr val="FF0000"/>
                </a:solidFill>
                <a:cs typeface="Times New Roman" pitchFamily="18" charset="0"/>
                <a:sym typeface="Symbol"/>
              </a:rPr>
              <a:t></a:t>
            </a:r>
            <a:r>
              <a:rPr lang="en-US" altLang="zh-CN" sz="2000" b="1" dirty="0">
                <a:solidFill>
                  <a:srgbClr val="FF0000"/>
                </a:solidFill>
                <a:cs typeface="Times New Roman" pitchFamily="18" charset="0"/>
                <a:sym typeface="Symbol"/>
              </a:rPr>
              <a:t>: a range in </a:t>
            </a:r>
            <a:r>
              <a:rPr lang="en-US" altLang="zh-CN" sz="2000" b="1" i="1" dirty="0">
                <a:solidFill>
                  <a:srgbClr val="FF0000"/>
                </a:solidFill>
                <a:cs typeface="Times New Roman" pitchFamily="18" charset="0"/>
                <a:sym typeface="Symbol"/>
              </a:rPr>
              <a:t>L</a:t>
            </a:r>
            <a:r>
              <a:rPr lang="en-US" altLang="zh-CN" sz="2000" b="1" dirty="0">
                <a:solidFill>
                  <a:srgbClr val="FF0000"/>
                </a:solidFill>
                <a:cs typeface="Times New Roman" pitchFamily="18" charset="0"/>
                <a:sym typeface="Symbol"/>
              </a:rPr>
              <a:t>, corresponding to </a:t>
            </a:r>
            <a:r>
              <a:rPr lang="en-US" altLang="zh-CN" sz="2000" b="1" i="1" dirty="0">
                <a:solidFill>
                  <a:srgbClr val="FF0000"/>
                </a:solidFill>
                <a:cs typeface="Times New Roman" pitchFamily="18" charset="0"/>
                <a:sym typeface="Symbol"/>
              </a:rPr>
              <a:t></a:t>
            </a:r>
            <a:endParaRPr lang="zh-CN" altLang="en-US" sz="2000" b="1" i="1" dirty="0">
              <a:solidFill>
                <a:srgbClr val="FF0000"/>
              </a:solidFill>
              <a:cs typeface="Times New Roman" pitchFamily="18" charset="0"/>
            </a:endParaRPr>
          </a:p>
        </p:txBody>
      </p:sp>
      <p:sp>
        <p:nvSpPr>
          <p:cNvPr id="9" name="Text Box 15">
            <a:extLst>
              <a:ext uri="{FF2B5EF4-FFF2-40B4-BE49-F238E27FC236}">
                <a16:creationId xmlns:a16="http://schemas.microsoft.com/office/drawing/2014/main" id="{05821FF5-41D3-42E1-8AD3-C4D8032B6793}"/>
              </a:ext>
            </a:extLst>
          </p:cNvPr>
          <p:cNvSpPr txBox="1">
            <a:spLocks noChangeArrowheads="1"/>
          </p:cNvSpPr>
          <p:nvPr/>
        </p:nvSpPr>
        <p:spPr bwMode="auto">
          <a:xfrm>
            <a:off x="4253289" y="3526560"/>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15" name="矩形 27">
            <a:extLst>
              <a:ext uri="{FF2B5EF4-FFF2-40B4-BE49-F238E27FC236}">
                <a16:creationId xmlns:a16="http://schemas.microsoft.com/office/drawing/2014/main" id="{359CA833-3E5E-4C1E-B45A-19CEB0AB1491}"/>
              </a:ext>
            </a:extLst>
          </p:cNvPr>
          <p:cNvSpPr/>
          <p:nvPr/>
        </p:nvSpPr>
        <p:spPr>
          <a:xfrm>
            <a:off x="3982434" y="3518823"/>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15">
            <a:extLst>
              <a:ext uri="{FF2B5EF4-FFF2-40B4-BE49-F238E27FC236}">
                <a16:creationId xmlns:a16="http://schemas.microsoft.com/office/drawing/2014/main" id="{CA13BFA2-DD33-48C0-A93E-2205781647EB}"/>
              </a:ext>
            </a:extLst>
          </p:cNvPr>
          <p:cNvSpPr txBox="1">
            <a:spLocks noChangeArrowheads="1"/>
          </p:cNvSpPr>
          <p:nvPr/>
        </p:nvSpPr>
        <p:spPr bwMode="auto">
          <a:xfrm>
            <a:off x="7063742" y="3491835"/>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17" name="矩形 27">
            <a:extLst>
              <a:ext uri="{FF2B5EF4-FFF2-40B4-BE49-F238E27FC236}">
                <a16:creationId xmlns:a16="http://schemas.microsoft.com/office/drawing/2014/main" id="{3ED18E34-1EA1-4107-B299-E317B85495EC}"/>
              </a:ext>
            </a:extLst>
          </p:cNvPr>
          <p:cNvSpPr/>
          <p:nvPr/>
        </p:nvSpPr>
        <p:spPr>
          <a:xfrm>
            <a:off x="6781204" y="3509831"/>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 Box 15">
            <a:extLst>
              <a:ext uri="{FF2B5EF4-FFF2-40B4-BE49-F238E27FC236}">
                <a16:creationId xmlns:a16="http://schemas.microsoft.com/office/drawing/2014/main" id="{47286D0B-2C1E-4481-A19A-4F38339FF29E}"/>
              </a:ext>
            </a:extLst>
          </p:cNvPr>
          <p:cNvSpPr txBox="1">
            <a:spLocks noChangeArrowheads="1"/>
          </p:cNvSpPr>
          <p:nvPr/>
        </p:nvSpPr>
        <p:spPr bwMode="auto">
          <a:xfrm>
            <a:off x="9614912" y="3491835"/>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19" name="矩形 27">
            <a:extLst>
              <a:ext uri="{FF2B5EF4-FFF2-40B4-BE49-F238E27FC236}">
                <a16:creationId xmlns:a16="http://schemas.microsoft.com/office/drawing/2014/main" id="{123DC57A-97D4-4F6B-BF8E-1A35E581CDC1}"/>
              </a:ext>
            </a:extLst>
          </p:cNvPr>
          <p:cNvSpPr/>
          <p:nvPr/>
        </p:nvSpPr>
        <p:spPr>
          <a:xfrm>
            <a:off x="9344057" y="3484098"/>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13">
            <a:extLst>
              <a:ext uri="{FF2B5EF4-FFF2-40B4-BE49-F238E27FC236}">
                <a16:creationId xmlns:a16="http://schemas.microsoft.com/office/drawing/2014/main" id="{2E9271B6-442A-4F2A-B004-FB9E96732B07}"/>
              </a:ext>
            </a:extLst>
          </p:cNvPr>
          <p:cNvSpPr/>
          <p:nvPr/>
        </p:nvSpPr>
        <p:spPr>
          <a:xfrm>
            <a:off x="10292326" y="4768864"/>
            <a:ext cx="718457" cy="293914"/>
          </a:xfrm>
          <a:prstGeom prst="rect">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609600" y="124168"/>
            <a:ext cx="10972800" cy="1143000"/>
          </a:xfrm>
        </p:spPr>
        <p:txBody>
          <a:bodyPr/>
          <a:lstStyle/>
          <a:p>
            <a:r>
              <a:rPr lang="en-US" b="1" dirty="0">
                <a:solidFill>
                  <a:srgbClr val="5014F8"/>
                </a:solidFill>
                <a:latin typeface="Century Gothic" panose="020B0502020202020204" pitchFamily="34" charset="0"/>
                <a:cs typeface="Times New Roman" pitchFamily="18" charset="0"/>
              </a:rPr>
              <a:t>Backward Search of BWT-Index</a:t>
            </a:r>
          </a:p>
        </p:txBody>
      </p:sp>
      <p:sp>
        <p:nvSpPr>
          <p:cNvPr id="25"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1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Text Box 2"/>
          <p:cNvSpPr txBox="1">
            <a:spLocks noChangeArrowheads="1"/>
          </p:cNvSpPr>
          <p:nvPr/>
        </p:nvSpPr>
        <p:spPr bwMode="auto">
          <a:xfrm>
            <a:off x="4035551" y="1739365"/>
            <a:ext cx="1908947" cy="334943"/>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eaLnBrk="1" hangingPunct="1"/>
            <a:r>
              <a:rPr lang="en-CA" altLang="en-US" sz="2000" b="1" i="1" dirty="0">
                <a:solidFill>
                  <a:srgbClr val="5014F8"/>
                </a:solidFill>
                <a:ea typeface="宋体" pitchFamily="2" charset="-122"/>
                <a:cs typeface="Times New Roman" pitchFamily="18" charset="0"/>
              </a:rPr>
              <a:t>S(t</a:t>
            </a:r>
            <a:r>
              <a:rPr lang="en-CA" altLang="en-US" sz="2000" b="1" dirty="0">
                <a:solidFill>
                  <a:srgbClr val="5014F8"/>
                </a:solidFill>
                <a:ea typeface="宋体" pitchFamily="2" charset="-122"/>
                <a:cs typeface="Times New Roman" pitchFamily="18" charset="0"/>
              </a:rPr>
              <a:t>, &lt;</a:t>
            </a:r>
            <a:r>
              <a:rPr lang="en-CA" altLang="en-US" sz="2000" b="1" i="1" dirty="0">
                <a:solidFill>
                  <a:srgbClr val="5014F8"/>
                </a:solidFill>
                <a:ea typeface="宋体" pitchFamily="2" charset="-122"/>
                <a:cs typeface="Times New Roman" pitchFamily="18" charset="0"/>
              </a:rPr>
              <a:t>a</a:t>
            </a:r>
            <a:r>
              <a:rPr lang="en-CA" altLang="en-US" sz="2000" b="1" dirty="0">
                <a:solidFill>
                  <a:srgbClr val="5014F8"/>
                </a:solidFill>
                <a:ea typeface="宋体" pitchFamily="2" charset="-122"/>
                <a:cs typeface="Times New Roman" pitchFamily="18" charset="0"/>
              </a:rPr>
              <a:t>, </a:t>
            </a:r>
            <a:r>
              <a:rPr lang="en-AU" altLang="en-US" sz="2000" b="1" dirty="0">
                <a:solidFill>
                  <a:srgbClr val="5014F8"/>
                </a:solidFill>
                <a:ea typeface="宋体" pitchFamily="2" charset="-122"/>
                <a:cs typeface="Times New Roman" pitchFamily="18" charset="0"/>
              </a:rPr>
              <a:t>[</a:t>
            </a:r>
            <a:r>
              <a:rPr lang="en-AU" altLang="en-US" sz="2000" b="1" dirty="0">
                <a:solidFill>
                  <a:srgbClr val="5014F8"/>
                </a:solidFill>
                <a:ea typeface="宋体" pitchFamily="2" charset="-122"/>
                <a:cs typeface="Times New Roman" pitchFamily="18" charset="0"/>
                <a:sym typeface="Symbol" pitchFamily="18" charset="2"/>
              </a:rPr>
              <a:t>1</a:t>
            </a:r>
            <a:r>
              <a:rPr lang="en-AU" altLang="en-US" sz="2000" b="1" dirty="0">
                <a:solidFill>
                  <a:srgbClr val="5014F8"/>
                </a:solidFill>
                <a:ea typeface="宋体" pitchFamily="2" charset="-122"/>
                <a:cs typeface="Times New Roman" pitchFamily="18" charset="0"/>
              </a:rPr>
              <a:t>, 3]&gt;</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a:t>
            </a:r>
            <a:endParaRPr kumimoji="0" lang="en-CA" altLang="en-US" sz="2000" b="1" i="1"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sp>
        <p:nvSpPr>
          <p:cNvPr id="48" name="Text Box 8"/>
          <p:cNvSpPr txBox="1">
            <a:spLocks noChangeArrowheads="1"/>
          </p:cNvSpPr>
          <p:nvPr/>
        </p:nvSpPr>
        <p:spPr bwMode="auto">
          <a:xfrm>
            <a:off x="3220121" y="2717909"/>
            <a:ext cx="1299909" cy="25831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&lt;</a:t>
            </a:r>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a</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 </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a:t>
            </a:r>
            <a:r>
              <a:rPr lang="en-AU" altLang="en-US" sz="2000" b="1" dirty="0">
                <a:solidFill>
                  <a:srgbClr val="5014F8"/>
                </a:solidFill>
                <a:ea typeface="宋体" pitchFamily="2" charset="-122"/>
                <a:cs typeface="Times New Roman" pitchFamily="18" charset="0"/>
                <a:sym typeface="Symbol" pitchFamily="18" charset="2"/>
              </a:rPr>
              <a:t>1</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 </a:t>
            </a:r>
            <a:r>
              <a:rPr lang="en-AU" altLang="en-US" sz="2000" b="1" dirty="0">
                <a:solidFill>
                  <a:srgbClr val="5014F8"/>
                </a:solidFill>
                <a:ea typeface="宋体" pitchFamily="2" charset="-122"/>
                <a:cs typeface="Times New Roman" pitchFamily="18" charset="0"/>
              </a:rPr>
              <a:t>3</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]&gt;</a:t>
            </a:r>
            <a:endParaRPr kumimoji="0" lang="en-AU" altLang="en-US" sz="2000" b="1" i="0"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sp>
        <p:nvSpPr>
          <p:cNvPr id="49" name="Text Box 8"/>
          <p:cNvSpPr txBox="1">
            <a:spLocks noChangeArrowheads="1"/>
          </p:cNvSpPr>
          <p:nvPr/>
        </p:nvSpPr>
        <p:spPr bwMode="auto">
          <a:xfrm>
            <a:off x="5567441" y="2717909"/>
            <a:ext cx="1299909" cy="25831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&lt;</a:t>
            </a:r>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t</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 </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a:t>
            </a:r>
            <a:r>
              <a:rPr kumimoji="0" lang="en-AU" altLang="en-US" sz="2000" b="1" i="0" u="none" strike="noStrike" cap="none" normalizeH="0" baseline="0" dirty="0">
                <a:ln>
                  <a:noFill/>
                </a:ln>
                <a:solidFill>
                  <a:srgbClr val="5014F8"/>
                </a:solidFill>
                <a:effectLst/>
                <a:ea typeface="宋体" pitchFamily="2" charset="-122"/>
                <a:cs typeface="Times New Roman" pitchFamily="18" charset="0"/>
                <a:sym typeface="Symbol" pitchFamily="18" charset="2"/>
              </a:rPr>
              <a:t>1</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 2]&gt;</a:t>
            </a:r>
            <a:endParaRPr kumimoji="0" lang="en-AU" altLang="en-US" sz="2000" b="1" i="0"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sp>
        <p:nvSpPr>
          <p:cNvPr id="50" name="Text Box 8"/>
          <p:cNvSpPr txBox="1">
            <a:spLocks noChangeArrowheads="1"/>
          </p:cNvSpPr>
          <p:nvPr/>
        </p:nvSpPr>
        <p:spPr bwMode="auto">
          <a:xfrm>
            <a:off x="7747913" y="2717909"/>
            <a:ext cx="1299909" cy="25831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&lt;</a:t>
            </a:r>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a</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 </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a:t>
            </a:r>
            <a:r>
              <a:rPr kumimoji="0" lang="en-AU" altLang="en-US" sz="2000" b="1" i="0" u="none" strike="noStrike" cap="none" normalizeH="0" baseline="0" dirty="0">
                <a:ln>
                  <a:noFill/>
                </a:ln>
                <a:solidFill>
                  <a:srgbClr val="5014F8"/>
                </a:solidFill>
                <a:effectLst/>
                <a:ea typeface="宋体" pitchFamily="2" charset="-122"/>
                <a:cs typeface="Times New Roman" pitchFamily="18" charset="0"/>
                <a:sym typeface="Symbol" pitchFamily="18" charset="2"/>
              </a:rPr>
              <a:t>3</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 3]&gt;</a:t>
            </a:r>
            <a:endParaRPr kumimoji="0" lang="en-AU" altLang="en-US" sz="2000" b="1" i="0"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sp>
        <p:nvSpPr>
          <p:cNvPr id="51" name="Text Box 2"/>
          <p:cNvSpPr txBox="1">
            <a:spLocks noChangeArrowheads="1"/>
          </p:cNvSpPr>
          <p:nvPr/>
        </p:nvSpPr>
        <p:spPr bwMode="auto">
          <a:xfrm>
            <a:off x="6316460" y="1735656"/>
            <a:ext cx="2056901" cy="338651"/>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lvl="0" eaLnBrk="1" hangingPunct="1"/>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S</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a:t>
            </a:r>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a</a:t>
            </a:r>
            <a:r>
              <a:rPr lang="en-CA" altLang="en-US" sz="2000" b="1" dirty="0">
                <a:solidFill>
                  <a:srgbClr val="5014F8"/>
                </a:solidFill>
                <a:ea typeface="宋体" pitchFamily="2" charset="-122"/>
                <a:cs typeface="Times New Roman" pitchFamily="18" charset="0"/>
              </a:rPr>
              <a:t>, &lt;</a:t>
            </a:r>
            <a:r>
              <a:rPr lang="en-CA" altLang="en-US" sz="2000" b="1" i="1" dirty="0">
                <a:solidFill>
                  <a:srgbClr val="5014F8"/>
                </a:solidFill>
                <a:ea typeface="宋体" pitchFamily="2" charset="-122"/>
                <a:cs typeface="Times New Roman" pitchFamily="18" charset="0"/>
              </a:rPr>
              <a:t>t</a:t>
            </a:r>
            <a:r>
              <a:rPr lang="en-CA" altLang="en-US" sz="2000" b="1" dirty="0">
                <a:solidFill>
                  <a:srgbClr val="5014F8"/>
                </a:solidFill>
                <a:ea typeface="宋体" pitchFamily="2" charset="-122"/>
                <a:cs typeface="Times New Roman" pitchFamily="18" charset="0"/>
              </a:rPr>
              <a:t>, </a:t>
            </a:r>
            <a:r>
              <a:rPr lang="en-AU" altLang="en-US" sz="2000" b="1" dirty="0">
                <a:solidFill>
                  <a:srgbClr val="5014F8"/>
                </a:solidFill>
                <a:ea typeface="宋体" pitchFamily="2" charset="-122"/>
                <a:cs typeface="Times New Roman" pitchFamily="18" charset="0"/>
              </a:rPr>
              <a:t>[</a:t>
            </a:r>
            <a:r>
              <a:rPr lang="en-AU" altLang="en-US" sz="2000" b="1" dirty="0">
                <a:solidFill>
                  <a:srgbClr val="5014F8"/>
                </a:solidFill>
                <a:ea typeface="宋体" pitchFamily="2" charset="-122"/>
                <a:cs typeface="Times New Roman" pitchFamily="18" charset="0"/>
                <a:sym typeface="Symbol" pitchFamily="18" charset="2"/>
              </a:rPr>
              <a:t>1</a:t>
            </a:r>
            <a:r>
              <a:rPr lang="en-AU" altLang="en-US" sz="2000" b="1" dirty="0">
                <a:solidFill>
                  <a:srgbClr val="5014F8"/>
                </a:solidFill>
                <a:ea typeface="宋体" pitchFamily="2" charset="-122"/>
                <a:cs typeface="Times New Roman" pitchFamily="18" charset="0"/>
              </a:rPr>
              <a:t>, 2]&gt;</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a:t>
            </a:r>
            <a:endParaRPr kumimoji="0" lang="en-CA" altLang="en-US" sz="2000" b="1" i="1"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cxnSp>
        <p:nvCxnSpPr>
          <p:cNvPr id="53" name="Straight Arrow Connector 52"/>
          <p:cNvCxnSpPr/>
          <p:nvPr/>
        </p:nvCxnSpPr>
        <p:spPr>
          <a:xfrm flipV="1">
            <a:off x="4217320" y="2076450"/>
            <a:ext cx="865116" cy="5715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152206" y="2076450"/>
            <a:ext cx="865116" cy="5715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23799" y="2076450"/>
            <a:ext cx="873695" cy="5715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36625" y="2076450"/>
            <a:ext cx="873695" cy="5715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8" name="Text Box 2"/>
          <p:cNvSpPr txBox="1">
            <a:spLocks noChangeArrowheads="1"/>
          </p:cNvSpPr>
          <p:nvPr/>
        </p:nvSpPr>
        <p:spPr bwMode="auto">
          <a:xfrm>
            <a:off x="502738" y="2708344"/>
            <a:ext cx="2448806" cy="342623"/>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eaLnBrk="1" hangingPunct="1"/>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Search</a:t>
            </a:r>
            <a:r>
              <a:rPr lang="en-CA" altLang="en-US" sz="2000" b="1" dirty="0">
                <a:solidFill>
                  <a:srgbClr val="5014F8"/>
                </a:solidFill>
                <a:ea typeface="宋体" pitchFamily="2" charset="-122"/>
                <a:cs typeface="Times New Roman" pitchFamily="18" charset="0"/>
              </a:rPr>
              <a:t> </a:t>
            </a:r>
            <a:r>
              <a:rPr lang="en-CA" altLang="en-US" sz="2000" b="1" i="1" dirty="0">
                <a:solidFill>
                  <a:srgbClr val="5014F8"/>
                </a:solidFill>
                <a:ea typeface="宋体" pitchFamily="2" charset="-122"/>
                <a:cs typeface="Times New Roman" pitchFamily="18" charset="0"/>
              </a:rPr>
              <a:t>sequence</a:t>
            </a:r>
            <a:r>
              <a:rPr lang="en-CA" altLang="en-US" sz="2000" b="1" dirty="0">
                <a:solidFill>
                  <a:srgbClr val="5014F8"/>
                </a:solidFill>
                <a:ea typeface="宋体" pitchFamily="2" charset="-122"/>
                <a:cs typeface="Times New Roman" pitchFamily="18" charset="0"/>
              </a:rPr>
              <a:t>:</a:t>
            </a:r>
            <a:endParaRPr kumimoji="0" lang="en-CA" altLang="en-US" sz="2000" b="1" i="1"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cxnSp>
        <p:nvCxnSpPr>
          <p:cNvPr id="52" name="直接箭头连接符 32">
            <a:extLst>
              <a:ext uri="{FF2B5EF4-FFF2-40B4-BE49-F238E27FC236}">
                <a16:creationId xmlns:a16="http://schemas.microsoft.com/office/drawing/2014/main" id="{CA4B3721-5B66-460C-A588-2682268A4AE4}"/>
              </a:ext>
            </a:extLst>
          </p:cNvPr>
          <p:cNvCxnSpPr/>
          <p:nvPr/>
        </p:nvCxnSpPr>
        <p:spPr>
          <a:xfrm flipV="1">
            <a:off x="3608578" y="4306891"/>
            <a:ext cx="402244" cy="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33">
            <a:extLst>
              <a:ext uri="{FF2B5EF4-FFF2-40B4-BE49-F238E27FC236}">
                <a16:creationId xmlns:a16="http://schemas.microsoft.com/office/drawing/2014/main" id="{5CF5E908-2D8E-4763-A66E-930A0E76E762}"/>
              </a:ext>
            </a:extLst>
          </p:cNvPr>
          <p:cNvCxnSpPr/>
          <p:nvPr/>
        </p:nvCxnSpPr>
        <p:spPr>
          <a:xfrm flipV="1">
            <a:off x="3611308" y="4937726"/>
            <a:ext cx="402244" cy="2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39">
            <a:extLst>
              <a:ext uri="{FF2B5EF4-FFF2-40B4-BE49-F238E27FC236}">
                <a16:creationId xmlns:a16="http://schemas.microsoft.com/office/drawing/2014/main" id="{1DAAF075-81AB-442D-A6EA-A37393E70C54}"/>
              </a:ext>
            </a:extLst>
          </p:cNvPr>
          <p:cNvCxnSpPr/>
          <p:nvPr/>
        </p:nvCxnSpPr>
        <p:spPr>
          <a:xfrm>
            <a:off x="3259819" y="4053291"/>
            <a:ext cx="304800" cy="228600"/>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40">
            <a:extLst>
              <a:ext uri="{FF2B5EF4-FFF2-40B4-BE49-F238E27FC236}">
                <a16:creationId xmlns:a16="http://schemas.microsoft.com/office/drawing/2014/main" id="{C8B038DD-1F1B-434A-B47A-D35DB25B7F5A}"/>
              </a:ext>
            </a:extLst>
          </p:cNvPr>
          <p:cNvCxnSpPr>
            <a:cxnSpLocks/>
          </p:cNvCxnSpPr>
          <p:nvPr/>
        </p:nvCxnSpPr>
        <p:spPr>
          <a:xfrm flipV="1">
            <a:off x="3214444" y="4959551"/>
            <a:ext cx="356523" cy="84959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44">
            <a:extLst>
              <a:ext uri="{FF2B5EF4-FFF2-40B4-BE49-F238E27FC236}">
                <a16:creationId xmlns:a16="http://schemas.microsoft.com/office/drawing/2014/main" id="{1D1A5ECA-6E19-474B-B90B-70720E8B7B55}"/>
              </a:ext>
            </a:extLst>
          </p:cNvPr>
          <p:cNvCxnSpPr/>
          <p:nvPr/>
        </p:nvCxnSpPr>
        <p:spPr>
          <a:xfrm flipV="1">
            <a:off x="6359907" y="5816525"/>
            <a:ext cx="402244" cy="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45">
            <a:extLst>
              <a:ext uri="{FF2B5EF4-FFF2-40B4-BE49-F238E27FC236}">
                <a16:creationId xmlns:a16="http://schemas.microsoft.com/office/drawing/2014/main" id="{4AE38597-029B-4FBF-BCDB-002D764D0EE6}"/>
              </a:ext>
            </a:extLst>
          </p:cNvPr>
          <p:cNvCxnSpPr/>
          <p:nvPr/>
        </p:nvCxnSpPr>
        <p:spPr>
          <a:xfrm flipV="1">
            <a:off x="6294995" y="6068383"/>
            <a:ext cx="402244" cy="2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46">
            <a:extLst>
              <a:ext uri="{FF2B5EF4-FFF2-40B4-BE49-F238E27FC236}">
                <a16:creationId xmlns:a16="http://schemas.microsoft.com/office/drawing/2014/main" id="{4D4366C6-43CB-40F8-9BDC-99A04143716A}"/>
              </a:ext>
            </a:extLst>
          </p:cNvPr>
          <p:cNvCxnSpPr>
            <a:cxnSpLocks/>
          </p:cNvCxnSpPr>
          <p:nvPr/>
        </p:nvCxnSpPr>
        <p:spPr>
          <a:xfrm>
            <a:off x="5804743" y="4562866"/>
            <a:ext cx="540293" cy="1194592"/>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47">
            <a:extLst>
              <a:ext uri="{FF2B5EF4-FFF2-40B4-BE49-F238E27FC236}">
                <a16:creationId xmlns:a16="http://schemas.microsoft.com/office/drawing/2014/main" id="{1BA3E826-A7E1-4336-A24A-47432CDD3FFF}"/>
              </a:ext>
            </a:extLst>
          </p:cNvPr>
          <p:cNvCxnSpPr>
            <a:cxnSpLocks/>
          </p:cNvCxnSpPr>
          <p:nvPr/>
        </p:nvCxnSpPr>
        <p:spPr>
          <a:xfrm>
            <a:off x="5821481" y="5045599"/>
            <a:ext cx="494980" cy="1057775"/>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49">
            <a:extLst>
              <a:ext uri="{FF2B5EF4-FFF2-40B4-BE49-F238E27FC236}">
                <a16:creationId xmlns:a16="http://schemas.microsoft.com/office/drawing/2014/main" id="{F1239145-D4BA-4017-8E90-5E40F10CAB21}"/>
              </a:ext>
            </a:extLst>
          </p:cNvPr>
          <p:cNvCxnSpPr/>
          <p:nvPr/>
        </p:nvCxnSpPr>
        <p:spPr>
          <a:xfrm flipV="1">
            <a:off x="8941938" y="4776461"/>
            <a:ext cx="402244" cy="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50">
            <a:extLst>
              <a:ext uri="{FF2B5EF4-FFF2-40B4-BE49-F238E27FC236}">
                <a16:creationId xmlns:a16="http://schemas.microsoft.com/office/drawing/2014/main" id="{78B11BA1-5ABE-41FD-8122-4EF73A9D5DD7}"/>
              </a:ext>
            </a:extLst>
          </p:cNvPr>
          <p:cNvCxnSpPr/>
          <p:nvPr/>
        </p:nvCxnSpPr>
        <p:spPr>
          <a:xfrm flipV="1">
            <a:off x="8934233" y="4959522"/>
            <a:ext cx="402244" cy="2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55">
            <a:extLst>
              <a:ext uri="{FF2B5EF4-FFF2-40B4-BE49-F238E27FC236}">
                <a16:creationId xmlns:a16="http://schemas.microsoft.com/office/drawing/2014/main" id="{89C44DA9-0572-4F1B-A2CE-54B84F019DEC}"/>
              </a:ext>
            </a:extLst>
          </p:cNvPr>
          <p:cNvCxnSpPr/>
          <p:nvPr/>
        </p:nvCxnSpPr>
        <p:spPr>
          <a:xfrm flipV="1">
            <a:off x="8615196" y="4795537"/>
            <a:ext cx="300177" cy="777919"/>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56">
            <a:extLst>
              <a:ext uri="{FF2B5EF4-FFF2-40B4-BE49-F238E27FC236}">
                <a16:creationId xmlns:a16="http://schemas.microsoft.com/office/drawing/2014/main" id="{54743B67-DED1-4CD6-B032-BDB286444FB0}"/>
              </a:ext>
            </a:extLst>
          </p:cNvPr>
          <p:cNvCxnSpPr>
            <a:cxnSpLocks/>
          </p:cNvCxnSpPr>
          <p:nvPr/>
        </p:nvCxnSpPr>
        <p:spPr>
          <a:xfrm flipV="1">
            <a:off x="8628007" y="5045599"/>
            <a:ext cx="335191" cy="804237"/>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9" name="Slide Number Placeholder 3">
            <a:extLst>
              <a:ext uri="{FF2B5EF4-FFF2-40B4-BE49-F238E27FC236}">
                <a16:creationId xmlns:a16="http://schemas.microsoft.com/office/drawing/2014/main" id="{799E3D88-6B40-4EDE-9A50-E2DC30949ED3}"/>
              </a:ext>
            </a:extLst>
          </p:cNvPr>
          <p:cNvSpPr>
            <a:spLocks noGrp="1"/>
          </p:cNvSpPr>
          <p:nvPr>
            <p:ph type="sldNum" sz="quarter" idx="12"/>
          </p:nvPr>
        </p:nvSpPr>
        <p:spPr>
          <a:xfrm>
            <a:off x="6204029" y="6400800"/>
            <a:ext cx="1219200" cy="283464"/>
          </a:xfrm>
        </p:spPr>
        <p:txBody>
          <a:bodyPr/>
          <a:lstStyle/>
          <a:p>
            <a:pPr>
              <a:defRPr/>
            </a:pPr>
            <a:fld id="{4AC0CB1A-16DA-40F0-97CC-44E280BFCAA3}" type="slidenum">
              <a:rPr lang="en-CA" smtClean="0"/>
              <a:pPr>
                <a:defRPr/>
              </a:pPr>
              <a:t>13</a:t>
            </a:fld>
            <a:endParaRPr lang="en-CA" dirty="0"/>
          </a:p>
        </p:txBody>
      </p:sp>
      <p:sp>
        <p:nvSpPr>
          <p:cNvPr id="70" name="Text Box 15">
            <a:extLst>
              <a:ext uri="{FF2B5EF4-FFF2-40B4-BE49-F238E27FC236}">
                <a16:creationId xmlns:a16="http://schemas.microsoft.com/office/drawing/2014/main" id="{8048CE74-2DEE-4D08-B973-80BB3337A69E}"/>
              </a:ext>
            </a:extLst>
          </p:cNvPr>
          <p:cNvSpPr txBox="1">
            <a:spLocks noChangeArrowheads="1"/>
          </p:cNvSpPr>
          <p:nvPr/>
        </p:nvSpPr>
        <p:spPr bwMode="auto">
          <a:xfrm>
            <a:off x="1632219" y="3535565"/>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71" name="矩形 27">
            <a:extLst>
              <a:ext uri="{FF2B5EF4-FFF2-40B4-BE49-F238E27FC236}">
                <a16:creationId xmlns:a16="http://schemas.microsoft.com/office/drawing/2014/main" id="{47C1BD25-F84D-4A56-AD7F-55495F667E4E}"/>
              </a:ext>
            </a:extLst>
          </p:cNvPr>
          <p:cNvSpPr/>
          <p:nvPr/>
        </p:nvSpPr>
        <p:spPr>
          <a:xfrm>
            <a:off x="1361364" y="3527828"/>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 Box 15">
            <a:extLst>
              <a:ext uri="{FF2B5EF4-FFF2-40B4-BE49-F238E27FC236}">
                <a16:creationId xmlns:a16="http://schemas.microsoft.com/office/drawing/2014/main" id="{E348246F-8AE8-4512-9240-94E2D2744BB1}"/>
              </a:ext>
            </a:extLst>
          </p:cNvPr>
          <p:cNvSpPr txBox="1">
            <a:spLocks noChangeArrowheads="1"/>
          </p:cNvSpPr>
          <p:nvPr/>
        </p:nvSpPr>
        <p:spPr bwMode="auto">
          <a:xfrm>
            <a:off x="4253289" y="3526560"/>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73" name="矩形 27">
            <a:extLst>
              <a:ext uri="{FF2B5EF4-FFF2-40B4-BE49-F238E27FC236}">
                <a16:creationId xmlns:a16="http://schemas.microsoft.com/office/drawing/2014/main" id="{E8164771-53D0-494B-97D6-19BB8E9AE9EA}"/>
              </a:ext>
            </a:extLst>
          </p:cNvPr>
          <p:cNvSpPr/>
          <p:nvPr/>
        </p:nvSpPr>
        <p:spPr>
          <a:xfrm>
            <a:off x="3982434" y="3518823"/>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 Box 15">
            <a:extLst>
              <a:ext uri="{FF2B5EF4-FFF2-40B4-BE49-F238E27FC236}">
                <a16:creationId xmlns:a16="http://schemas.microsoft.com/office/drawing/2014/main" id="{349E082B-DF22-4020-8676-7AC43E1DC3E0}"/>
              </a:ext>
            </a:extLst>
          </p:cNvPr>
          <p:cNvSpPr txBox="1">
            <a:spLocks noChangeArrowheads="1"/>
          </p:cNvSpPr>
          <p:nvPr/>
        </p:nvSpPr>
        <p:spPr bwMode="auto">
          <a:xfrm>
            <a:off x="7063742" y="3491835"/>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75" name="矩形 27">
            <a:extLst>
              <a:ext uri="{FF2B5EF4-FFF2-40B4-BE49-F238E27FC236}">
                <a16:creationId xmlns:a16="http://schemas.microsoft.com/office/drawing/2014/main" id="{E6721B30-5C3D-47DE-88AD-F383A190559F}"/>
              </a:ext>
            </a:extLst>
          </p:cNvPr>
          <p:cNvSpPr/>
          <p:nvPr/>
        </p:nvSpPr>
        <p:spPr>
          <a:xfrm>
            <a:off x="6781204" y="3509831"/>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 Box 15">
            <a:extLst>
              <a:ext uri="{FF2B5EF4-FFF2-40B4-BE49-F238E27FC236}">
                <a16:creationId xmlns:a16="http://schemas.microsoft.com/office/drawing/2014/main" id="{0CA8517A-3C45-4509-BDB0-F0FE59FDB53A}"/>
              </a:ext>
            </a:extLst>
          </p:cNvPr>
          <p:cNvSpPr txBox="1">
            <a:spLocks noChangeArrowheads="1"/>
          </p:cNvSpPr>
          <p:nvPr/>
        </p:nvSpPr>
        <p:spPr bwMode="auto">
          <a:xfrm>
            <a:off x="9614912" y="3491835"/>
            <a:ext cx="1180104" cy="2811980"/>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sz="2000"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sz="2000"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	</a:t>
            </a:r>
            <a:r>
              <a:rPr lang="en-US" altLang="zh-CN" sz="2000" dirty="0">
                <a:solidFill>
                  <a:srgbClr val="FF0000"/>
                </a:solidFill>
                <a:latin typeface="Calibri" pitchFamily="34" charset="0"/>
                <a:ea typeface="宋体" pitchFamily="2" charset="-122"/>
                <a:cs typeface="Times New Roman" pitchFamily="18" charset="0"/>
              </a:rPr>
              <a:t>$</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sz="2000"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sz="2000"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sz="2000"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sz="2000"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sz="2000"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77" name="矩形 27">
            <a:extLst>
              <a:ext uri="{FF2B5EF4-FFF2-40B4-BE49-F238E27FC236}">
                <a16:creationId xmlns:a16="http://schemas.microsoft.com/office/drawing/2014/main" id="{E996C340-5FC3-4FF7-8488-A9F20E1EADDE}"/>
              </a:ext>
            </a:extLst>
          </p:cNvPr>
          <p:cNvSpPr/>
          <p:nvPr/>
        </p:nvSpPr>
        <p:spPr>
          <a:xfrm>
            <a:off x="9344057" y="3484098"/>
            <a:ext cx="1798398" cy="286344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13">
            <a:extLst>
              <a:ext uri="{FF2B5EF4-FFF2-40B4-BE49-F238E27FC236}">
                <a16:creationId xmlns:a16="http://schemas.microsoft.com/office/drawing/2014/main" id="{5F229DA5-61DD-40A9-80DA-C9AD7586EFFA}"/>
              </a:ext>
            </a:extLst>
          </p:cNvPr>
          <p:cNvSpPr/>
          <p:nvPr/>
        </p:nvSpPr>
        <p:spPr>
          <a:xfrm>
            <a:off x="10292326" y="4768864"/>
            <a:ext cx="718457" cy="293914"/>
          </a:xfrm>
          <a:prstGeom prst="rect">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 Box 2">
            <a:extLst>
              <a:ext uri="{FF2B5EF4-FFF2-40B4-BE49-F238E27FC236}">
                <a16:creationId xmlns:a16="http://schemas.microsoft.com/office/drawing/2014/main" id="{0BADBBCA-D43A-4C1F-9179-23FABBDFA7E5}"/>
              </a:ext>
            </a:extLst>
          </p:cNvPr>
          <p:cNvSpPr txBox="1">
            <a:spLocks noChangeArrowheads="1"/>
          </p:cNvSpPr>
          <p:nvPr/>
        </p:nvSpPr>
        <p:spPr bwMode="auto">
          <a:xfrm>
            <a:off x="8891627" y="1728306"/>
            <a:ext cx="2140716" cy="384143"/>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lvl="0" eaLnBrk="1" hangingPunct="1"/>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S</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a:t>
            </a:r>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t</a:t>
            </a:r>
            <a:r>
              <a:rPr lang="en-CA" altLang="en-US" sz="2000" b="1" dirty="0">
                <a:solidFill>
                  <a:srgbClr val="5014F8"/>
                </a:solidFill>
                <a:ea typeface="宋体" pitchFamily="2" charset="-122"/>
                <a:cs typeface="Times New Roman" pitchFamily="18" charset="0"/>
              </a:rPr>
              <a:t>, &lt;</a:t>
            </a:r>
            <a:r>
              <a:rPr lang="en-CA" altLang="en-US" sz="2000" b="1" i="1" dirty="0">
                <a:solidFill>
                  <a:srgbClr val="5014F8"/>
                </a:solidFill>
                <a:ea typeface="宋体" pitchFamily="2" charset="-122"/>
                <a:cs typeface="Times New Roman" pitchFamily="18" charset="0"/>
              </a:rPr>
              <a:t>a</a:t>
            </a:r>
            <a:r>
              <a:rPr lang="en-CA" altLang="en-US" sz="2000" b="1" dirty="0">
                <a:solidFill>
                  <a:srgbClr val="5014F8"/>
                </a:solidFill>
                <a:ea typeface="宋体" pitchFamily="2" charset="-122"/>
                <a:cs typeface="Times New Roman" pitchFamily="18" charset="0"/>
              </a:rPr>
              <a:t>, </a:t>
            </a:r>
            <a:r>
              <a:rPr lang="en-AU" altLang="en-US" sz="2000" b="1" dirty="0">
                <a:solidFill>
                  <a:srgbClr val="5014F8"/>
                </a:solidFill>
                <a:ea typeface="宋体" pitchFamily="2" charset="-122"/>
                <a:cs typeface="Times New Roman" pitchFamily="18" charset="0"/>
              </a:rPr>
              <a:t>[</a:t>
            </a:r>
            <a:r>
              <a:rPr lang="en-AU" altLang="en-US" sz="2000" b="1" dirty="0">
                <a:solidFill>
                  <a:srgbClr val="5014F8"/>
                </a:solidFill>
                <a:ea typeface="宋体" pitchFamily="2" charset="-122"/>
                <a:cs typeface="Times New Roman" pitchFamily="18" charset="0"/>
                <a:sym typeface="Symbol" pitchFamily="18" charset="2"/>
              </a:rPr>
              <a:t>3</a:t>
            </a:r>
            <a:r>
              <a:rPr lang="en-AU" altLang="en-US" sz="2000" b="1" dirty="0">
                <a:solidFill>
                  <a:srgbClr val="5014F8"/>
                </a:solidFill>
                <a:ea typeface="宋体" pitchFamily="2" charset="-122"/>
                <a:cs typeface="Times New Roman" pitchFamily="18" charset="0"/>
              </a:rPr>
              <a:t>, 3]&gt;</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a:t>
            </a:r>
            <a:endParaRPr kumimoji="0" lang="en-CA" altLang="en-US" sz="2000" b="1" i="1"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cxnSp>
        <p:nvCxnSpPr>
          <p:cNvPr id="80" name="Straight Arrow Connector 79">
            <a:extLst>
              <a:ext uri="{FF2B5EF4-FFF2-40B4-BE49-F238E27FC236}">
                <a16:creationId xmlns:a16="http://schemas.microsoft.com/office/drawing/2014/main" id="{0D1FD0FA-586B-4ED6-ACEB-F2ADC636CB9E}"/>
              </a:ext>
            </a:extLst>
          </p:cNvPr>
          <p:cNvCxnSpPr/>
          <p:nvPr/>
        </p:nvCxnSpPr>
        <p:spPr>
          <a:xfrm flipV="1">
            <a:off x="8715141" y="2088975"/>
            <a:ext cx="865116" cy="5715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8" name="Text Box 8">
            <a:extLst>
              <a:ext uri="{FF2B5EF4-FFF2-40B4-BE49-F238E27FC236}">
                <a16:creationId xmlns:a16="http://schemas.microsoft.com/office/drawing/2014/main" id="{93AF2F99-A684-4C8B-9AF8-660B5847DE96}"/>
              </a:ext>
            </a:extLst>
          </p:cNvPr>
          <p:cNvSpPr txBox="1">
            <a:spLocks noChangeArrowheads="1"/>
          </p:cNvSpPr>
          <p:nvPr/>
        </p:nvSpPr>
        <p:spPr bwMode="auto">
          <a:xfrm>
            <a:off x="10251250" y="2657377"/>
            <a:ext cx="1299909" cy="25831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&lt;</a:t>
            </a:r>
            <a:r>
              <a:rPr kumimoji="0" lang="en-CA" altLang="en-US" sz="2000" b="1" i="1" u="none" strike="noStrike" cap="none" normalizeH="0" baseline="0" dirty="0">
                <a:ln>
                  <a:noFill/>
                </a:ln>
                <a:solidFill>
                  <a:srgbClr val="5014F8"/>
                </a:solidFill>
                <a:effectLst/>
                <a:ea typeface="宋体" pitchFamily="2" charset="-122"/>
                <a:cs typeface="Times New Roman" pitchFamily="18" charset="0"/>
              </a:rPr>
              <a:t>t</a:t>
            </a:r>
            <a:r>
              <a:rPr kumimoji="0" lang="en-CA" altLang="en-US" sz="2000" b="1" i="0" u="none" strike="noStrike" cap="none" normalizeH="0" baseline="0" dirty="0">
                <a:ln>
                  <a:noFill/>
                </a:ln>
                <a:solidFill>
                  <a:srgbClr val="5014F8"/>
                </a:solidFill>
                <a:effectLst/>
                <a:ea typeface="宋体" pitchFamily="2" charset="-122"/>
                <a:cs typeface="Times New Roman" pitchFamily="18" charset="0"/>
              </a:rPr>
              <a:t>, </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a:t>
            </a:r>
            <a:r>
              <a:rPr lang="en-AU" altLang="en-US" sz="2000" b="1" dirty="0">
                <a:solidFill>
                  <a:srgbClr val="5014F8"/>
                </a:solidFill>
                <a:ea typeface="宋体" pitchFamily="2" charset="-122"/>
                <a:cs typeface="Times New Roman" pitchFamily="18" charset="0"/>
                <a:sym typeface="Symbol" pitchFamily="18" charset="2"/>
              </a:rPr>
              <a:t>2</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 </a:t>
            </a:r>
            <a:r>
              <a:rPr lang="en-AU" altLang="en-US" sz="2000" b="1" dirty="0">
                <a:solidFill>
                  <a:srgbClr val="5014F8"/>
                </a:solidFill>
                <a:ea typeface="宋体" pitchFamily="2" charset="-122"/>
                <a:cs typeface="Times New Roman" pitchFamily="18" charset="0"/>
              </a:rPr>
              <a:t>2</a:t>
            </a:r>
            <a:r>
              <a:rPr kumimoji="0" lang="en-AU" altLang="en-US" sz="2000" b="1" i="0" u="none" strike="noStrike" cap="none" normalizeH="0" baseline="0" dirty="0">
                <a:ln>
                  <a:noFill/>
                </a:ln>
                <a:solidFill>
                  <a:srgbClr val="5014F8"/>
                </a:solidFill>
                <a:effectLst/>
                <a:ea typeface="宋体" pitchFamily="2" charset="-122"/>
                <a:cs typeface="Times New Roman" pitchFamily="18" charset="0"/>
              </a:rPr>
              <a:t>]&gt;</a:t>
            </a:r>
            <a:endParaRPr kumimoji="0" lang="en-AU" altLang="en-US" sz="2000" b="1" i="0" u="none" strike="noStrike" cap="none" normalizeH="0" baseline="0" dirty="0">
              <a:ln>
                <a:noFill/>
              </a:ln>
              <a:solidFill>
                <a:srgbClr val="5014F8"/>
              </a:solidFill>
              <a:effectLst/>
              <a:ea typeface="宋体" pitchFamily="2" charset="-122"/>
              <a:cs typeface="Times New Roman" pitchFamily="18" charset="0"/>
              <a:sym typeface="Symbol" pitchFamily="18" charset="2"/>
            </a:endParaRPr>
          </a:p>
        </p:txBody>
      </p:sp>
      <p:cxnSp>
        <p:nvCxnSpPr>
          <p:cNvPr id="82" name="Straight Arrow Connector 81">
            <a:extLst>
              <a:ext uri="{FF2B5EF4-FFF2-40B4-BE49-F238E27FC236}">
                <a16:creationId xmlns:a16="http://schemas.microsoft.com/office/drawing/2014/main" id="{69797453-3DF5-4A8B-A260-5511C5A32B88}"/>
              </a:ext>
            </a:extLst>
          </p:cNvPr>
          <p:cNvCxnSpPr/>
          <p:nvPr/>
        </p:nvCxnSpPr>
        <p:spPr>
          <a:xfrm>
            <a:off x="9776332" y="2067317"/>
            <a:ext cx="873695" cy="5715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8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A3D8CB-A7C9-40C2-A3C1-C024D4621E88}"/>
              </a:ext>
            </a:extLst>
          </p:cNvPr>
          <p:cNvSpPr>
            <a:spLocks noGrp="1"/>
          </p:cNvSpPr>
          <p:nvPr>
            <p:ph type="sldNum" sz="quarter" idx="12"/>
          </p:nvPr>
        </p:nvSpPr>
        <p:spPr/>
        <p:txBody>
          <a:bodyPr/>
          <a:lstStyle/>
          <a:p>
            <a:pPr>
              <a:defRPr/>
            </a:pPr>
            <a:fld id="{03CBE5BD-7AB5-470E-8DF8-AF0EEA925017}" type="slidenum">
              <a:rPr lang="en-CA" smtClean="0"/>
              <a:pPr>
                <a:defRPr/>
              </a:pPr>
              <a:t>14</a:t>
            </a:fld>
            <a:endParaRPr lang="en-CA" dirty="0"/>
          </a:p>
        </p:txBody>
      </p:sp>
      <p:sp>
        <p:nvSpPr>
          <p:cNvPr id="5" name="Title 1">
            <a:extLst>
              <a:ext uri="{FF2B5EF4-FFF2-40B4-BE49-F238E27FC236}">
                <a16:creationId xmlns:a16="http://schemas.microsoft.com/office/drawing/2014/main" id="{A6C524A5-4E47-4B5D-A1EE-E32CB964D172}"/>
              </a:ext>
            </a:extLst>
          </p:cNvPr>
          <p:cNvSpPr>
            <a:spLocks noGrp="1"/>
          </p:cNvSpPr>
          <p:nvPr>
            <p:ph type="title"/>
          </p:nvPr>
        </p:nvSpPr>
        <p:spPr>
          <a:xfrm>
            <a:off x="609600" y="274638"/>
            <a:ext cx="10972800" cy="1143000"/>
          </a:xfrm>
        </p:spPr>
        <p:txBody>
          <a:bodyPr/>
          <a:lstStyle/>
          <a:p>
            <a:r>
              <a:rPr lang="en-US" b="1" i="1" dirty="0">
                <a:solidFill>
                  <a:srgbClr val="5014F8"/>
                </a:solidFill>
                <a:latin typeface="Century Gothic" panose="020B0502020202020204" pitchFamily="34" charset="0"/>
                <a:cs typeface="Times New Roman" pitchFamily="18" charset="0"/>
              </a:rPr>
              <a:t>rankAll</a:t>
            </a:r>
          </a:p>
        </p:txBody>
      </p:sp>
      <p:sp>
        <p:nvSpPr>
          <p:cNvPr id="6" name="Content Placeholder 2">
            <a:extLst>
              <a:ext uri="{FF2B5EF4-FFF2-40B4-BE49-F238E27FC236}">
                <a16:creationId xmlns:a16="http://schemas.microsoft.com/office/drawing/2014/main" id="{FF7B3143-654D-4642-AC33-DBF29FACB972}"/>
              </a:ext>
            </a:extLst>
          </p:cNvPr>
          <p:cNvSpPr>
            <a:spLocks noGrp="1"/>
          </p:cNvSpPr>
          <p:nvPr>
            <p:ph idx="1"/>
          </p:nvPr>
        </p:nvSpPr>
        <p:spPr>
          <a:xfrm>
            <a:off x="728436" y="1533002"/>
            <a:ext cx="10172000" cy="4901985"/>
          </a:xfrm>
        </p:spPr>
        <p:txBody>
          <a:bodyPr>
            <a:normAutofit/>
          </a:bodyPr>
          <a:lstStyle/>
          <a:p>
            <a:pPr algn="just">
              <a:buFont typeface="Wingdings" panose="05000000000000000000" pitchFamily="2" charset="2"/>
              <a:buChar char="Ø"/>
            </a:pPr>
            <a:r>
              <a:rPr lang="en-AU" sz="2400" b="1" dirty="0">
                <a:solidFill>
                  <a:srgbClr val="5014F8"/>
                </a:solidFill>
                <a:latin typeface="Franklin Gothic Medium" panose="020B0603020102020204" pitchFamily="34" charset="0"/>
                <a:ea typeface="SimSun"/>
                <a:cs typeface="Times" panose="02020603050405020304" pitchFamily="18" charset="0"/>
              </a:rPr>
              <a:t>Arrange |</a:t>
            </a:r>
            <a:r>
              <a:rPr lang="en-AU" sz="2400" b="1" dirty="0">
                <a:solidFill>
                  <a:srgbClr val="5014F8"/>
                </a:solidFill>
                <a:latin typeface="Franklin Gothic Medium" panose="020B0603020102020204" pitchFamily="34" charset="0"/>
                <a:ea typeface="SimSun"/>
                <a:cs typeface="Times" panose="02020603050405020304" pitchFamily="18" charset="0"/>
                <a:sym typeface="Symbol"/>
              </a:rPr>
              <a:t></a:t>
            </a:r>
            <a:r>
              <a:rPr lang="en-AU" sz="2400" b="1" dirty="0">
                <a:solidFill>
                  <a:srgbClr val="5014F8"/>
                </a:solidFill>
                <a:latin typeface="Franklin Gothic Medium" panose="020B0603020102020204" pitchFamily="34" charset="0"/>
                <a:ea typeface="SimSun"/>
                <a:cs typeface="Times" panose="02020603050405020304" pitchFamily="18" charset="0"/>
              </a:rPr>
              <a:t>| arrays each for a character </a:t>
            </a:r>
            <a:r>
              <a:rPr lang="en-US" sz="2400" b="1" i="1" cap="small"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i="1" dirty="0">
                <a:solidFill>
                  <a:srgbClr val="5014F8"/>
                </a:solidFill>
                <a:latin typeface="Franklin Gothic Medium" panose="020B0603020102020204" pitchFamily="34" charset="0"/>
                <a:ea typeface="SimSun"/>
                <a:cs typeface="Times" panose="02020603050405020304" pitchFamily="18" charset="0"/>
              </a:rPr>
              <a:t> </a:t>
            </a:r>
            <a:r>
              <a:rPr lang="en-AU" sz="2400" b="1" dirty="0">
                <a:solidFill>
                  <a:srgbClr val="5014F8"/>
                </a:solidFill>
                <a:latin typeface="Franklin Gothic Medium" panose="020B0603020102020204" pitchFamily="34" charset="0"/>
                <a:ea typeface="SimSun"/>
                <a:cs typeface="Times" panose="02020603050405020304" pitchFamily="18" charset="0"/>
                <a:sym typeface="Symbol"/>
              </a:rPr>
              <a:t></a:t>
            </a:r>
            <a:r>
              <a:rPr lang="en-AU" sz="2400" b="1" dirty="0">
                <a:solidFill>
                  <a:srgbClr val="5014F8"/>
                </a:solidFill>
                <a:latin typeface="Franklin Gothic Medium" panose="020B0603020102020204" pitchFamily="34" charset="0"/>
                <a:ea typeface="SimSun"/>
                <a:cs typeface="Times" panose="02020603050405020304" pitchFamily="18" charset="0"/>
              </a:rPr>
              <a:t> </a:t>
            </a:r>
            <a:r>
              <a:rPr lang="en-AU" sz="2400" b="1" dirty="0">
                <a:solidFill>
                  <a:srgbClr val="5014F8"/>
                </a:solidFill>
                <a:latin typeface="Franklin Gothic Medium" panose="020B0603020102020204" pitchFamily="34" charset="0"/>
                <a:ea typeface="SimSun"/>
                <a:cs typeface="Times" panose="02020603050405020304" pitchFamily="18" charset="0"/>
                <a:sym typeface="Symbol"/>
              </a:rPr>
              <a:t></a:t>
            </a:r>
            <a:r>
              <a:rPr lang="en-AU" sz="2400" b="1" dirty="0">
                <a:solidFill>
                  <a:srgbClr val="5014F8"/>
                </a:solidFill>
                <a:latin typeface="Franklin Gothic Medium" panose="020B0603020102020204" pitchFamily="34" charset="0"/>
                <a:ea typeface="SimSun"/>
                <a:cs typeface="Times" panose="02020603050405020304" pitchFamily="18" charset="0"/>
              </a:rPr>
              <a:t> such that </a:t>
            </a:r>
            <a:r>
              <a:rPr lang="en-US" sz="2400" b="1" i="1" cap="small" dirty="0">
                <a:solidFill>
                  <a:srgbClr val="FF0000"/>
                </a:solidFill>
                <a:latin typeface="Franklin Gothic Medium" panose="020B0603020102020204" pitchFamily="34" charset="0"/>
                <a:ea typeface="Times New Roman"/>
                <a:cs typeface="Times" panose="02020603050405020304" pitchFamily="18" charset="0"/>
                <a:sym typeface="Symbol"/>
              </a:rPr>
              <a:t>A</a:t>
            </a:r>
            <a:r>
              <a:rPr lang="en-US" sz="2400" b="1" i="1" cap="small" baseline="-25000"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AU" sz="2400" b="1" dirty="0">
                <a:solidFill>
                  <a:srgbClr val="FF0000"/>
                </a:solidFill>
                <a:latin typeface="Franklin Gothic Medium" panose="020B0603020102020204" pitchFamily="34" charset="0"/>
                <a:ea typeface="SimSun"/>
                <a:cs typeface="Times" panose="02020603050405020304" pitchFamily="18" charset="0"/>
              </a:rPr>
              <a:t>[</a:t>
            </a:r>
            <a:r>
              <a:rPr lang="en-AU" sz="2400" b="1" i="1" dirty="0" err="1">
                <a:solidFill>
                  <a:srgbClr val="FF0000"/>
                </a:solidFill>
                <a:latin typeface="Franklin Gothic Medium" panose="020B0603020102020204" pitchFamily="34" charset="0"/>
                <a:ea typeface="SimSun"/>
                <a:cs typeface="Times" panose="02020603050405020304" pitchFamily="18" charset="0"/>
              </a:rPr>
              <a:t>i</a:t>
            </a:r>
            <a:r>
              <a:rPr lang="en-AU" sz="2400" b="1" dirty="0">
                <a:solidFill>
                  <a:srgbClr val="FF0000"/>
                </a:solidFill>
                <a:latin typeface="Franklin Gothic Medium" panose="020B0603020102020204" pitchFamily="34" charset="0"/>
                <a:ea typeface="SimSun"/>
                <a:cs typeface="Times" panose="02020603050405020304" pitchFamily="18" charset="0"/>
              </a:rPr>
              <a:t>] </a:t>
            </a:r>
            <a:r>
              <a:rPr lang="en-AU" sz="2400" b="1" dirty="0">
                <a:solidFill>
                  <a:srgbClr val="5014F8"/>
                </a:solidFill>
                <a:latin typeface="Franklin Gothic Medium" panose="020B0603020102020204" pitchFamily="34" charset="0"/>
                <a:ea typeface="SimSun"/>
                <a:cs typeface="Times" panose="02020603050405020304" pitchFamily="18" charset="0"/>
              </a:rPr>
              <a:t>(the </a:t>
            </a:r>
            <a:r>
              <a:rPr lang="en-AU" sz="2400" b="1" i="1" dirty="0" err="1">
                <a:solidFill>
                  <a:srgbClr val="5014F8"/>
                </a:solidFill>
                <a:latin typeface="Franklin Gothic Medium" panose="020B0603020102020204" pitchFamily="34" charset="0"/>
                <a:ea typeface="SimSun"/>
                <a:cs typeface="Times" panose="02020603050405020304" pitchFamily="18" charset="0"/>
              </a:rPr>
              <a:t>i</a:t>
            </a:r>
            <a:r>
              <a:rPr lang="en-AU" sz="2400" b="1" dirty="0" err="1">
                <a:solidFill>
                  <a:srgbClr val="5014F8"/>
                </a:solidFill>
                <a:latin typeface="Franklin Gothic Medium" panose="020B0603020102020204" pitchFamily="34" charset="0"/>
                <a:ea typeface="SimSun"/>
                <a:cs typeface="Times" panose="02020603050405020304" pitchFamily="18" charset="0"/>
              </a:rPr>
              <a:t>th</a:t>
            </a:r>
            <a:r>
              <a:rPr lang="en-AU" sz="2400" b="1" baseline="30000" dirty="0">
                <a:solidFill>
                  <a:srgbClr val="5014F8"/>
                </a:solidFill>
                <a:latin typeface="Franklin Gothic Medium" panose="020B0603020102020204" pitchFamily="34" charset="0"/>
                <a:ea typeface="SimSun"/>
                <a:cs typeface="Times" panose="02020603050405020304" pitchFamily="18" charset="0"/>
              </a:rPr>
              <a:t> </a:t>
            </a:r>
            <a:r>
              <a:rPr lang="en-AU" sz="2400" b="1" dirty="0">
                <a:solidFill>
                  <a:srgbClr val="5014F8"/>
                </a:solidFill>
                <a:latin typeface="Franklin Gothic Medium" panose="020B0603020102020204" pitchFamily="34" charset="0"/>
                <a:ea typeface="SimSun"/>
                <a:cs typeface="Times" panose="02020603050405020304" pitchFamily="18" charset="0"/>
              </a:rPr>
              <a:t>entry in the array for </a:t>
            </a:r>
            <a:r>
              <a:rPr lang="en-US" sz="2400" b="1" i="1" cap="small"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cap="small" dirty="0">
                <a:solidFill>
                  <a:srgbClr val="5014F8"/>
                </a:solidFill>
                <a:latin typeface="Franklin Gothic Medium" panose="020B0603020102020204" pitchFamily="34" charset="0"/>
                <a:ea typeface="Times New Roman"/>
                <a:cs typeface="Times" panose="02020603050405020304" pitchFamily="18" charset="0"/>
              </a:rPr>
              <a:t>)</a:t>
            </a:r>
            <a:r>
              <a:rPr lang="en-AU" sz="2400" b="1" dirty="0">
                <a:solidFill>
                  <a:srgbClr val="5014F8"/>
                </a:solidFill>
                <a:latin typeface="Franklin Gothic Medium" panose="020B0603020102020204" pitchFamily="34" charset="0"/>
                <a:ea typeface="SimSun"/>
                <a:cs typeface="Times" panose="02020603050405020304" pitchFamily="18" charset="0"/>
              </a:rPr>
              <a:t> is the number of appearances of </a:t>
            </a:r>
            <a:r>
              <a:rPr lang="en-US" sz="2400" b="1" i="1" cap="small"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i="1" dirty="0">
                <a:solidFill>
                  <a:srgbClr val="5014F8"/>
                </a:solidFill>
                <a:latin typeface="Franklin Gothic Medium" panose="020B0603020102020204" pitchFamily="34" charset="0"/>
                <a:ea typeface="SimSun"/>
                <a:cs typeface="Times" panose="02020603050405020304" pitchFamily="18" charset="0"/>
              </a:rPr>
              <a:t> </a:t>
            </a:r>
            <a:r>
              <a:rPr lang="en-AU" sz="2400" b="1" dirty="0">
                <a:solidFill>
                  <a:srgbClr val="5014F8"/>
                </a:solidFill>
                <a:latin typeface="Franklin Gothic Medium" panose="020B0603020102020204" pitchFamily="34" charset="0"/>
                <a:ea typeface="SimSun"/>
                <a:cs typeface="Times" panose="02020603050405020304" pitchFamily="18" charset="0"/>
              </a:rPr>
              <a:t>within </a:t>
            </a:r>
            <a:r>
              <a:rPr lang="en-AU" sz="2400" b="1" i="1" dirty="0">
                <a:solidFill>
                  <a:srgbClr val="5014F8"/>
                </a:solidFill>
                <a:latin typeface="Franklin Gothic Medium" panose="020B0603020102020204" pitchFamily="34" charset="0"/>
                <a:ea typeface="SimSun"/>
                <a:cs typeface="Times" panose="02020603050405020304" pitchFamily="18" charset="0"/>
              </a:rPr>
              <a:t>L</a:t>
            </a:r>
            <a:r>
              <a:rPr lang="en-AU" sz="2400" b="1" dirty="0">
                <a:solidFill>
                  <a:srgbClr val="5014F8"/>
                </a:solidFill>
                <a:latin typeface="Franklin Gothic Medium" panose="020B0603020102020204" pitchFamily="34" charset="0"/>
                <a:ea typeface="SimSun"/>
                <a:cs typeface="Times" panose="02020603050405020304" pitchFamily="18" charset="0"/>
              </a:rPr>
              <a:t>[1 .. </a:t>
            </a:r>
            <a:r>
              <a:rPr lang="en-AU" sz="2400" b="1" i="1" dirty="0">
                <a:solidFill>
                  <a:srgbClr val="5014F8"/>
                </a:solidFill>
                <a:latin typeface="Franklin Gothic Medium" panose="020B0603020102020204" pitchFamily="34" charset="0"/>
                <a:ea typeface="SimSun"/>
                <a:cs typeface="Times" panose="02020603050405020304" pitchFamily="18" charset="0"/>
              </a:rPr>
              <a:t>i</a:t>
            </a:r>
            <a:r>
              <a:rPr lang="en-AU" sz="2400" b="1" dirty="0">
                <a:solidFill>
                  <a:srgbClr val="5014F8"/>
                </a:solidFill>
                <a:latin typeface="Franklin Gothic Medium" panose="020B0603020102020204" pitchFamily="34" charset="0"/>
                <a:ea typeface="SimSun"/>
                <a:cs typeface="Times" panose="02020603050405020304" pitchFamily="18" charset="0"/>
              </a:rPr>
              <a:t>]. </a:t>
            </a:r>
          </a:p>
          <a:p>
            <a:pPr algn="just">
              <a:buFont typeface="Wingdings" panose="05000000000000000000" pitchFamily="2" charset="2"/>
              <a:buChar char="Ø"/>
            </a:pPr>
            <a:r>
              <a:rPr lang="en-AU" sz="2400" b="1" dirty="0">
                <a:solidFill>
                  <a:srgbClr val="5014F8"/>
                </a:solidFill>
                <a:latin typeface="Franklin Gothic Medium" panose="020B0603020102020204" pitchFamily="34" charset="0"/>
                <a:ea typeface="SimSun"/>
              </a:rPr>
              <a:t>Instead of scanning a certain segment </a:t>
            </a:r>
            <a:r>
              <a:rPr lang="en-AU" sz="2400" b="1" i="1" dirty="0">
                <a:solidFill>
                  <a:srgbClr val="5014F8"/>
                </a:solidFill>
                <a:latin typeface="Franklin Gothic Medium" panose="020B0603020102020204" pitchFamily="34" charset="0"/>
                <a:ea typeface="SimSun"/>
              </a:rPr>
              <a:t>L</a:t>
            </a:r>
            <a:r>
              <a:rPr lang="en-AU" sz="2400" b="1" dirty="0">
                <a:solidFill>
                  <a:srgbClr val="5014F8"/>
                </a:solidFill>
                <a:latin typeface="Franklin Gothic Medium" panose="020B0603020102020204" pitchFamily="34" charset="0"/>
                <a:ea typeface="SimSun"/>
              </a:rPr>
              <a:t>[</a:t>
            </a:r>
            <a:r>
              <a:rPr lang="en-US" sz="2400" b="1" dirty="0">
                <a:solidFill>
                  <a:srgbClr val="5014F8"/>
                </a:solidFill>
                <a:latin typeface="Franklin Gothic Medium" panose="020B0603020102020204" pitchFamily="34" charset="0"/>
                <a:ea typeface="Times New Roman"/>
                <a:sym typeface="Symbol"/>
              </a:rPr>
              <a:t></a:t>
            </a:r>
            <a:r>
              <a:rPr lang="en-AU" sz="2400" b="1" i="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sym typeface="Symbol"/>
              </a:rPr>
              <a:t></a:t>
            </a:r>
            <a:r>
              <a:rPr lang="en-AU" sz="2400" b="1" dirty="0">
                <a:solidFill>
                  <a:srgbClr val="5014F8"/>
                </a:solidFill>
                <a:latin typeface="Franklin Gothic Medium" panose="020B0603020102020204" pitchFamily="34" charset="0"/>
                <a:ea typeface="SimSun"/>
              </a:rPr>
              <a:t>] (</a:t>
            </a:r>
            <a:r>
              <a:rPr lang="en-US" sz="2400" b="1" dirty="0">
                <a:solidFill>
                  <a:srgbClr val="5014F8"/>
                </a:solidFill>
                <a:latin typeface="Franklin Gothic Medium" panose="020B0603020102020204" pitchFamily="34" charset="0"/>
                <a:ea typeface="Times New Roman"/>
                <a:sym typeface="Symbol"/>
              </a:rPr>
              <a:t></a:t>
            </a:r>
            <a:r>
              <a:rPr lang="en-AU" sz="2400" b="1" i="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sym typeface="Symbol"/>
              </a:rPr>
              <a:t></a:t>
            </a:r>
            <a:r>
              <a:rPr lang="en-AU" sz="2400" b="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sym typeface="Symbol"/>
              </a:rPr>
              <a:t></a:t>
            </a:r>
            <a:r>
              <a:rPr lang="en-AU" sz="2400" b="1" dirty="0">
                <a:solidFill>
                  <a:srgbClr val="5014F8"/>
                </a:solidFill>
                <a:latin typeface="Franklin Gothic Medium" panose="020B0603020102020204" pitchFamily="34" charset="0"/>
                <a:ea typeface="SimSun"/>
              </a:rPr>
              <a:t>) to find a subrange for a certain </a:t>
            </a:r>
            <a:r>
              <a:rPr lang="en-US" sz="2400" b="1" i="1" cap="small"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dirty="0">
                <a:solidFill>
                  <a:srgbClr val="5014F8"/>
                </a:solidFill>
                <a:latin typeface="Franklin Gothic Medium" panose="020B0603020102020204" pitchFamily="34" charset="0"/>
                <a:ea typeface="Times New Roman"/>
              </a:rPr>
              <a:t> </a:t>
            </a:r>
            <a:r>
              <a:rPr lang="en-AU" sz="2400" b="1" dirty="0">
                <a:solidFill>
                  <a:srgbClr val="5014F8"/>
                </a:solidFill>
                <a:latin typeface="Franklin Gothic Medium" panose="020B0603020102020204" pitchFamily="34" charset="0"/>
                <a:ea typeface="SimSun"/>
                <a:sym typeface="Symbol"/>
              </a:rPr>
              <a:t></a:t>
            </a:r>
            <a:r>
              <a:rPr lang="en-AU" sz="2400" b="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sym typeface="Symbol"/>
              </a:rPr>
              <a:t></a:t>
            </a:r>
            <a:r>
              <a:rPr lang="en-AU" sz="2400" b="1" dirty="0">
                <a:solidFill>
                  <a:srgbClr val="5014F8"/>
                </a:solidFill>
                <a:latin typeface="Franklin Gothic Medium" panose="020B0603020102020204" pitchFamily="34" charset="0"/>
                <a:ea typeface="SimSun"/>
              </a:rPr>
              <a:t>, we can simply look up </a:t>
            </a:r>
            <a:r>
              <a:rPr lang="en-US" sz="2400" b="1" i="1" cap="small" dirty="0">
                <a:solidFill>
                  <a:srgbClr val="5014F8"/>
                </a:solidFill>
                <a:latin typeface="Franklin Gothic Medium" panose="020B0603020102020204" pitchFamily="34" charset="0"/>
                <a:ea typeface="Times New Roman"/>
                <a:cs typeface="Times New Roman"/>
                <a:sym typeface="Symbol"/>
              </a:rPr>
              <a:t>A</a:t>
            </a:r>
            <a:r>
              <a:rPr lang="en-US" sz="2400" b="1" i="1" cap="small" baseline="-25000" dirty="0">
                <a:solidFill>
                  <a:srgbClr val="5014F8"/>
                </a:solidFill>
                <a:latin typeface="Franklin Gothic Medium" panose="020B0603020102020204" pitchFamily="34" charset="0"/>
                <a:ea typeface="Times New Roman"/>
                <a:cs typeface="Times New Roman"/>
                <a:sym typeface="Symbol"/>
              </a:rPr>
              <a:t>x</a:t>
            </a:r>
            <a:r>
              <a:rPr lang="en-US" sz="2400" b="1" cap="small" baseline="-25000" dirty="0">
                <a:solidFill>
                  <a:srgbClr val="5014F8"/>
                </a:solidFill>
                <a:latin typeface="Franklin Gothic Medium" panose="020B0603020102020204" pitchFamily="34" charset="0"/>
                <a:ea typeface="Times New Roman"/>
                <a:cs typeface="Times New Roman"/>
                <a:sym typeface="Symbol"/>
              </a:rPr>
              <a:t> </a:t>
            </a:r>
            <a:r>
              <a:rPr lang="en-US" sz="2400" b="1" dirty="0">
                <a:solidFill>
                  <a:srgbClr val="5014F8"/>
                </a:solidFill>
                <a:latin typeface="Franklin Gothic Medium" panose="020B0603020102020204" pitchFamily="34" charset="0"/>
                <a:ea typeface="Times New Roman"/>
              </a:rPr>
              <a:t>to see whether </a:t>
            </a:r>
            <a:r>
              <a:rPr lang="en-US" sz="2400" b="1" i="1" cap="small" dirty="0">
                <a:solidFill>
                  <a:srgbClr val="FF0000"/>
                </a:solidFill>
                <a:latin typeface="Franklin Gothic Medium" panose="020B0603020102020204" pitchFamily="34" charset="0"/>
                <a:ea typeface="Times New Roman"/>
                <a:cs typeface="Times New Roman"/>
                <a:sym typeface="Symbol"/>
              </a:rPr>
              <a:t>A</a:t>
            </a:r>
            <a:r>
              <a:rPr lang="en-US" sz="2400" b="1" i="1" cap="small" baseline="-25000"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dirty="0">
                <a:solidFill>
                  <a:srgbClr val="FF0000"/>
                </a:solidFill>
                <a:latin typeface="Franklin Gothic Medium" panose="020B0603020102020204" pitchFamily="34" charset="0"/>
                <a:ea typeface="Times New Roman"/>
              </a:rPr>
              <a:t>[</a:t>
            </a:r>
            <a:r>
              <a:rPr lang="en-US" sz="2400" b="1" dirty="0">
                <a:solidFill>
                  <a:srgbClr val="FF0000"/>
                </a:solidFill>
                <a:latin typeface="Franklin Gothic Medium" panose="020B0603020102020204" pitchFamily="34" charset="0"/>
                <a:ea typeface="Times New Roman"/>
                <a:sym typeface="Symbol"/>
              </a:rPr>
              <a:t></a:t>
            </a:r>
            <a:r>
              <a:rPr lang="en-US" sz="2400" b="1" i="1" dirty="0">
                <a:solidFill>
                  <a:srgbClr val="FF0000"/>
                </a:solidFill>
                <a:latin typeface="Franklin Gothic Medium" panose="020B0603020102020204" pitchFamily="34" charset="0"/>
                <a:ea typeface="Times New Roman"/>
              </a:rPr>
              <a:t> </a:t>
            </a:r>
            <a:r>
              <a:rPr lang="en-US" sz="2400" b="1" dirty="0">
                <a:solidFill>
                  <a:srgbClr val="FF0000"/>
                </a:solidFill>
                <a:latin typeface="Franklin Gothic Medium" panose="020B0603020102020204" pitchFamily="34" charset="0"/>
                <a:ea typeface="Times New Roman"/>
              </a:rPr>
              <a:t>- 1</a:t>
            </a:r>
            <a:r>
              <a:rPr lang="en-AU" sz="2400" b="1" dirty="0">
                <a:solidFill>
                  <a:srgbClr val="FF0000"/>
                </a:solidFill>
                <a:latin typeface="Franklin Gothic Medium" panose="020B0603020102020204" pitchFamily="34" charset="0"/>
                <a:ea typeface="SimSun"/>
              </a:rPr>
              <a:t>] = </a:t>
            </a:r>
            <a:r>
              <a:rPr lang="en-US" sz="2400" b="1" i="1" cap="small" dirty="0">
                <a:solidFill>
                  <a:srgbClr val="FF0000"/>
                </a:solidFill>
                <a:latin typeface="Franklin Gothic Medium" panose="020B0603020102020204" pitchFamily="34" charset="0"/>
                <a:ea typeface="Times New Roman"/>
                <a:cs typeface="Times New Roman"/>
                <a:sym typeface="Symbol"/>
              </a:rPr>
              <a:t>A</a:t>
            </a:r>
            <a:r>
              <a:rPr lang="en-US" sz="2400" b="1" cap="small" baseline="-25000" dirty="0">
                <a:solidFill>
                  <a:srgbClr val="FF0000"/>
                </a:solidFill>
                <a:latin typeface="Franklin Gothic Medium" panose="020B0603020102020204" pitchFamily="34" charset="0"/>
                <a:ea typeface="Times New Roman"/>
                <a:cs typeface="Times New Roman"/>
                <a:sym typeface="Symbol"/>
              </a:rPr>
              <a:t></a:t>
            </a:r>
            <a:r>
              <a:rPr lang="en-US" sz="2400" b="1" dirty="0">
                <a:solidFill>
                  <a:srgbClr val="FF0000"/>
                </a:solidFill>
                <a:latin typeface="Franklin Gothic Medium" panose="020B0603020102020204" pitchFamily="34" charset="0"/>
                <a:ea typeface="Times New Roman"/>
              </a:rPr>
              <a:t>[</a:t>
            </a:r>
            <a:r>
              <a:rPr lang="en-AU" sz="2400" b="1" dirty="0">
                <a:solidFill>
                  <a:srgbClr val="FF0000"/>
                </a:solidFill>
                <a:latin typeface="Franklin Gothic Medium" panose="020B0603020102020204" pitchFamily="34" charset="0"/>
                <a:ea typeface="SimSun"/>
                <a:sym typeface="Symbol"/>
              </a:rPr>
              <a:t></a:t>
            </a:r>
            <a:r>
              <a:rPr lang="en-AU" sz="2400" b="1" dirty="0">
                <a:solidFill>
                  <a:srgbClr val="FF0000"/>
                </a:solidFill>
                <a:latin typeface="Franklin Gothic Medium" panose="020B0603020102020204" pitchFamily="34" charset="0"/>
                <a:ea typeface="SimSun"/>
              </a:rPr>
              <a:t>]</a:t>
            </a:r>
            <a:r>
              <a:rPr lang="en-AU" sz="2400" b="1" dirty="0">
                <a:solidFill>
                  <a:srgbClr val="5014F8"/>
                </a:solidFill>
                <a:latin typeface="Franklin Gothic Medium" panose="020B0603020102020204" pitchFamily="34" charset="0"/>
                <a:ea typeface="SimSun"/>
              </a:rPr>
              <a:t>. If it is the case, then </a:t>
            </a:r>
            <a:r>
              <a:rPr lang="en-US" sz="2400" b="1" dirty="0">
                <a:solidFill>
                  <a:srgbClr val="5014F8"/>
                </a:solidFill>
                <a:latin typeface="Franklin Gothic Medium" panose="020B0603020102020204" pitchFamily="34" charset="0"/>
                <a:ea typeface="Times New Roman"/>
                <a:sym typeface="Symbol"/>
              </a:rPr>
              <a:t></a:t>
            </a:r>
            <a:r>
              <a:rPr lang="en-US" sz="2400" b="1" dirty="0">
                <a:solidFill>
                  <a:srgbClr val="5014F8"/>
                </a:solidFill>
                <a:latin typeface="Franklin Gothic Medium" panose="020B0603020102020204" pitchFamily="34" charset="0"/>
                <a:ea typeface="Times New Roman"/>
              </a:rPr>
              <a:t> does </a:t>
            </a:r>
            <a:r>
              <a:rPr lang="en-AU" sz="2400" b="1" dirty="0">
                <a:solidFill>
                  <a:srgbClr val="5014F8"/>
                </a:solidFill>
                <a:latin typeface="Franklin Gothic Medium" panose="020B0603020102020204" pitchFamily="34" charset="0"/>
                <a:ea typeface="SimSun"/>
              </a:rPr>
              <a:t>not occur in </a:t>
            </a:r>
            <a:r>
              <a:rPr lang="en-US" sz="2400" b="1" dirty="0">
                <a:solidFill>
                  <a:srgbClr val="5014F8"/>
                </a:solidFill>
                <a:latin typeface="Franklin Gothic Medium" panose="020B0603020102020204" pitchFamily="34" charset="0"/>
                <a:ea typeface="Times New Roman"/>
                <a:sym typeface="Symbol"/>
              </a:rPr>
              <a:t></a:t>
            </a:r>
            <a:r>
              <a:rPr lang="en-AU" sz="2400" b="1" i="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sym typeface="Symbol"/>
              </a:rPr>
              <a:t></a:t>
            </a:r>
            <a:r>
              <a:rPr lang="en-AU" sz="2400" b="1" dirty="0">
                <a:solidFill>
                  <a:srgbClr val="5014F8"/>
                </a:solidFill>
                <a:latin typeface="Franklin Gothic Medium" panose="020B0603020102020204" pitchFamily="34" charset="0"/>
                <a:ea typeface="SimSun"/>
              </a:rPr>
              <a:t>]. Otherwise, </a:t>
            </a:r>
            <a:r>
              <a:rPr lang="en-AU" sz="2400" b="1" dirty="0">
                <a:solidFill>
                  <a:srgbClr val="FF0000"/>
                </a:solidFill>
                <a:latin typeface="Franklin Gothic Medium" panose="020B0603020102020204" pitchFamily="34" charset="0"/>
                <a:ea typeface="SimSun"/>
              </a:rPr>
              <a:t>[</a:t>
            </a:r>
            <a:r>
              <a:rPr lang="en-US" sz="2400" b="1" i="1" cap="small" dirty="0">
                <a:solidFill>
                  <a:srgbClr val="FF0000"/>
                </a:solidFill>
                <a:latin typeface="Franklin Gothic Medium" panose="020B0603020102020204" pitchFamily="34" charset="0"/>
                <a:ea typeface="Times New Roman"/>
                <a:cs typeface="Times New Roman"/>
                <a:sym typeface="Symbol"/>
              </a:rPr>
              <a:t>A</a:t>
            </a:r>
            <a:r>
              <a:rPr lang="en-US" sz="2400" b="1" i="1" cap="small" baseline="-25000"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dirty="0">
                <a:solidFill>
                  <a:srgbClr val="FF0000"/>
                </a:solidFill>
                <a:latin typeface="Franklin Gothic Medium" panose="020B0603020102020204" pitchFamily="34" charset="0"/>
                <a:ea typeface="Times New Roman"/>
              </a:rPr>
              <a:t>[</a:t>
            </a:r>
            <a:r>
              <a:rPr lang="en-US" sz="2400" b="1" dirty="0">
                <a:solidFill>
                  <a:srgbClr val="FF0000"/>
                </a:solidFill>
                <a:latin typeface="Franklin Gothic Medium" panose="020B0603020102020204" pitchFamily="34" charset="0"/>
                <a:ea typeface="Times New Roman"/>
                <a:sym typeface="Symbol"/>
              </a:rPr>
              <a:t></a:t>
            </a:r>
            <a:r>
              <a:rPr lang="en-US" sz="2400" b="1" i="1" dirty="0">
                <a:solidFill>
                  <a:srgbClr val="FF0000"/>
                </a:solidFill>
                <a:latin typeface="Franklin Gothic Medium" panose="020B0603020102020204" pitchFamily="34" charset="0"/>
                <a:ea typeface="Times New Roman"/>
              </a:rPr>
              <a:t> </a:t>
            </a:r>
            <a:r>
              <a:rPr lang="en-US" sz="2400" b="1" dirty="0">
                <a:solidFill>
                  <a:srgbClr val="FF0000"/>
                </a:solidFill>
                <a:latin typeface="Franklin Gothic Medium" panose="020B0603020102020204" pitchFamily="34" charset="0"/>
                <a:ea typeface="Times New Roman"/>
              </a:rPr>
              <a:t>- 1</a:t>
            </a:r>
            <a:r>
              <a:rPr lang="en-AU" sz="2400" b="1" dirty="0">
                <a:solidFill>
                  <a:srgbClr val="FF0000"/>
                </a:solidFill>
                <a:latin typeface="Franklin Gothic Medium" panose="020B0603020102020204" pitchFamily="34" charset="0"/>
                <a:ea typeface="SimSun"/>
              </a:rPr>
              <a:t>] + 1</a:t>
            </a:r>
            <a:r>
              <a:rPr lang="en-AU" sz="2400" b="1" dirty="0">
                <a:solidFill>
                  <a:srgbClr val="5014F8"/>
                </a:solidFill>
                <a:latin typeface="Franklin Gothic Medium" panose="020B0603020102020204" pitchFamily="34" charset="0"/>
                <a:ea typeface="SimSun"/>
              </a:rPr>
              <a:t>, </a:t>
            </a:r>
            <a:r>
              <a:rPr lang="en-US" sz="2400" b="1" i="1" cap="small" dirty="0">
                <a:solidFill>
                  <a:srgbClr val="FF0000"/>
                </a:solidFill>
                <a:latin typeface="Franklin Gothic Medium" panose="020B0603020102020204" pitchFamily="34" charset="0"/>
                <a:ea typeface="Times New Roman"/>
                <a:cs typeface="Times New Roman"/>
                <a:sym typeface="Symbol"/>
              </a:rPr>
              <a:t>A</a:t>
            </a:r>
            <a:r>
              <a:rPr lang="en-US" sz="2400" b="1" i="1" cap="small" baseline="-25000" dirty="0">
                <a:solidFill>
                  <a:srgbClr val="FF0000"/>
                </a:solidFill>
                <a:latin typeface="Franklin Gothic Medium" panose="020B0603020102020204" pitchFamily="34" charset="0"/>
                <a:ea typeface="Times New Roman"/>
                <a:cs typeface="Times" panose="02020603050405020304" pitchFamily="18" charset="0"/>
                <a:sym typeface="Symbol"/>
              </a:rPr>
              <a:t>x</a:t>
            </a:r>
            <a:r>
              <a:rPr lang="en-US" sz="2400" b="1" dirty="0">
                <a:solidFill>
                  <a:srgbClr val="FF0000"/>
                </a:solidFill>
                <a:latin typeface="Franklin Gothic Medium" panose="020B0603020102020204" pitchFamily="34" charset="0"/>
                <a:ea typeface="Times New Roman"/>
              </a:rPr>
              <a:t>[</a:t>
            </a:r>
            <a:r>
              <a:rPr lang="en-AU" sz="2400" b="1" dirty="0">
                <a:solidFill>
                  <a:srgbClr val="FF0000"/>
                </a:solidFill>
                <a:latin typeface="Franklin Gothic Medium" panose="020B0603020102020204" pitchFamily="34" charset="0"/>
                <a:ea typeface="SimSun"/>
                <a:sym typeface="Symbol"/>
              </a:rPr>
              <a:t></a:t>
            </a:r>
            <a:r>
              <a:rPr lang="en-AU" sz="2400" b="1" dirty="0">
                <a:solidFill>
                  <a:srgbClr val="FF0000"/>
                </a:solidFill>
                <a:latin typeface="Franklin Gothic Medium" panose="020B0603020102020204" pitchFamily="34" charset="0"/>
                <a:ea typeface="SimSun"/>
              </a:rPr>
              <a:t>] </a:t>
            </a:r>
            <a:r>
              <a:rPr lang="en-AU" sz="2400" b="1" dirty="0">
                <a:solidFill>
                  <a:srgbClr val="5014F8"/>
                </a:solidFill>
                <a:latin typeface="Franklin Gothic Medium" panose="020B0603020102020204" pitchFamily="34" charset="0"/>
                <a:ea typeface="SimSun"/>
              </a:rPr>
              <a:t>] should be the found range. </a:t>
            </a:r>
            <a:endParaRPr lang="en-US" sz="2400" dirty="0">
              <a:latin typeface="Franklin Gothic Medium" panose="020B0603020102020204" pitchFamily="34" charset="0"/>
              <a:cs typeface="Times New Roman" pitchFamily="18" charset="0"/>
            </a:endParaRPr>
          </a:p>
        </p:txBody>
      </p:sp>
      <p:grpSp>
        <p:nvGrpSpPr>
          <p:cNvPr id="7" name="组合 40">
            <a:extLst>
              <a:ext uri="{FF2B5EF4-FFF2-40B4-BE49-F238E27FC236}">
                <a16:creationId xmlns:a16="http://schemas.microsoft.com/office/drawing/2014/main" id="{4B44EFBC-73BB-4239-8DFA-3598188DCFED}"/>
              </a:ext>
            </a:extLst>
          </p:cNvPr>
          <p:cNvGrpSpPr/>
          <p:nvPr/>
        </p:nvGrpSpPr>
        <p:grpSpPr>
          <a:xfrm>
            <a:off x="7620905" y="3896659"/>
            <a:ext cx="3047096" cy="2545749"/>
            <a:chOff x="6582679" y="3427594"/>
            <a:chExt cx="3648077" cy="2508046"/>
          </a:xfrm>
        </p:grpSpPr>
        <p:sp>
          <p:nvSpPr>
            <p:cNvPr id="8" name="Text Box 3">
              <a:extLst>
                <a:ext uri="{FF2B5EF4-FFF2-40B4-BE49-F238E27FC236}">
                  <a16:creationId xmlns:a16="http://schemas.microsoft.com/office/drawing/2014/main" id="{7152345F-28F9-42C7-B6A4-930F7B37670E}"/>
                </a:ext>
              </a:extLst>
            </p:cNvPr>
            <p:cNvSpPr txBox="1">
              <a:spLocks noChangeArrowheads="1"/>
            </p:cNvSpPr>
            <p:nvPr/>
          </p:nvSpPr>
          <p:spPr bwMode="auto">
            <a:xfrm>
              <a:off x="6582679" y="3427594"/>
              <a:ext cx="3648077" cy="2508046"/>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tab pos="914400" algn="l"/>
                  <a:tab pos="1371600" algn="l"/>
                  <a:tab pos="1828800" algn="l"/>
                  <a:tab pos="2286000" algn="l"/>
                </a:tabLst>
              </a:pPr>
              <a:r>
                <a:rPr kumimoji="0" lang="en-US" altLang="zh-CN" b="0" i="1" u="sng" strike="noStrike" cap="none" normalizeH="0" baseline="0" dirty="0">
                  <a:ln>
                    <a:noFill/>
                  </a:ln>
                  <a:solidFill>
                    <a:schemeClr val="tx1"/>
                  </a:solidFill>
                  <a:effectLst/>
                  <a:latin typeface="Calibri" pitchFamily="34" charset="0"/>
                  <a:ea typeface="宋体" pitchFamily="2" charset="-122"/>
                  <a:cs typeface="宋体" pitchFamily="2" charset="-122"/>
                </a:rPr>
                <a:t>A</a:t>
              </a:r>
              <a:r>
                <a:rPr kumimoji="0" lang="en-US" altLang="zh-CN" b="0" i="0" strike="noStrike" cap="none" normalizeH="0" baseline="-25000" dirty="0">
                  <a:ln>
                    <a:noFill/>
                  </a:ln>
                  <a:solidFill>
                    <a:schemeClr val="tx1"/>
                  </a:solidFill>
                  <a:effectLst/>
                  <a:latin typeface="Calibri" pitchFamily="34" charset="0"/>
                  <a:ea typeface="宋体" pitchFamily="2" charset="-122"/>
                  <a:cs typeface="宋体" pitchFamily="2" charset="-122"/>
                </a:rPr>
                <a:t>$</a:t>
              </a:r>
              <a:r>
                <a:rPr kumimoji="0" lang="en-US" altLang="zh-CN" b="0" i="0" u="sng" strike="noStrike" cap="none" normalizeH="0" dirty="0">
                  <a:ln>
                    <a:noFill/>
                  </a:ln>
                  <a:solidFill>
                    <a:schemeClr val="tx1"/>
                  </a:solidFill>
                  <a:effectLst/>
                  <a:latin typeface="Calibri" pitchFamily="34" charset="0"/>
                  <a:ea typeface="宋体" pitchFamily="2" charset="-122"/>
                  <a:cs typeface="宋体" pitchFamily="2" charset="-122"/>
                </a:rPr>
                <a:t>	</a:t>
              </a:r>
              <a:r>
                <a:rPr kumimoji="0" lang="en-US" altLang="zh-CN" b="0" i="1" u="sng" strike="noStrike" cap="none" normalizeH="0" baseline="0" dirty="0">
                  <a:ln>
                    <a:noFill/>
                  </a:ln>
                  <a:solidFill>
                    <a:schemeClr val="tx1"/>
                  </a:solidFill>
                  <a:effectLst/>
                  <a:latin typeface="Calibri" pitchFamily="34" charset="0"/>
                  <a:ea typeface="宋体" pitchFamily="2" charset="-122"/>
                  <a:cs typeface="宋体" pitchFamily="2" charset="-122"/>
                </a:rPr>
                <a:t>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a</a:t>
              </a:r>
              <a:r>
                <a:rPr lang="en-US" altLang="zh-CN" u="sng" dirty="0">
                  <a:latin typeface="Calibri" pitchFamily="34" charset="0"/>
                  <a:ea typeface="宋体" pitchFamily="2" charset="-122"/>
                  <a:cs typeface="宋体" pitchFamily="2" charset="-122"/>
                </a:rPr>
                <a:t>	</a:t>
              </a:r>
              <a:r>
                <a:rPr kumimoji="0" lang="en-US" altLang="zh-CN" b="0" i="1" u="sng" strike="noStrike" cap="none" normalizeH="0" dirty="0">
                  <a:ln>
                    <a:noFill/>
                  </a:ln>
                  <a:solidFill>
                    <a:schemeClr val="tx1"/>
                  </a:solidFill>
                  <a:effectLst/>
                  <a:latin typeface="Calibri" pitchFamily="34" charset="0"/>
                  <a:ea typeface="宋体" pitchFamily="2" charset="-122"/>
                  <a:cs typeface="宋体" pitchFamily="2" charset="-122"/>
                </a:rPr>
                <a:t>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c</a:t>
              </a:r>
              <a:r>
                <a:rPr kumimoji="0" lang="en-US" altLang="zh-CN" b="0" i="1" u="sng" strike="noStrike" cap="none" normalizeH="0" dirty="0">
                  <a:ln>
                    <a:noFill/>
                  </a:ln>
                  <a:solidFill>
                    <a:schemeClr val="tx1"/>
                  </a:solidFill>
                  <a:effectLst/>
                  <a:latin typeface="Calibri" pitchFamily="34" charset="0"/>
                  <a:ea typeface="宋体" pitchFamily="2" charset="-122"/>
                  <a:cs typeface="宋体" pitchFamily="2" charset="-122"/>
                </a:rPr>
                <a:t>	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g</a:t>
              </a:r>
              <a:r>
                <a:rPr kumimoji="0" lang="en-US" altLang="zh-CN" b="0" i="1" u="sng" strike="noStrike" cap="none" normalizeH="0" dirty="0">
                  <a:ln>
                    <a:noFill/>
                  </a:ln>
                  <a:solidFill>
                    <a:schemeClr val="tx1"/>
                  </a:solidFill>
                  <a:effectLst/>
                  <a:latin typeface="Calibri" pitchFamily="34" charset="0"/>
                  <a:ea typeface="宋体" pitchFamily="2" charset="-122"/>
                  <a:cs typeface="宋体" pitchFamily="2" charset="-122"/>
                </a:rPr>
                <a:t>	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t</a:t>
              </a:r>
              <a:endParaRPr kumimoji="0" lang="en-US" altLang="zh-CN" b="0" i="1" strike="noStrike" cap="none" normalizeH="0" baseline="-25000" dirty="0">
                <a:ln>
                  <a:noFill/>
                </a:ln>
                <a:solidFill>
                  <a:schemeClr val="tx1"/>
                </a:solidFill>
                <a:effectLst/>
                <a:latin typeface="Times New Roman" pitchFamily="18"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tab pos="914400" algn="l"/>
                  <a:tab pos="1371600" algn="l"/>
                  <a:tab pos="1828800" algn="l"/>
                  <a:tab pos="2286000" algn="l"/>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0 	1	0	0	0</a:t>
              </a:r>
              <a:endParaRPr kumimoji="0" lang="en-US" altLang="zh-CN" b="0" i="1"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0	1	1	0	0</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0	1	1	0	1</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marL="457200" lvl="5" algn="just">
                <a:tabLst>
                  <a:tab pos="914400" algn="l"/>
                  <a:tab pos="1371600" algn="l"/>
                  <a:tab pos="1828800" algn="l"/>
                  <a:tab pos="2286000" algn="l"/>
                </a:tabLst>
              </a:pPr>
              <a:r>
                <a:rPr lang="en-US" altLang="zh-CN" dirty="0">
                  <a:latin typeface="Calibri" pitchFamily="34" charset="0"/>
                  <a:ea typeface="宋体" pitchFamily="2" charset="-122"/>
                  <a:cs typeface="宋体" pitchFamily="2" charset="-122"/>
                </a:rPr>
                <a:t>0	1	1	0	2</a:t>
              </a:r>
              <a:endParaRPr lang="en-US" altLang="zh-CN" i="1" dirty="0">
                <a:latin typeface="Times New Roman" pitchFamily="18" charset="0"/>
                <a:ea typeface="宋体" pitchFamily="2" charset="-122"/>
                <a:cs typeface="宋体" pitchFamily="2" charset="-122"/>
              </a:endParaRPr>
            </a:p>
            <a:p>
              <a:pPr marL="457200" lvl="5" algn="just">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0	2	1	0	2</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marL="457200" lvl="5" algn="just">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1	2	1	0	2</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1	3	1	0	2</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latin typeface="Calibri" pitchFamily="34" charset="0"/>
                  <a:ea typeface="宋体" pitchFamily="2" charset="-122"/>
                  <a:cs typeface="宋体" pitchFamily="2" charset="-122"/>
                </a:rPr>
                <a:t>1	3	1 	1	2</a:t>
              </a:r>
              <a:endParaRPr lang="en-US" altLang="zh-CN" i="1" dirty="0">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9" name="矩形 31">
              <a:extLst>
                <a:ext uri="{FF2B5EF4-FFF2-40B4-BE49-F238E27FC236}">
                  <a16:creationId xmlns:a16="http://schemas.microsoft.com/office/drawing/2014/main" id="{ECDF2A16-A721-4C0D-8CEB-2FE956EE8295}"/>
                </a:ext>
              </a:extLst>
            </p:cNvPr>
            <p:cNvSpPr/>
            <p:nvPr/>
          </p:nvSpPr>
          <p:spPr>
            <a:xfrm>
              <a:off x="6872333" y="3442812"/>
              <a:ext cx="3205846" cy="249282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C6D3C1E7-253C-4730-893D-C949AC1829C8}"/>
              </a:ext>
            </a:extLst>
          </p:cNvPr>
          <p:cNvSpPr txBox="1"/>
          <p:nvPr/>
        </p:nvSpPr>
        <p:spPr>
          <a:xfrm>
            <a:off x="800528" y="4027098"/>
            <a:ext cx="4736810" cy="2308324"/>
          </a:xfrm>
          <a:prstGeom prst="rect">
            <a:avLst/>
          </a:prstGeom>
          <a:noFill/>
        </p:spPr>
        <p:txBody>
          <a:bodyPr wrap="none" rtlCol="0">
            <a:spAutoFit/>
          </a:bodyPr>
          <a:lstStyle/>
          <a:p>
            <a:pPr lvl="0" algn="just" eaLnBrk="1" fontAlgn="auto" hangingPunct="1">
              <a:spcBef>
                <a:spcPct val="20000"/>
              </a:spcBef>
              <a:spcAft>
                <a:spcPts val="0"/>
              </a:spcAft>
              <a:buClr>
                <a:srgbClr val="1F497D"/>
              </a:buClr>
              <a:buSzPct val="50000"/>
            </a:pPr>
            <a:r>
              <a:rPr lang="en-AU" sz="2400" b="1" dirty="0">
                <a:solidFill>
                  <a:srgbClr val="FF0000"/>
                </a:solidFill>
                <a:ea typeface="SimSun"/>
              </a:rPr>
              <a:t>Example</a:t>
            </a:r>
          </a:p>
          <a:p>
            <a:pPr lvl="0" algn="just" eaLnBrk="1" fontAlgn="auto" hangingPunct="1">
              <a:spcBef>
                <a:spcPct val="20000"/>
              </a:spcBef>
              <a:spcAft>
                <a:spcPts val="0"/>
              </a:spcAft>
              <a:buClr>
                <a:srgbClr val="1F497D"/>
              </a:buClr>
              <a:buSzPct val="50000"/>
            </a:pPr>
            <a:r>
              <a:rPr lang="en-AU" sz="2000" dirty="0">
                <a:solidFill>
                  <a:srgbClr val="5014F8"/>
                </a:solidFill>
                <a:latin typeface="Franklin Gothic Medium" panose="020B0603020102020204" pitchFamily="34" charset="0"/>
                <a:ea typeface="SimSun"/>
              </a:rPr>
              <a:t>To find the first and the last appearance</a:t>
            </a:r>
          </a:p>
          <a:p>
            <a:pPr lvl="0" algn="just" eaLnBrk="1" fontAlgn="auto" hangingPunct="1">
              <a:spcBef>
                <a:spcPct val="20000"/>
              </a:spcBef>
              <a:spcAft>
                <a:spcPts val="0"/>
              </a:spcAft>
              <a:buClr>
                <a:srgbClr val="1F497D"/>
              </a:buClr>
              <a:buSzPct val="50000"/>
            </a:pPr>
            <a:r>
              <a:rPr lang="en-AU" sz="2000" dirty="0">
                <a:solidFill>
                  <a:srgbClr val="5014F8"/>
                </a:solidFill>
                <a:latin typeface="Franklin Gothic Medium" panose="020B0603020102020204" pitchFamily="34" charset="0"/>
                <a:ea typeface="SimSun"/>
              </a:rPr>
              <a:t>of </a:t>
            </a:r>
            <a:r>
              <a:rPr lang="en-AU" sz="2000" i="1" dirty="0">
                <a:solidFill>
                  <a:srgbClr val="5014F8"/>
                </a:solidFill>
                <a:latin typeface="Franklin Gothic Medium" panose="020B0603020102020204" pitchFamily="34" charset="0"/>
                <a:ea typeface="SimSun"/>
              </a:rPr>
              <a:t>t </a:t>
            </a:r>
            <a:r>
              <a:rPr lang="en-AU" sz="2000" dirty="0">
                <a:solidFill>
                  <a:srgbClr val="5014F8"/>
                </a:solidFill>
                <a:latin typeface="Franklin Gothic Medium" panose="020B0603020102020204" pitchFamily="34" charset="0"/>
                <a:ea typeface="SimSun"/>
              </a:rPr>
              <a:t>in </a:t>
            </a:r>
            <a:r>
              <a:rPr lang="en-US" sz="2000" i="1" dirty="0">
                <a:solidFill>
                  <a:srgbClr val="5014F8"/>
                </a:solidFill>
                <a:latin typeface="Franklin Gothic Medium" panose="020B0603020102020204" pitchFamily="34" charset="0"/>
                <a:ea typeface="Times New Roman"/>
              </a:rPr>
              <a:t>L</a:t>
            </a:r>
            <a:r>
              <a:rPr lang="en-US" sz="2000" dirty="0">
                <a:solidFill>
                  <a:srgbClr val="5014F8"/>
                </a:solidFill>
                <a:latin typeface="Franklin Gothic Medium" panose="020B0603020102020204" pitchFamily="34" charset="0"/>
                <a:ea typeface="Times New Roman"/>
              </a:rPr>
              <a:t>[1 .. 3], we only need to find</a:t>
            </a:r>
          </a:p>
          <a:p>
            <a:pPr lvl="0" algn="just" eaLnBrk="1" fontAlgn="auto" hangingPunct="1">
              <a:spcBef>
                <a:spcPct val="20000"/>
              </a:spcBef>
              <a:spcAft>
                <a:spcPts val="0"/>
              </a:spcAft>
              <a:buClr>
                <a:srgbClr val="1F497D"/>
              </a:buClr>
              <a:buSzPct val="50000"/>
            </a:pPr>
            <a:r>
              <a:rPr lang="en-US" sz="2000" i="1" dirty="0">
                <a:solidFill>
                  <a:srgbClr val="5014F8"/>
                </a:solidFill>
                <a:latin typeface="Franklin Gothic Medium" panose="020B0603020102020204" pitchFamily="34" charset="0"/>
                <a:ea typeface="Times New Roman"/>
              </a:rPr>
              <a:t>A</a:t>
            </a:r>
            <a:r>
              <a:rPr lang="en-US" sz="2000" i="1" baseline="-25000" dirty="0">
                <a:solidFill>
                  <a:srgbClr val="5014F8"/>
                </a:solidFill>
                <a:latin typeface="Franklin Gothic Medium" panose="020B0603020102020204" pitchFamily="34" charset="0"/>
                <a:ea typeface="Times New Roman"/>
              </a:rPr>
              <a:t>t</a:t>
            </a:r>
            <a:r>
              <a:rPr lang="en-US" sz="2000" dirty="0">
                <a:solidFill>
                  <a:srgbClr val="5014F8"/>
                </a:solidFill>
                <a:latin typeface="Franklin Gothic Medium" panose="020B0603020102020204" pitchFamily="34" charset="0"/>
                <a:ea typeface="Times New Roman"/>
              </a:rPr>
              <a:t>[1 – 1] = </a:t>
            </a:r>
            <a:r>
              <a:rPr lang="en-US" sz="2000" i="1" dirty="0">
                <a:solidFill>
                  <a:srgbClr val="5014F8"/>
                </a:solidFill>
                <a:latin typeface="Franklin Gothic Medium" panose="020B0603020102020204" pitchFamily="34" charset="0"/>
                <a:ea typeface="Times New Roman"/>
              </a:rPr>
              <a:t>A</a:t>
            </a:r>
            <a:r>
              <a:rPr lang="en-US" sz="2000" i="1" baseline="-25000" dirty="0">
                <a:solidFill>
                  <a:srgbClr val="5014F8"/>
                </a:solidFill>
                <a:latin typeface="Franklin Gothic Medium" panose="020B0603020102020204" pitchFamily="34" charset="0"/>
                <a:ea typeface="Times New Roman"/>
              </a:rPr>
              <a:t>t </a:t>
            </a:r>
            <a:r>
              <a:rPr lang="en-US" sz="2000" dirty="0">
                <a:solidFill>
                  <a:srgbClr val="5014F8"/>
                </a:solidFill>
                <a:latin typeface="Franklin Gothic Medium" panose="020B0603020102020204" pitchFamily="34" charset="0"/>
                <a:ea typeface="Times New Roman"/>
              </a:rPr>
              <a:t>[0] = 0 and </a:t>
            </a:r>
            <a:r>
              <a:rPr lang="en-US" sz="2000" i="1" dirty="0">
                <a:solidFill>
                  <a:srgbClr val="5014F8"/>
                </a:solidFill>
                <a:latin typeface="Franklin Gothic Medium" panose="020B0603020102020204" pitchFamily="34" charset="0"/>
                <a:ea typeface="Times New Roman"/>
              </a:rPr>
              <a:t>A</a:t>
            </a:r>
            <a:r>
              <a:rPr lang="en-US" sz="2000" i="1" baseline="-25000" dirty="0">
                <a:solidFill>
                  <a:srgbClr val="5014F8"/>
                </a:solidFill>
                <a:latin typeface="Franklin Gothic Medium" panose="020B0603020102020204" pitchFamily="34" charset="0"/>
                <a:ea typeface="Times New Roman"/>
              </a:rPr>
              <a:t>t </a:t>
            </a:r>
            <a:r>
              <a:rPr lang="en-US" sz="2000" dirty="0">
                <a:solidFill>
                  <a:srgbClr val="5014F8"/>
                </a:solidFill>
                <a:latin typeface="Franklin Gothic Medium" panose="020B0603020102020204" pitchFamily="34" charset="0"/>
                <a:ea typeface="Times New Roman"/>
              </a:rPr>
              <a:t>[3] = 2. So the</a:t>
            </a:r>
          </a:p>
          <a:p>
            <a:pPr lvl="0" algn="just" eaLnBrk="1" fontAlgn="auto" hangingPunct="1">
              <a:spcBef>
                <a:spcPct val="20000"/>
              </a:spcBef>
              <a:spcAft>
                <a:spcPts val="0"/>
              </a:spcAft>
              <a:buClr>
                <a:srgbClr val="1F497D"/>
              </a:buClr>
              <a:buSzPct val="50000"/>
            </a:pPr>
            <a:r>
              <a:rPr lang="en-US" sz="2000" dirty="0">
                <a:solidFill>
                  <a:srgbClr val="5014F8"/>
                </a:solidFill>
                <a:latin typeface="Franklin Gothic Medium" panose="020B0603020102020204" pitchFamily="34" charset="0"/>
                <a:ea typeface="Times New Roman"/>
              </a:rPr>
              <a:t>corresponding range is</a:t>
            </a:r>
          </a:p>
          <a:p>
            <a:pPr lvl="0" algn="just" eaLnBrk="1" fontAlgn="auto" hangingPunct="1">
              <a:spcBef>
                <a:spcPct val="20000"/>
              </a:spcBef>
              <a:spcAft>
                <a:spcPts val="0"/>
              </a:spcAft>
              <a:buClr>
                <a:srgbClr val="1F497D"/>
              </a:buClr>
              <a:buSzPct val="50000"/>
            </a:pPr>
            <a:r>
              <a:rPr lang="en-AU" sz="2000" dirty="0">
                <a:solidFill>
                  <a:srgbClr val="5014F8"/>
                </a:solidFill>
                <a:latin typeface="Franklin Gothic Medium" panose="020B0603020102020204" pitchFamily="34" charset="0"/>
                <a:ea typeface="SimSun"/>
              </a:rPr>
              <a:t>[</a:t>
            </a:r>
            <a:r>
              <a:rPr lang="en-US" sz="2000" i="1" dirty="0">
                <a:solidFill>
                  <a:srgbClr val="5014F8"/>
                </a:solidFill>
                <a:latin typeface="Franklin Gothic Medium" panose="020B0603020102020204" pitchFamily="34" charset="0"/>
                <a:ea typeface="Times New Roman"/>
              </a:rPr>
              <a:t>A</a:t>
            </a:r>
            <a:r>
              <a:rPr lang="en-US" sz="2000" i="1" baseline="-25000" dirty="0">
                <a:solidFill>
                  <a:srgbClr val="5014F8"/>
                </a:solidFill>
                <a:latin typeface="Franklin Gothic Medium" panose="020B0603020102020204" pitchFamily="34" charset="0"/>
                <a:ea typeface="Times New Roman"/>
              </a:rPr>
              <a:t>t</a:t>
            </a:r>
            <a:r>
              <a:rPr lang="en-US" sz="2000" dirty="0">
                <a:solidFill>
                  <a:srgbClr val="5014F8"/>
                </a:solidFill>
                <a:latin typeface="Franklin Gothic Medium" panose="020B0603020102020204" pitchFamily="34" charset="0"/>
                <a:ea typeface="Times New Roman"/>
              </a:rPr>
              <a:t>[1</a:t>
            </a:r>
            <a:r>
              <a:rPr lang="en-US" sz="2000" i="1" dirty="0">
                <a:solidFill>
                  <a:srgbClr val="5014F8"/>
                </a:solidFill>
                <a:latin typeface="Franklin Gothic Medium" panose="020B0603020102020204" pitchFamily="34" charset="0"/>
                <a:ea typeface="Times New Roman"/>
              </a:rPr>
              <a:t> </a:t>
            </a:r>
            <a:r>
              <a:rPr lang="en-US" sz="2000" dirty="0">
                <a:solidFill>
                  <a:srgbClr val="5014F8"/>
                </a:solidFill>
                <a:latin typeface="Franklin Gothic Medium" panose="020B0603020102020204" pitchFamily="34" charset="0"/>
                <a:ea typeface="Times New Roman"/>
              </a:rPr>
              <a:t>- 1</a:t>
            </a:r>
            <a:r>
              <a:rPr lang="en-AU" sz="2000" dirty="0">
                <a:solidFill>
                  <a:srgbClr val="5014F8"/>
                </a:solidFill>
                <a:latin typeface="Franklin Gothic Medium" panose="020B0603020102020204" pitchFamily="34" charset="0"/>
                <a:ea typeface="SimSun"/>
              </a:rPr>
              <a:t>] + 1, </a:t>
            </a:r>
            <a:r>
              <a:rPr lang="en-US" sz="2000" i="1" dirty="0">
                <a:solidFill>
                  <a:srgbClr val="5014F8"/>
                </a:solidFill>
                <a:latin typeface="Franklin Gothic Medium" panose="020B0603020102020204" pitchFamily="34" charset="0"/>
                <a:ea typeface="Times New Roman"/>
              </a:rPr>
              <a:t>A</a:t>
            </a:r>
            <a:r>
              <a:rPr lang="en-US" sz="2000" i="1" baseline="-25000" dirty="0">
                <a:solidFill>
                  <a:srgbClr val="5014F8"/>
                </a:solidFill>
                <a:latin typeface="Franklin Gothic Medium" panose="020B0603020102020204" pitchFamily="34" charset="0"/>
                <a:ea typeface="Times New Roman"/>
              </a:rPr>
              <a:t>t</a:t>
            </a:r>
            <a:r>
              <a:rPr lang="en-US" sz="2000" dirty="0">
                <a:solidFill>
                  <a:srgbClr val="5014F8"/>
                </a:solidFill>
                <a:latin typeface="Franklin Gothic Medium" panose="020B0603020102020204" pitchFamily="34" charset="0"/>
                <a:ea typeface="Times New Roman"/>
              </a:rPr>
              <a:t>[3</a:t>
            </a:r>
            <a:r>
              <a:rPr lang="en-AU" sz="2000" dirty="0">
                <a:solidFill>
                  <a:srgbClr val="5014F8"/>
                </a:solidFill>
                <a:latin typeface="Franklin Gothic Medium" panose="020B0603020102020204" pitchFamily="34" charset="0"/>
                <a:ea typeface="SimSun"/>
              </a:rPr>
              <a:t>]] = [1, 2].</a:t>
            </a:r>
            <a:endParaRPr lang="en-US" sz="2000" dirty="0">
              <a:solidFill>
                <a:srgbClr val="5014F8"/>
              </a:solidFill>
              <a:latin typeface="Franklin Gothic Medium" panose="020B0603020102020204" pitchFamily="34" charset="0"/>
              <a:ea typeface="SimSun"/>
            </a:endParaRPr>
          </a:p>
        </p:txBody>
      </p:sp>
      <p:sp>
        <p:nvSpPr>
          <p:cNvPr id="11" name="Text Box 15">
            <a:extLst>
              <a:ext uri="{FF2B5EF4-FFF2-40B4-BE49-F238E27FC236}">
                <a16:creationId xmlns:a16="http://schemas.microsoft.com/office/drawing/2014/main" id="{91BDFC32-00F8-477D-8679-61B51ACE49D7}"/>
              </a:ext>
            </a:extLst>
          </p:cNvPr>
          <p:cNvSpPr txBox="1">
            <a:spLocks noChangeArrowheads="1"/>
          </p:cNvSpPr>
          <p:nvPr/>
        </p:nvSpPr>
        <p:spPr bwMode="auto">
          <a:xfrm>
            <a:off x="5849454" y="3884690"/>
            <a:ext cx="1180104" cy="2539434"/>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lang="en-US" altLang="zh-CN" dirty="0">
                <a:solidFill>
                  <a:srgbClr val="FF0000"/>
                </a:solidFill>
                <a:latin typeface="Calibri" pitchFamily="34" charset="0"/>
                <a:ea typeface="宋体" pitchFamily="2" charset="-122"/>
                <a:cs typeface="Times New Roman" pitchFamily="18" charset="0"/>
              </a:rPr>
              <a:t>$</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12" name="矩形 27">
            <a:extLst>
              <a:ext uri="{FF2B5EF4-FFF2-40B4-BE49-F238E27FC236}">
                <a16:creationId xmlns:a16="http://schemas.microsoft.com/office/drawing/2014/main" id="{D932A08E-CB9D-4DDA-83F0-AD6DFB7731F7}"/>
              </a:ext>
            </a:extLst>
          </p:cNvPr>
          <p:cNvSpPr/>
          <p:nvPr/>
        </p:nvSpPr>
        <p:spPr>
          <a:xfrm>
            <a:off x="5517433" y="3884283"/>
            <a:ext cx="1798398" cy="2585913"/>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3909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62D43B-2A9A-4CFA-BA06-C94C8A77B1A4}"/>
              </a:ext>
            </a:extLst>
          </p:cNvPr>
          <p:cNvSpPr>
            <a:spLocks noGrp="1"/>
          </p:cNvSpPr>
          <p:nvPr>
            <p:ph type="sldNum" sz="quarter" idx="12"/>
          </p:nvPr>
        </p:nvSpPr>
        <p:spPr/>
        <p:txBody>
          <a:bodyPr/>
          <a:lstStyle/>
          <a:p>
            <a:pPr>
              <a:defRPr/>
            </a:pPr>
            <a:fld id="{03CBE5BD-7AB5-470E-8DF8-AF0EEA925017}" type="slidenum">
              <a:rPr lang="en-CA" smtClean="0"/>
              <a:pPr>
                <a:defRPr/>
              </a:pPr>
              <a:t>15</a:t>
            </a:fld>
            <a:endParaRPr lang="en-CA" dirty="0"/>
          </a:p>
        </p:txBody>
      </p:sp>
      <p:sp>
        <p:nvSpPr>
          <p:cNvPr id="5" name="Title 1">
            <a:extLst>
              <a:ext uri="{FF2B5EF4-FFF2-40B4-BE49-F238E27FC236}">
                <a16:creationId xmlns:a16="http://schemas.microsoft.com/office/drawing/2014/main" id="{3A52CB5E-F029-4794-91D1-331F715FC891}"/>
              </a:ext>
            </a:extLst>
          </p:cNvPr>
          <p:cNvSpPr>
            <a:spLocks noGrp="1"/>
          </p:cNvSpPr>
          <p:nvPr>
            <p:ph type="title"/>
          </p:nvPr>
        </p:nvSpPr>
        <p:spPr>
          <a:xfrm>
            <a:off x="609600" y="274638"/>
            <a:ext cx="10972800" cy="1143000"/>
          </a:xfrm>
        </p:spPr>
        <p:txBody>
          <a:bodyPr/>
          <a:lstStyle/>
          <a:p>
            <a:r>
              <a:rPr lang="en-US" b="1" dirty="0">
                <a:solidFill>
                  <a:srgbClr val="5014F8"/>
                </a:solidFill>
                <a:latin typeface="Century Gothic" panose="020B0502020202020204" pitchFamily="34" charset="0"/>
                <a:cs typeface="Times New Roman" pitchFamily="18" charset="0"/>
              </a:rPr>
              <a:t>Reduce </a:t>
            </a:r>
            <a:r>
              <a:rPr lang="en-US" b="1" i="1" dirty="0">
                <a:solidFill>
                  <a:srgbClr val="5014F8"/>
                </a:solidFill>
                <a:latin typeface="Century Gothic" panose="020B0502020202020204" pitchFamily="34" charset="0"/>
                <a:cs typeface="Times New Roman" pitchFamily="18" charset="0"/>
              </a:rPr>
              <a:t>rankAll</a:t>
            </a:r>
            <a:r>
              <a:rPr lang="en-US" b="1" dirty="0">
                <a:solidFill>
                  <a:srgbClr val="5014F8"/>
                </a:solidFill>
                <a:latin typeface="Century Gothic" panose="020B0502020202020204" pitchFamily="34" charset="0"/>
                <a:cs typeface="Times New Roman" pitchFamily="18" charset="0"/>
              </a:rPr>
              <a:t>-Index Size</a:t>
            </a:r>
          </a:p>
        </p:txBody>
      </p:sp>
      <p:sp>
        <p:nvSpPr>
          <p:cNvPr id="34" name="Content Placeholder 2">
            <a:extLst>
              <a:ext uri="{FF2B5EF4-FFF2-40B4-BE49-F238E27FC236}">
                <a16:creationId xmlns:a16="http://schemas.microsoft.com/office/drawing/2014/main" id="{26E5DF76-22F7-47F2-8743-835A1BDE5E01}"/>
              </a:ext>
            </a:extLst>
          </p:cNvPr>
          <p:cNvSpPr>
            <a:spLocks noGrp="1"/>
          </p:cNvSpPr>
          <p:nvPr>
            <p:ph idx="1"/>
          </p:nvPr>
        </p:nvSpPr>
        <p:spPr>
          <a:xfrm>
            <a:off x="547460" y="1517263"/>
            <a:ext cx="11556180" cy="5048323"/>
          </a:xfrm>
        </p:spPr>
        <p:txBody>
          <a:bodyPr/>
          <a:lstStyle/>
          <a:p>
            <a:pPr algn="just">
              <a:buFont typeface="Wingdings" panose="05000000000000000000" pitchFamily="2" charset="2"/>
              <a:buChar char="q"/>
            </a:pPr>
            <a:r>
              <a:rPr lang="en-US" sz="2000" b="1" i="1" dirty="0">
                <a:solidFill>
                  <a:srgbClr val="5014F8"/>
                </a:solidFill>
                <a:latin typeface="Century Gothic" panose="020B0502020202020204" pitchFamily="34" charset="0"/>
                <a:cs typeface="Times New Roman" pitchFamily="18" charset="0"/>
              </a:rPr>
              <a:t>F</a:t>
            </a:r>
            <a:r>
              <a:rPr lang="en-US" sz="2000" b="1" dirty="0">
                <a:solidFill>
                  <a:srgbClr val="5014F8"/>
                </a:solidFill>
                <a:latin typeface="Century Gothic" panose="020B0502020202020204" pitchFamily="34" charset="0"/>
                <a:cs typeface="Times New Roman" pitchFamily="18" charset="0"/>
              </a:rPr>
              <a:t>-ranks: </a:t>
            </a:r>
            <a:r>
              <a:rPr lang="en-US" altLang="zh-CN" sz="2000" b="1" i="1" dirty="0">
                <a:solidFill>
                  <a:srgbClr val="5014F8"/>
                </a:solidFill>
                <a:latin typeface="Century Gothic" panose="020B0502020202020204" pitchFamily="34" charset="0"/>
                <a:cs typeface="Times New Roman" pitchFamily="18" charset="0"/>
              </a:rPr>
              <a:t>F</a:t>
            </a:r>
            <a:r>
              <a:rPr lang="en-US" sz="2000" b="1" baseline="-25000" dirty="0">
                <a:solidFill>
                  <a:srgbClr val="5014F8"/>
                </a:solidFill>
                <a:latin typeface="Century Gothic" panose="020B0502020202020204" pitchFamily="34" charset="0"/>
                <a:sym typeface="Symbol"/>
              </a:rPr>
              <a:t></a:t>
            </a:r>
            <a:r>
              <a:rPr lang="en-US" sz="2000" b="1" i="1" baseline="-25000" dirty="0">
                <a:solidFill>
                  <a:srgbClr val="5014F8"/>
                </a:solidFill>
                <a:latin typeface="Century Gothic" panose="020B0502020202020204" pitchFamily="34" charset="0"/>
                <a:cs typeface="Times New Roman" pitchFamily="18" charset="0"/>
                <a:sym typeface="Symbol"/>
              </a:rPr>
              <a:t> </a:t>
            </a:r>
            <a:r>
              <a:rPr lang="en-US" altLang="zh-CN" sz="2000" b="1" dirty="0">
                <a:solidFill>
                  <a:srgbClr val="5014F8"/>
                </a:solidFill>
                <a:latin typeface="Century Gothic" panose="020B0502020202020204" pitchFamily="34" charset="0"/>
                <a:cs typeface="Times New Roman" pitchFamily="18" charset="0"/>
              </a:rPr>
              <a:t>= </a:t>
            </a:r>
            <a:r>
              <a:rPr lang="en-US" sz="2000" b="1" dirty="0">
                <a:solidFill>
                  <a:srgbClr val="5014F8"/>
                </a:solidFill>
                <a:latin typeface="Century Gothic" panose="020B0502020202020204" pitchFamily="34" charset="0"/>
                <a:cs typeface="Times New Roman" pitchFamily="18" charset="0"/>
              </a:rPr>
              <a:t>&lt;a; </a:t>
            </a:r>
            <a:r>
              <a:rPr lang="en-US" sz="2000" b="1" i="1" dirty="0" err="1">
                <a:solidFill>
                  <a:srgbClr val="5014F8"/>
                </a:solidFill>
                <a:latin typeface="Century Gothic" panose="020B0502020202020204" pitchFamily="34" charset="0"/>
                <a:cs typeface="Times New Roman" pitchFamily="18" charset="0"/>
              </a:rPr>
              <a:t>x</a:t>
            </a:r>
            <a:r>
              <a:rPr lang="en-US" sz="2000" b="1" baseline="-25000" dirty="0" err="1">
                <a:solidFill>
                  <a:srgbClr val="5014F8"/>
                </a:solidFill>
                <a:latin typeface="Century Gothic" panose="020B0502020202020204" pitchFamily="34" charset="0"/>
                <a:cs typeface="Times New Roman" pitchFamily="18" charset="0"/>
              </a:rPr>
              <a:t>a</a:t>
            </a:r>
            <a:r>
              <a:rPr lang="en-US" sz="2000" b="1" dirty="0">
                <a:solidFill>
                  <a:srgbClr val="5014F8"/>
                </a:solidFill>
                <a:latin typeface="Century Gothic" panose="020B0502020202020204" pitchFamily="34" charset="0"/>
                <a:cs typeface="Times New Roman" pitchFamily="18" charset="0"/>
              </a:rPr>
              <a:t>, </a:t>
            </a:r>
            <a:r>
              <a:rPr lang="en-US" sz="2000" b="1" i="1" dirty="0" err="1">
                <a:solidFill>
                  <a:srgbClr val="5014F8"/>
                </a:solidFill>
                <a:latin typeface="Century Gothic" panose="020B0502020202020204" pitchFamily="34" charset="0"/>
                <a:cs typeface="Times New Roman" pitchFamily="18" charset="0"/>
              </a:rPr>
              <a:t>y</a:t>
            </a:r>
            <a:r>
              <a:rPr lang="en-US" sz="2000" b="1" baseline="-25000" dirty="0" err="1">
                <a:solidFill>
                  <a:srgbClr val="5014F8"/>
                </a:solidFill>
                <a:latin typeface="Century Gothic" panose="020B0502020202020204" pitchFamily="34" charset="0"/>
                <a:cs typeface="Times New Roman" pitchFamily="18" charset="0"/>
              </a:rPr>
              <a:t>a</a:t>
            </a:r>
            <a:r>
              <a:rPr lang="en-US" sz="2000" b="1" dirty="0">
                <a:solidFill>
                  <a:srgbClr val="5014F8"/>
                </a:solidFill>
                <a:latin typeface="Century Gothic" panose="020B0502020202020204" pitchFamily="34" charset="0"/>
                <a:cs typeface="Times New Roman" pitchFamily="18" charset="0"/>
              </a:rPr>
              <a:t>&gt; </a:t>
            </a:r>
            <a:endParaRPr lang="zh-CN" altLang="en-US" sz="2000" b="1" dirty="0">
              <a:solidFill>
                <a:srgbClr val="5014F8"/>
              </a:solidFill>
              <a:latin typeface="Century Gothic" panose="020B0502020202020204" pitchFamily="34" charset="0"/>
              <a:cs typeface="Times New Roman" pitchFamily="18" charset="0"/>
            </a:endParaRPr>
          </a:p>
          <a:p>
            <a:pPr algn="just">
              <a:buFont typeface="Wingdings" panose="05000000000000000000" pitchFamily="2" charset="2"/>
              <a:buChar char="q"/>
            </a:pPr>
            <a:r>
              <a:rPr lang="en-US" sz="2000" b="1" dirty="0">
                <a:solidFill>
                  <a:srgbClr val="5014F8"/>
                </a:solidFill>
                <a:latin typeface="Century Gothic" panose="020B0502020202020204" pitchFamily="34" charset="0"/>
                <a:cs typeface="Times New Roman" pitchFamily="18" charset="0"/>
              </a:rPr>
              <a:t>BWT array:</a:t>
            </a:r>
            <a:r>
              <a:rPr lang="en-US" sz="2000" b="1" i="1" dirty="0">
                <a:solidFill>
                  <a:srgbClr val="5014F8"/>
                </a:solidFill>
                <a:latin typeface="Century Gothic" panose="020B0502020202020204" pitchFamily="34" charset="0"/>
                <a:cs typeface="Times New Roman" pitchFamily="18" charset="0"/>
              </a:rPr>
              <a:t> L</a:t>
            </a:r>
          </a:p>
          <a:p>
            <a:pPr algn="just">
              <a:buFont typeface="Wingdings" panose="05000000000000000000" pitchFamily="2" charset="2"/>
              <a:buChar char="q"/>
            </a:pPr>
            <a:r>
              <a:rPr lang="en-US" sz="2000" b="1" dirty="0">
                <a:solidFill>
                  <a:srgbClr val="5014F8"/>
                </a:solidFill>
                <a:latin typeface="Century Gothic" panose="020B0502020202020204" pitchFamily="34" charset="0"/>
                <a:cs typeface="Times New Roman" pitchFamily="18" charset="0"/>
              </a:rPr>
              <a:t>Reduced appearance array: </a:t>
            </a:r>
            <a:r>
              <a:rPr lang="en-US" sz="2000" b="1" i="1" dirty="0">
                <a:solidFill>
                  <a:srgbClr val="5014F8"/>
                </a:solidFill>
                <a:latin typeface="Century Gothic" panose="020B0502020202020204" pitchFamily="34" charset="0"/>
                <a:cs typeface="Times New Roman" pitchFamily="18" charset="0"/>
              </a:rPr>
              <a:t>A</a:t>
            </a:r>
            <a:r>
              <a:rPr lang="en-US" sz="2000" b="1" baseline="-25000" dirty="0">
                <a:solidFill>
                  <a:srgbClr val="5014F8"/>
                </a:solidFill>
                <a:latin typeface="Century Gothic" panose="020B0502020202020204" pitchFamily="34" charset="0"/>
                <a:cs typeface="Times New Roman" pitchFamily="18" charset="0"/>
                <a:sym typeface="Symbol"/>
              </a:rPr>
              <a:t></a:t>
            </a:r>
            <a:r>
              <a:rPr lang="en-US" sz="2000" b="1" dirty="0">
                <a:solidFill>
                  <a:srgbClr val="5014F8"/>
                </a:solidFill>
                <a:latin typeface="Century Gothic" panose="020B0502020202020204" pitchFamily="34" charset="0"/>
                <a:cs typeface="Times New Roman" pitchFamily="18" charset="0"/>
              </a:rPr>
              <a:t> with bucket</a:t>
            </a:r>
          </a:p>
          <a:p>
            <a:pPr marL="0" indent="0" algn="just">
              <a:buNone/>
              <a:tabLst>
                <a:tab pos="342900" algn="l"/>
              </a:tabLst>
            </a:pPr>
            <a:r>
              <a:rPr lang="en-US" sz="2000" b="1" dirty="0">
                <a:solidFill>
                  <a:srgbClr val="5014F8"/>
                </a:solidFill>
                <a:latin typeface="Century Gothic" panose="020B0502020202020204" pitchFamily="34" charset="0"/>
                <a:cs typeface="Times New Roman" pitchFamily="18" charset="0"/>
              </a:rPr>
              <a:t>	size </a:t>
            </a:r>
            <a:r>
              <a:rPr lang="en-US" sz="2000" b="1" dirty="0">
                <a:solidFill>
                  <a:srgbClr val="5014F8"/>
                </a:solidFill>
                <a:latin typeface="Century Gothic" panose="020B0502020202020204" pitchFamily="34" charset="0"/>
                <a:cs typeface="Times New Roman" pitchFamily="18" charset="0"/>
                <a:sym typeface="Symbol"/>
              </a:rPr>
              <a:t></a:t>
            </a:r>
            <a:r>
              <a:rPr lang="en-US" sz="2000" b="1" dirty="0">
                <a:solidFill>
                  <a:srgbClr val="5014F8"/>
                </a:solidFill>
                <a:latin typeface="Century Gothic" panose="020B0502020202020204" pitchFamily="34" charset="0"/>
                <a:cs typeface="Times New Roman" pitchFamily="18" charset="0"/>
              </a:rPr>
              <a:t>.</a:t>
            </a:r>
          </a:p>
          <a:p>
            <a:pPr algn="just">
              <a:buFont typeface="Wingdings" panose="05000000000000000000" pitchFamily="2" charset="2"/>
              <a:buChar char="q"/>
            </a:pPr>
            <a:r>
              <a:rPr lang="en-US" sz="2000" b="1" dirty="0">
                <a:solidFill>
                  <a:srgbClr val="5014F8"/>
                </a:solidFill>
                <a:latin typeface="Century Gothic" panose="020B0502020202020204" pitchFamily="34" charset="0"/>
                <a:cs typeface="Times New Roman" pitchFamily="18" charset="0"/>
              </a:rPr>
              <a:t>Reduced suffix array: </a:t>
            </a:r>
            <a:r>
              <a:rPr lang="en-US" sz="2000" b="1" i="1" dirty="0">
                <a:solidFill>
                  <a:srgbClr val="5014F8"/>
                </a:solidFill>
                <a:latin typeface="Century Gothic" panose="020B0502020202020204" pitchFamily="34" charset="0"/>
                <a:cs typeface="Times New Roman" pitchFamily="18" charset="0"/>
              </a:rPr>
              <a:t>SA</a:t>
            </a:r>
            <a:r>
              <a:rPr lang="en-US" sz="2000" b="1" dirty="0">
                <a:solidFill>
                  <a:srgbClr val="5014F8"/>
                </a:solidFill>
                <a:latin typeface="Century Gothic" panose="020B0502020202020204" pitchFamily="34" charset="0"/>
                <a:cs typeface="Times New Roman" pitchFamily="18" charset="0"/>
              </a:rPr>
              <a:t>* with bucket size </a:t>
            </a:r>
            <a:r>
              <a:rPr lang="en-US" sz="2000" b="1" dirty="0">
                <a:solidFill>
                  <a:srgbClr val="5014F8"/>
                </a:solidFill>
                <a:latin typeface="Century Gothic" panose="020B0502020202020204" pitchFamily="34" charset="0"/>
                <a:cs typeface="Times New Roman" pitchFamily="18" charset="0"/>
                <a:sym typeface="Symbol"/>
              </a:rPr>
              <a:t></a:t>
            </a:r>
            <a:r>
              <a:rPr lang="en-US" sz="2000" b="1" dirty="0">
                <a:solidFill>
                  <a:srgbClr val="5014F8"/>
                </a:solidFill>
                <a:latin typeface="Century Gothic" panose="020B0502020202020204" pitchFamily="34" charset="0"/>
                <a:cs typeface="Times New Roman" pitchFamily="18" charset="0"/>
              </a:rPr>
              <a:t>. </a:t>
            </a:r>
          </a:p>
          <a:p>
            <a:pPr marL="0" indent="0" algn="just">
              <a:buNone/>
            </a:pPr>
            <a:endParaRPr lang="en-US" dirty="0">
              <a:latin typeface="Times New Roman" pitchFamily="18" charset="0"/>
              <a:cs typeface="Times New Roman" pitchFamily="18" charset="0"/>
            </a:endParaRPr>
          </a:p>
        </p:txBody>
      </p:sp>
      <p:sp>
        <p:nvSpPr>
          <p:cNvPr id="35" name="Text Box 15">
            <a:extLst>
              <a:ext uri="{FF2B5EF4-FFF2-40B4-BE49-F238E27FC236}">
                <a16:creationId xmlns:a16="http://schemas.microsoft.com/office/drawing/2014/main" id="{70A66971-37F3-463D-B9D6-E5313EDF25B9}"/>
              </a:ext>
            </a:extLst>
          </p:cNvPr>
          <p:cNvSpPr txBox="1">
            <a:spLocks noChangeArrowheads="1"/>
          </p:cNvSpPr>
          <p:nvPr/>
        </p:nvSpPr>
        <p:spPr bwMode="auto">
          <a:xfrm>
            <a:off x="1054784" y="3809644"/>
            <a:ext cx="1450430" cy="2530302"/>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zh-CN" b="0" i="1" u="sng" strike="noStrike" cap="none" normalizeH="0" baseline="0" dirty="0">
                <a:ln>
                  <a:noFill/>
                </a:ln>
                <a:effectLst/>
                <a:latin typeface="Calibri" pitchFamily="34" charset="0"/>
                <a:ea typeface="宋体" pitchFamily="2" charset="-122"/>
                <a:cs typeface="Times New Roman" pitchFamily="18" charset="0"/>
              </a:rPr>
              <a:t>F	L</a:t>
            </a:r>
            <a:r>
              <a:rPr kumimoji="0" lang="en-US" altLang="zh-CN" b="0" i="0" u="sng"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sng" strike="noStrike" cap="none" normalizeH="0" baseline="0" dirty="0">
                <a:ln>
                  <a:noFill/>
                </a:ln>
                <a:effectLst/>
                <a:latin typeface="Calibri" pitchFamily="34" charset="0"/>
                <a:ea typeface="宋体" pitchFamily="2" charset="-122"/>
                <a:cs typeface="Times New Roman" pitchFamily="18" charset="0"/>
              </a:rPr>
              <a:t>rk</a:t>
            </a:r>
            <a:r>
              <a:rPr kumimoji="0" lang="en-US" altLang="zh-CN" b="0" i="1" strike="noStrike" cap="none" normalizeH="0" baseline="-30000" dirty="0">
                <a:ln>
                  <a:noFill/>
                </a:ln>
                <a:effectLst/>
                <a:latin typeface="Calibri" pitchFamily="34" charset="0"/>
                <a:ea typeface="宋体" pitchFamily="2" charset="-122"/>
                <a:cs typeface="Times New Roman" pitchFamily="18" charset="0"/>
              </a:rPr>
              <a:t>L</a:t>
            </a:r>
            <a:endParaRPr kumimoji="0" lang="en-US" altLang="zh-CN" b="0" i="0"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1</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c</a:t>
            </a:r>
            <a:r>
              <a:rPr lang="en-US" altLang="zh-CN" baseline="-30000" dirty="0">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1</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lang="en-US" altLang="zh-CN" baseline="-30000" dirty="0">
                <a:latin typeface="Calibri" pitchFamily="34" charset="0"/>
                <a:ea typeface="宋体" pitchFamily="2" charset="-122"/>
                <a:cs typeface="Times New Roman" pitchFamily="18" charset="0"/>
              </a:rPr>
              <a:t>2</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1</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u="none" strike="noStrike" cap="none" normalizeH="0" baseline="-25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2</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2</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zh-CN" dirty="0">
                <a:latin typeface="Calibri" pitchFamily="34" charset="0"/>
                <a:ea typeface="宋体" pitchFamily="2" charset="-122"/>
                <a:cs typeface="Times New Roman" pitchFamily="18" charset="0"/>
              </a:rPr>
              <a:t>g</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lang="en-US" altLang="zh-CN" dirty="0">
                <a:latin typeface="Calibri" pitchFamily="34" charset="0"/>
                <a:ea typeface="宋体" pitchFamily="2" charset="-122"/>
                <a:cs typeface="Times New Roman" pitchFamily="18" charset="0"/>
              </a:rPr>
              <a:t>$</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3</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	</a:t>
            </a:r>
            <a:r>
              <a:rPr lang="en-US" altLang="zh-CN" dirty="0">
                <a:latin typeface="Calibri" pitchFamily="34" charset="0"/>
                <a:ea typeface="宋体" pitchFamily="2" charset="-122"/>
                <a:cs typeface="Times New Roman" pitchFamily="18" charset="0"/>
              </a:rPr>
              <a:t>1</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p:txBody>
      </p:sp>
      <p:sp>
        <p:nvSpPr>
          <p:cNvPr id="36" name="Text Box 15">
            <a:extLst>
              <a:ext uri="{FF2B5EF4-FFF2-40B4-BE49-F238E27FC236}">
                <a16:creationId xmlns:a16="http://schemas.microsoft.com/office/drawing/2014/main" id="{FF36551B-ABF9-4A24-B473-DA941F537CEF}"/>
              </a:ext>
            </a:extLst>
          </p:cNvPr>
          <p:cNvSpPr txBox="1">
            <a:spLocks noChangeArrowheads="1"/>
          </p:cNvSpPr>
          <p:nvPr/>
        </p:nvSpPr>
        <p:spPr bwMode="auto">
          <a:xfrm>
            <a:off x="6147389" y="3777655"/>
            <a:ext cx="417477" cy="2623145"/>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1" u="sng" strike="noStrike" cap="none" normalizeH="0" baseline="0" dirty="0">
                <a:ln>
                  <a:noFill/>
                </a:ln>
                <a:effectLst/>
                <a:latin typeface="Calibri" pitchFamily="34" charset="0"/>
                <a:ea typeface="宋体" pitchFamily="2" charset="-122"/>
                <a:cs typeface="Times New Roman" pitchFamily="18" charset="0"/>
              </a:rPr>
              <a:t>L </a:t>
            </a:r>
            <a:r>
              <a:rPr kumimoji="0" lang="en-US" altLang="zh-CN" b="0" i="0" u="sng"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i="1" dirty="0">
                <a:latin typeface="Calibri" pitchFamily="34" charset="0"/>
                <a:ea typeface="宋体" pitchFamily="2" charset="-122"/>
                <a:cs typeface="Times New Roman" pitchFamily="18" charset="0"/>
              </a:rPr>
              <a:t>t</a:t>
            </a:r>
            <a:r>
              <a:rPr lang="en-US" altLang="zh-CN" baseline="-25000" dirty="0">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i="1" dirty="0">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a:latin typeface="Calibri" pitchFamily="34" charset="0"/>
                <a:ea typeface="宋体" pitchFamily="2" charset="-122"/>
                <a:cs typeface="Times New Roman" pitchFamily="18" charset="0"/>
              </a:rPr>
              <a:t>$</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      </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p:txBody>
      </p:sp>
      <p:sp>
        <p:nvSpPr>
          <p:cNvPr id="37" name="右箭头 22">
            <a:extLst>
              <a:ext uri="{FF2B5EF4-FFF2-40B4-BE49-F238E27FC236}">
                <a16:creationId xmlns:a16="http://schemas.microsoft.com/office/drawing/2014/main" id="{68CD5F45-C466-466F-BE2E-6DA56314FC74}"/>
              </a:ext>
            </a:extLst>
          </p:cNvPr>
          <p:cNvSpPr/>
          <p:nvPr/>
        </p:nvSpPr>
        <p:spPr>
          <a:xfrm>
            <a:off x="3171459" y="4719482"/>
            <a:ext cx="604157" cy="30378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7">
            <a:extLst>
              <a:ext uri="{FF2B5EF4-FFF2-40B4-BE49-F238E27FC236}">
                <a16:creationId xmlns:a16="http://schemas.microsoft.com/office/drawing/2014/main" id="{B6172F1B-A9E6-49C6-BD44-FE316D20E220}"/>
              </a:ext>
            </a:extLst>
          </p:cNvPr>
          <p:cNvSpPr/>
          <p:nvPr/>
        </p:nvSpPr>
        <p:spPr>
          <a:xfrm>
            <a:off x="990026" y="3764479"/>
            <a:ext cx="1970886" cy="251756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0">
            <a:extLst>
              <a:ext uri="{FF2B5EF4-FFF2-40B4-BE49-F238E27FC236}">
                <a16:creationId xmlns:a16="http://schemas.microsoft.com/office/drawing/2014/main" id="{C5D8FEFA-183C-4C2B-955B-249CCF66A9CE}"/>
              </a:ext>
            </a:extLst>
          </p:cNvPr>
          <p:cNvSpPr/>
          <p:nvPr/>
        </p:nvSpPr>
        <p:spPr>
          <a:xfrm>
            <a:off x="5974178" y="3794197"/>
            <a:ext cx="500745" cy="249282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id="{813B3224-2BD6-4681-A6A0-FAC4A82566CD}"/>
              </a:ext>
            </a:extLst>
          </p:cNvPr>
          <p:cNvGrpSpPr/>
          <p:nvPr/>
        </p:nvGrpSpPr>
        <p:grpSpPr>
          <a:xfrm>
            <a:off x="3930059" y="3788751"/>
            <a:ext cx="1778121" cy="2492828"/>
            <a:chOff x="7505765" y="3380014"/>
            <a:chExt cx="1778121" cy="2492828"/>
          </a:xfrm>
        </p:grpSpPr>
        <p:sp>
          <p:nvSpPr>
            <p:cNvPr id="41" name="TextBox 40">
              <a:extLst>
                <a:ext uri="{FF2B5EF4-FFF2-40B4-BE49-F238E27FC236}">
                  <a16:creationId xmlns:a16="http://schemas.microsoft.com/office/drawing/2014/main" id="{2DCEC2AE-CFF0-4142-BF89-FA75FEF7B2EE}"/>
                </a:ext>
              </a:extLst>
            </p:cNvPr>
            <p:cNvSpPr txBox="1"/>
            <p:nvPr/>
          </p:nvSpPr>
          <p:spPr>
            <a:xfrm>
              <a:off x="7533086" y="3386845"/>
              <a:ext cx="1750800" cy="369332"/>
            </a:xfrm>
            <a:prstGeom prst="rect">
              <a:avLst/>
            </a:prstGeom>
            <a:noFill/>
            <a:ln>
              <a:noFill/>
            </a:ln>
          </p:spPr>
          <p:txBody>
            <a:bodyPr wrap="none" rtlCol="0">
              <a:spAutoFit/>
            </a:bodyPr>
            <a:lstStyle/>
            <a:p>
              <a:r>
                <a:rPr lang="en-US" altLang="zh-CN" i="1" dirty="0">
                  <a:latin typeface="Times New Roman" pitchFamily="18" charset="0"/>
                  <a:cs typeface="Times New Roman" pitchFamily="18" charset="0"/>
                </a:rPr>
                <a:t>F</a:t>
              </a:r>
              <a:r>
                <a:rPr lang="en-US" baseline="-25000" dirty="0">
                  <a:latin typeface="Symbol" pitchFamily="18" charset="2"/>
                  <a:sym typeface="Symbol"/>
                </a:rPr>
                <a:t></a:t>
              </a:r>
              <a:r>
                <a:rPr lang="en-US" i="1" baseline="-25000" dirty="0">
                  <a:latin typeface="Times New Roman" pitchFamily="18" charset="0"/>
                  <a:cs typeface="Times New Roman" pitchFamily="18" charset="0"/>
                  <a:sym typeface="Symbol"/>
                </a:rPr>
                <a:t> </a:t>
              </a:r>
              <a:r>
                <a:rPr lang="en-US" altLang="zh-CN" dirty="0">
                  <a:latin typeface="Times New Roman" pitchFamily="18" charset="0"/>
                  <a:cs typeface="Times New Roman" pitchFamily="18" charset="0"/>
                </a:rPr>
                <a:t>= </a:t>
              </a:r>
              <a:r>
                <a:rPr lang="en-US" dirty="0">
                  <a:latin typeface="Times New Roman" pitchFamily="18" charset="0"/>
                  <a:cs typeface="Times New Roman" pitchFamily="18" charset="0"/>
                </a:rPr>
                <a:t>&lt;</a:t>
              </a:r>
              <a:r>
                <a:rPr lang="en-US" dirty="0">
                  <a:latin typeface="Symbol" pitchFamily="18" charset="2"/>
                  <a:cs typeface="Times New Roman" pitchFamily="18" charset="0"/>
                </a:rPr>
                <a:t>a</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a:t>
              </a:r>
              <a:r>
                <a:rPr lang="en-US" baseline="-25000" dirty="0">
                  <a:latin typeface="Symbol" pitchFamily="18" charset="2"/>
                  <a:cs typeface="Times New Roman" pitchFamily="18" charset="0"/>
                </a:rPr>
                <a:t>a</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y</a:t>
              </a:r>
              <a:r>
                <a:rPr lang="en-US" baseline="-25000" dirty="0">
                  <a:latin typeface="Symbol" pitchFamily="18" charset="2"/>
                  <a:cs typeface="Times New Roman" pitchFamily="18" charset="0"/>
                </a:rPr>
                <a:t>a</a:t>
              </a:r>
              <a:r>
                <a:rPr lang="en-US" dirty="0">
                  <a:latin typeface="Times New Roman" pitchFamily="18" charset="0"/>
                  <a:cs typeface="Times New Roman" pitchFamily="18" charset="0"/>
                </a:rPr>
                <a:t>&gt; </a:t>
              </a:r>
              <a:endParaRPr lang="zh-CN" altLang="en-US" dirty="0">
                <a:latin typeface="Times New Roman" pitchFamily="18" charset="0"/>
                <a:cs typeface="Times New Roman" pitchFamily="18" charset="0"/>
              </a:endParaRPr>
            </a:p>
          </p:txBody>
        </p:sp>
        <p:sp>
          <p:nvSpPr>
            <p:cNvPr id="42" name="矩形 32">
              <a:extLst>
                <a:ext uri="{FF2B5EF4-FFF2-40B4-BE49-F238E27FC236}">
                  <a16:creationId xmlns:a16="http://schemas.microsoft.com/office/drawing/2014/main" id="{275FC796-8590-4581-AB93-9BDCA12815EE}"/>
                </a:ext>
              </a:extLst>
            </p:cNvPr>
            <p:cNvSpPr/>
            <p:nvPr/>
          </p:nvSpPr>
          <p:spPr>
            <a:xfrm>
              <a:off x="7505765" y="3380014"/>
              <a:ext cx="1670957" cy="249282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35">
            <a:extLst>
              <a:ext uri="{FF2B5EF4-FFF2-40B4-BE49-F238E27FC236}">
                <a16:creationId xmlns:a16="http://schemas.microsoft.com/office/drawing/2014/main" id="{16EB6416-53F0-4011-B54A-827CAEDBD29D}"/>
              </a:ext>
            </a:extLst>
          </p:cNvPr>
          <p:cNvGrpSpPr/>
          <p:nvPr/>
        </p:nvGrpSpPr>
        <p:grpSpPr>
          <a:xfrm>
            <a:off x="10208522" y="3738800"/>
            <a:ext cx="832516" cy="2545053"/>
            <a:chOff x="10249466" y="3330061"/>
            <a:chExt cx="832516" cy="2545053"/>
          </a:xfrm>
        </p:grpSpPr>
        <p:sp>
          <p:nvSpPr>
            <p:cNvPr id="44" name="Text Box 2">
              <a:extLst>
                <a:ext uri="{FF2B5EF4-FFF2-40B4-BE49-F238E27FC236}">
                  <a16:creationId xmlns:a16="http://schemas.microsoft.com/office/drawing/2014/main" id="{185FC1A8-3C33-4411-A413-EDC4D559460E}"/>
                </a:ext>
              </a:extLst>
            </p:cNvPr>
            <p:cNvSpPr txBox="1">
              <a:spLocks noChangeArrowheads="1"/>
            </p:cNvSpPr>
            <p:nvPr/>
          </p:nvSpPr>
          <p:spPr bwMode="auto">
            <a:xfrm>
              <a:off x="10249466" y="3630301"/>
              <a:ext cx="682388" cy="2238235"/>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7</a:t>
              </a:r>
              <a:endParaRPr kumimoji="0" lang="en-CA" altLang="zh-CN" sz="1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solidFill>
                    <a:schemeClr val="bg1">
                      <a:lumMod val="65000"/>
                    </a:schemeClr>
                  </a:solidFill>
                  <a:latin typeface="Calibri" pitchFamily="34" charset="0"/>
                  <a:ea typeface="宋体" pitchFamily="2" charset="-122"/>
                  <a:cs typeface="宋体" pitchFamily="2" charset="-122"/>
                </a:rPr>
                <a:t>6</a:t>
              </a:r>
              <a:endParaRPr kumimoji="0" lang="en-CA" altLang="zh-CN" sz="1800" b="0" i="0" u="none" strike="noStrike" cap="none" normalizeH="0" baseline="0" dirty="0">
                <a:ln>
                  <a:noFill/>
                </a:ln>
                <a:solidFill>
                  <a:schemeClr val="bg1">
                    <a:lumMod val="65000"/>
                  </a:schemeClr>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solidFill>
                    <a:schemeClr val="bg1">
                      <a:lumMod val="65000"/>
                    </a:schemeClr>
                  </a:solidFill>
                  <a:latin typeface="Calibri" pitchFamily="34" charset="0"/>
                  <a:ea typeface="宋体" pitchFamily="2" charset="-122"/>
                  <a:cs typeface="宋体" pitchFamily="2" charset="-122"/>
                </a:rPr>
                <a:t>4</a:t>
              </a:r>
              <a:endParaRPr kumimoji="0" lang="en-CA" altLang="zh-CN" sz="1800" b="0" i="0" u="none" strike="noStrike" cap="none" normalizeH="0" baseline="0" dirty="0">
                <a:ln>
                  <a:noFill/>
                </a:ln>
                <a:solidFill>
                  <a:schemeClr val="bg1">
                    <a:lumMod val="65000"/>
                  </a:schemeClr>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2</a:t>
              </a:r>
              <a:endParaRPr kumimoji="0" lang="en-CA" altLang="zh-CN" sz="1800" b="0" i="0" u="none" strike="noStrike" cap="none" normalizeH="0" baseline="0" dirty="0">
                <a:ln>
                  <a:noFill/>
                </a:ln>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solidFill>
                    <a:schemeClr val="bg1">
                      <a:lumMod val="50000"/>
                    </a:schemeClr>
                  </a:solidFill>
                  <a:latin typeface="Calibri" pitchFamily="34" charset="0"/>
                  <a:ea typeface="宋体" pitchFamily="2" charset="-122"/>
                  <a:cs typeface="宋体" pitchFamily="2" charset="-122"/>
                </a:rPr>
                <a:t>5</a:t>
              </a:r>
              <a:endParaRPr kumimoji="0" lang="en-CA" altLang="zh-CN" sz="1800" b="0" i="0" u="none" strike="noStrike" cap="none" normalizeH="0" baseline="0" dirty="0">
                <a:ln>
                  <a:noFill/>
                </a:ln>
                <a:solidFill>
                  <a:schemeClr val="bg1">
                    <a:lumMod val="50000"/>
                  </a:schemeClr>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solidFill>
                    <a:schemeClr val="bg1">
                      <a:lumMod val="50000"/>
                    </a:schemeClr>
                  </a:solidFill>
                  <a:latin typeface="Calibri" pitchFamily="34" charset="0"/>
                  <a:ea typeface="宋体" pitchFamily="2" charset="-122"/>
                  <a:cs typeface="宋体" pitchFamily="2" charset="-122"/>
                </a:rPr>
                <a:t>0</a:t>
              </a:r>
              <a:endParaRPr kumimoji="0" lang="en-CA" altLang="zh-CN" sz="1800" b="0" i="0" u="none" strike="noStrike" cap="none" normalizeH="0" baseline="0" dirty="0">
                <a:ln>
                  <a:noFill/>
                </a:ln>
                <a:solidFill>
                  <a:schemeClr val="bg1">
                    <a:lumMod val="50000"/>
                  </a:schemeClr>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solidFill>
                    <a:schemeClr val="bg1">
                      <a:lumMod val="50000"/>
                    </a:schemeClr>
                  </a:solidFill>
                  <a:latin typeface="Calibri" pitchFamily="34" charset="0"/>
                  <a:ea typeface="宋体" pitchFamily="2" charset="-122"/>
                  <a:cs typeface="宋体" pitchFamily="2" charset="-122"/>
                </a:rPr>
                <a:t>1</a:t>
              </a:r>
              <a:endParaRPr kumimoji="0" lang="en-CA" altLang="zh-CN" sz="1800" b="0" i="0" u="none" strike="noStrike" cap="none" normalizeH="0" baseline="0" dirty="0">
                <a:ln>
                  <a:noFill/>
                </a:ln>
                <a:solidFill>
                  <a:schemeClr val="bg1">
                    <a:lumMod val="50000"/>
                  </a:schemeClr>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2</a:t>
              </a:r>
              <a:endParaRPr lang="zh-CN" altLang="zh-CN" dirty="0">
                <a:latin typeface="Arial" pitchFamily="34" charset="0"/>
                <a:ea typeface="宋体" pitchFamily="2" charset="-122"/>
                <a:cs typeface="宋体" pitchFamily="2" charset="-122"/>
              </a:endParaRPr>
            </a:p>
          </p:txBody>
        </p:sp>
        <p:grpSp>
          <p:nvGrpSpPr>
            <p:cNvPr id="45" name="组合 34">
              <a:extLst>
                <a:ext uri="{FF2B5EF4-FFF2-40B4-BE49-F238E27FC236}">
                  <a16:creationId xmlns:a16="http://schemas.microsoft.com/office/drawing/2014/main" id="{5882920A-A0B7-4F91-9054-80A2027402FD}"/>
                </a:ext>
              </a:extLst>
            </p:cNvPr>
            <p:cNvGrpSpPr/>
            <p:nvPr/>
          </p:nvGrpSpPr>
          <p:grpSpPr>
            <a:xfrm>
              <a:off x="10495125" y="3330061"/>
              <a:ext cx="586857" cy="2545053"/>
              <a:chOff x="10631605" y="3330061"/>
              <a:chExt cx="586857" cy="2545053"/>
            </a:xfrm>
          </p:grpSpPr>
          <p:sp>
            <p:nvSpPr>
              <p:cNvPr id="46" name="TextBox 45">
                <a:extLst>
                  <a:ext uri="{FF2B5EF4-FFF2-40B4-BE49-F238E27FC236}">
                    <a16:creationId xmlns:a16="http://schemas.microsoft.com/office/drawing/2014/main" id="{BDACAD61-ABA0-4D43-B8E6-D226782AED0B}"/>
                  </a:ext>
                </a:extLst>
              </p:cNvPr>
              <p:cNvSpPr txBox="1"/>
              <p:nvPr/>
            </p:nvSpPr>
            <p:spPr>
              <a:xfrm>
                <a:off x="10658902" y="3330061"/>
                <a:ext cx="536109" cy="369332"/>
              </a:xfrm>
              <a:prstGeom prst="rect">
                <a:avLst/>
              </a:prstGeom>
              <a:noFill/>
              <a:ln>
                <a:noFill/>
              </a:ln>
            </p:spPr>
            <p:txBody>
              <a:bodyPr wrap="none" rtlCol="0">
                <a:spAutoFit/>
              </a:bodyPr>
              <a:lstStyle/>
              <a:p>
                <a:r>
                  <a:rPr lang="en-US" altLang="zh-CN" i="1" u="sng" dirty="0">
                    <a:latin typeface="Calibri" pitchFamily="34" charset="0"/>
                    <a:cs typeface="Times New Roman" pitchFamily="18" charset="0"/>
                  </a:rPr>
                  <a:t>SA</a:t>
                </a:r>
                <a:r>
                  <a:rPr lang="en-US" altLang="zh-CN" u="sng" dirty="0">
                    <a:latin typeface="Calibri" pitchFamily="34" charset="0"/>
                    <a:cs typeface="Times New Roman" pitchFamily="18" charset="0"/>
                  </a:rPr>
                  <a:t>*</a:t>
                </a:r>
                <a:endParaRPr lang="zh-CN" altLang="en-US" u="sng" dirty="0">
                  <a:latin typeface="Calibri" pitchFamily="34" charset="0"/>
                  <a:cs typeface="Times New Roman" pitchFamily="18" charset="0"/>
                </a:endParaRPr>
              </a:p>
            </p:txBody>
          </p:sp>
          <p:sp>
            <p:nvSpPr>
              <p:cNvPr id="47" name="矩形 28">
                <a:extLst>
                  <a:ext uri="{FF2B5EF4-FFF2-40B4-BE49-F238E27FC236}">
                    <a16:creationId xmlns:a16="http://schemas.microsoft.com/office/drawing/2014/main" id="{47BAA7CC-EA9F-442A-AC73-A364DA82D47A}"/>
                  </a:ext>
                </a:extLst>
              </p:cNvPr>
              <p:cNvSpPr/>
              <p:nvPr/>
            </p:nvSpPr>
            <p:spPr>
              <a:xfrm>
                <a:off x="10631605" y="3382286"/>
                <a:ext cx="586857" cy="249282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 name="组合 36">
            <a:extLst>
              <a:ext uri="{FF2B5EF4-FFF2-40B4-BE49-F238E27FC236}">
                <a16:creationId xmlns:a16="http://schemas.microsoft.com/office/drawing/2014/main" id="{662A1896-C518-4DF8-AACC-C4773C37C929}"/>
              </a:ext>
            </a:extLst>
          </p:cNvPr>
          <p:cNvGrpSpPr/>
          <p:nvPr/>
        </p:nvGrpSpPr>
        <p:grpSpPr>
          <a:xfrm>
            <a:off x="2128762" y="3792640"/>
            <a:ext cx="832150" cy="2555634"/>
            <a:chOff x="9299811" y="2895422"/>
            <a:chExt cx="720945" cy="3103364"/>
          </a:xfrm>
        </p:grpSpPr>
        <p:sp>
          <p:nvSpPr>
            <p:cNvPr id="49" name="Text Box 2">
              <a:extLst>
                <a:ext uri="{FF2B5EF4-FFF2-40B4-BE49-F238E27FC236}">
                  <a16:creationId xmlns:a16="http://schemas.microsoft.com/office/drawing/2014/main" id="{C60EEBF1-6B31-424B-9BFE-8AEF1D1C5EAB}"/>
                </a:ext>
              </a:extLst>
            </p:cNvPr>
            <p:cNvSpPr txBox="1">
              <a:spLocks noChangeArrowheads="1"/>
            </p:cNvSpPr>
            <p:nvPr/>
          </p:nvSpPr>
          <p:spPr bwMode="auto">
            <a:xfrm>
              <a:off x="9299811" y="3249120"/>
              <a:ext cx="682388" cy="2749666"/>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7</a:t>
              </a:r>
              <a:endParaRPr kumimoji="0" lang="en-CA" altLang="zh-CN" sz="1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6</a:t>
              </a:r>
              <a:endParaRPr kumimoji="0" lang="en-CA" altLang="zh-CN" sz="1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4</a:t>
              </a:r>
              <a:endParaRPr kumimoji="0" lang="en-CA" altLang="zh-CN" sz="1800" b="0" i="0" u="none" strike="noStrike" cap="none" normalizeH="0" baseline="0" dirty="0">
                <a:ln>
                  <a:noFill/>
                </a:ln>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2</a:t>
              </a:r>
              <a:endParaRPr kumimoji="0" lang="en-CA" altLang="zh-CN" sz="1800" b="0" i="0" u="none" strike="noStrike" cap="none" normalizeH="0" baseline="0" dirty="0">
                <a:ln>
                  <a:noFill/>
                </a:ln>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5</a:t>
              </a:r>
              <a:endParaRPr kumimoji="0" lang="en-CA" altLang="zh-CN" sz="1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0</a:t>
              </a:r>
              <a:endParaRPr kumimoji="0" lang="en-CA" altLang="zh-CN" sz="1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1</a:t>
              </a:r>
              <a:endParaRPr kumimoji="0" lang="en-CA" altLang="zh-CN" sz="1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r>
                <a:rPr lang="en-CA" altLang="zh-CN" sz="1800" dirty="0">
                  <a:latin typeface="Calibri" pitchFamily="34" charset="0"/>
                  <a:ea typeface="宋体" pitchFamily="2" charset="-122"/>
                  <a:cs typeface="宋体" pitchFamily="2" charset="-122"/>
                </a:rPr>
                <a:t>2</a:t>
              </a:r>
              <a:endParaRPr kumimoji="0" lang="zh-CN" alt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50" name="TextBox 49">
              <a:extLst>
                <a:ext uri="{FF2B5EF4-FFF2-40B4-BE49-F238E27FC236}">
                  <a16:creationId xmlns:a16="http://schemas.microsoft.com/office/drawing/2014/main" id="{224D6E8D-8B8B-4BC2-956B-FB0CA2C350AC}"/>
                </a:ext>
              </a:extLst>
            </p:cNvPr>
            <p:cNvSpPr txBox="1"/>
            <p:nvPr/>
          </p:nvSpPr>
          <p:spPr>
            <a:xfrm>
              <a:off x="9600063" y="2895422"/>
              <a:ext cx="420693" cy="369333"/>
            </a:xfrm>
            <a:prstGeom prst="rect">
              <a:avLst/>
            </a:prstGeom>
            <a:noFill/>
          </p:spPr>
          <p:txBody>
            <a:bodyPr wrap="none" rtlCol="0">
              <a:spAutoFit/>
            </a:bodyPr>
            <a:lstStyle/>
            <a:p>
              <a:r>
                <a:rPr lang="en-US" altLang="zh-CN" i="1" u="sng" dirty="0">
                  <a:latin typeface="Calibri" pitchFamily="34" charset="0"/>
                  <a:cs typeface="Times New Roman" pitchFamily="18" charset="0"/>
                </a:rPr>
                <a:t>SA</a:t>
              </a:r>
              <a:endParaRPr lang="zh-CN" altLang="en-US" i="1" u="sng" dirty="0">
                <a:latin typeface="Calibri" pitchFamily="34" charset="0"/>
                <a:cs typeface="Times New Roman" pitchFamily="18" charset="0"/>
              </a:endParaRPr>
            </a:p>
          </p:txBody>
        </p:sp>
      </p:grpSp>
      <p:sp>
        <p:nvSpPr>
          <p:cNvPr id="51" name="Text Box 2">
            <a:extLst>
              <a:ext uri="{FF2B5EF4-FFF2-40B4-BE49-F238E27FC236}">
                <a16:creationId xmlns:a16="http://schemas.microsoft.com/office/drawing/2014/main" id="{BE4C98BE-12D2-4084-B74B-96A07C015F36}"/>
              </a:ext>
            </a:extLst>
          </p:cNvPr>
          <p:cNvSpPr txBox="1">
            <a:spLocks noChangeArrowheads="1"/>
          </p:cNvSpPr>
          <p:nvPr/>
        </p:nvSpPr>
        <p:spPr bwMode="auto">
          <a:xfrm>
            <a:off x="3587409" y="4250512"/>
            <a:ext cx="1676173" cy="1606277"/>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F</a:t>
            </a:r>
            <a:r>
              <a:rPr kumimoji="0" lang="en-CA" altLang="zh-CN" b="0" i="0" u="none" strike="noStrike" cap="none" normalizeH="0" baseline="-25000" dirty="0">
                <a:ln>
                  <a:noFill/>
                </a:ln>
                <a:solidFill>
                  <a:schemeClr val="tx1"/>
                </a:solidFill>
                <a:effectLst/>
                <a:latin typeface="Calibri" pitchFamily="34" charset="0"/>
                <a:ea typeface="宋体" pitchFamily="2" charset="-122"/>
                <a:cs typeface="宋体" pitchFamily="2" charset="-122"/>
              </a:rPr>
              <a:t>$</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 &lt;$; 1, 1&gt;</a:t>
            </a:r>
          </a:p>
          <a:p>
            <a:pPr marL="457200" marR="0" lvl="1" indent="0" algn="just" defTabSz="914400" rtl="0" eaLnBrk="1" fontAlgn="base" latinLnBrk="0" hangingPunct="1">
              <a:lnSpc>
                <a:spcPct val="100000"/>
              </a:lnSpc>
              <a:spcBef>
                <a:spcPct val="0"/>
              </a:spcBef>
              <a:spcAft>
                <a:spcPct val="0"/>
              </a:spcAft>
              <a:buClrTx/>
              <a:buSzTx/>
              <a:buFontTx/>
              <a:buNone/>
              <a:tabLst/>
            </a:pP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F</a:t>
            </a:r>
            <a:r>
              <a:rPr kumimoji="0" lang="en-CA" altLang="zh-CN" b="0" i="1" u="none" strike="noStrike" cap="none" normalizeH="0" baseline="-25000" dirty="0">
                <a:ln>
                  <a:noFill/>
                </a:ln>
                <a:solidFill>
                  <a:schemeClr val="tx1"/>
                </a:solidFill>
                <a:effectLst/>
                <a:latin typeface="Calibri" pitchFamily="34" charset="0"/>
                <a:ea typeface="宋体" pitchFamily="2" charset="-122"/>
                <a:cs typeface="宋体" pitchFamily="2" charset="-122"/>
              </a:rPr>
              <a:t>a</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 &lt;</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a</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2, 4&gt;</a:t>
            </a:r>
          </a:p>
          <a:p>
            <a:pPr marL="457200" marR="0" lvl="1" indent="0" algn="just" defTabSz="914400" rtl="0" eaLnBrk="1" fontAlgn="base" latinLnBrk="0" hangingPunct="1">
              <a:lnSpc>
                <a:spcPct val="100000"/>
              </a:lnSpc>
              <a:spcBef>
                <a:spcPct val="0"/>
              </a:spcBef>
              <a:spcAft>
                <a:spcPct val="0"/>
              </a:spcAft>
              <a:buClrTx/>
              <a:buSzTx/>
              <a:buFontTx/>
              <a:buNone/>
              <a:tabLst/>
            </a:pP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F</a:t>
            </a:r>
            <a:r>
              <a:rPr kumimoji="0" lang="en-CA" altLang="zh-CN" b="0" i="1" u="none" strike="noStrike" cap="none" normalizeH="0" baseline="-25000" dirty="0">
                <a:ln>
                  <a:noFill/>
                </a:ln>
                <a:solidFill>
                  <a:schemeClr val="tx1"/>
                </a:solidFill>
                <a:effectLst/>
                <a:latin typeface="Calibri" pitchFamily="34" charset="0"/>
                <a:ea typeface="宋体" pitchFamily="2" charset="-122"/>
                <a:cs typeface="宋体" pitchFamily="2" charset="-122"/>
              </a:rPr>
              <a:t>c</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 &lt;</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c</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5, </a:t>
            </a:r>
            <a:r>
              <a:rPr lang="en-CA" altLang="zh-CN" dirty="0">
                <a:latin typeface="Calibri" pitchFamily="34" charset="0"/>
                <a:ea typeface="宋体" pitchFamily="2" charset="-122"/>
                <a:cs typeface="宋体" pitchFamily="2" charset="-122"/>
              </a:rPr>
              <a:t>5</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&gt;</a:t>
            </a:r>
          </a:p>
          <a:p>
            <a:pPr marL="457200" marR="0" lvl="1" indent="0" algn="just" defTabSz="914400" rtl="0" eaLnBrk="1" fontAlgn="base" latinLnBrk="0" hangingPunct="1">
              <a:lnSpc>
                <a:spcPct val="100000"/>
              </a:lnSpc>
              <a:spcBef>
                <a:spcPct val="0"/>
              </a:spcBef>
              <a:spcAft>
                <a:spcPct val="0"/>
              </a:spcAft>
              <a:buClrTx/>
              <a:buSzTx/>
              <a:buFontTx/>
              <a:buNone/>
              <a:tabLst/>
            </a:pPr>
            <a:r>
              <a:rPr kumimoji="0" lang="en-CA" altLang="zh-CN" b="0" i="1" u="none" strike="noStrike" cap="none" normalizeH="0" baseline="0" dirty="0" err="1">
                <a:ln>
                  <a:noFill/>
                </a:ln>
                <a:solidFill>
                  <a:schemeClr val="tx1"/>
                </a:solidFill>
                <a:effectLst/>
                <a:latin typeface="Calibri" pitchFamily="34" charset="0"/>
                <a:ea typeface="宋体" pitchFamily="2" charset="-122"/>
                <a:cs typeface="宋体" pitchFamily="2" charset="-122"/>
              </a:rPr>
              <a:t>F</a:t>
            </a:r>
            <a:r>
              <a:rPr kumimoji="0" lang="en-CA" altLang="zh-CN" b="0" i="1" u="none" strike="noStrike" cap="none" normalizeH="0" baseline="-25000" dirty="0" err="1">
                <a:ln>
                  <a:noFill/>
                </a:ln>
                <a:solidFill>
                  <a:schemeClr val="tx1"/>
                </a:solidFill>
                <a:effectLst/>
                <a:latin typeface="Calibri" pitchFamily="34" charset="0"/>
                <a:ea typeface="宋体" pitchFamily="2" charset="-122"/>
                <a:cs typeface="宋体" pitchFamily="2" charset="-122"/>
              </a:rPr>
              <a:t>g</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 &lt;</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g</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6, </a:t>
            </a:r>
            <a:r>
              <a:rPr lang="en-CA" altLang="zh-CN" dirty="0">
                <a:latin typeface="Calibri" pitchFamily="34" charset="0"/>
                <a:ea typeface="宋体" pitchFamily="2" charset="-122"/>
                <a:cs typeface="宋体" pitchFamily="2" charset="-122"/>
              </a:rPr>
              <a:t>6</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&gt;</a:t>
            </a:r>
          </a:p>
          <a:p>
            <a:pPr lvl="1" algn="just" eaLnBrk="1" hangingPunct="1"/>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F</a:t>
            </a:r>
            <a:r>
              <a:rPr kumimoji="0" lang="en-CA" altLang="zh-CN" b="0" i="1" u="none" strike="noStrike" cap="none" normalizeH="0" baseline="-25000" dirty="0">
                <a:ln>
                  <a:noFill/>
                </a:ln>
                <a:solidFill>
                  <a:schemeClr val="tx1"/>
                </a:solidFill>
                <a:effectLst/>
                <a:latin typeface="Calibri" pitchFamily="34" charset="0"/>
                <a:ea typeface="宋体" pitchFamily="2" charset="-122"/>
                <a:cs typeface="宋体" pitchFamily="2" charset="-122"/>
              </a:rPr>
              <a:t>t</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 &lt;</a:t>
            </a:r>
            <a:r>
              <a:rPr kumimoji="0" lang="en-CA" altLang="zh-CN" b="0" i="1" u="none" strike="noStrike" cap="none" normalizeH="0" baseline="0" dirty="0">
                <a:ln>
                  <a:noFill/>
                </a:ln>
                <a:solidFill>
                  <a:schemeClr val="tx1"/>
                </a:solidFill>
                <a:effectLst/>
                <a:latin typeface="Calibri" pitchFamily="34" charset="0"/>
                <a:ea typeface="宋体" pitchFamily="2" charset="-122"/>
                <a:cs typeface="宋体" pitchFamily="2" charset="-122"/>
              </a:rPr>
              <a:t>t</a:t>
            </a:r>
            <a:r>
              <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 7, 8&gt;</a:t>
            </a:r>
          </a:p>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pPr>
            <a:endParaRPr kumimoji="0" lang="en-CA" altLang="zh-CN"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457200" marR="0" lvl="1" indent="0" algn="just" defTabSz="914400" rtl="0" eaLnBrk="1" fontAlgn="base" latinLnBrk="0" hangingPunct="1">
              <a:lnSpc>
                <a:spcPct val="64000"/>
              </a:lnSpc>
              <a:spcBef>
                <a:spcPct val="0"/>
              </a:spcBef>
              <a:spcAft>
                <a:spcPct val="0"/>
              </a:spcAft>
              <a:buClrTx/>
              <a:buSzTx/>
              <a:buFontTx/>
              <a:buNone/>
              <a:tabLst/>
            </a:pPr>
            <a:endParaRPr kumimoji="0" lang="en-CA" altLang="zh-CN"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52" name="TextBox 51">
            <a:extLst>
              <a:ext uri="{FF2B5EF4-FFF2-40B4-BE49-F238E27FC236}">
                <a16:creationId xmlns:a16="http://schemas.microsoft.com/office/drawing/2014/main" id="{E28DFE95-1785-466F-87DC-6B676EEC343A}"/>
              </a:ext>
            </a:extLst>
          </p:cNvPr>
          <p:cNvSpPr txBox="1"/>
          <p:nvPr/>
        </p:nvSpPr>
        <p:spPr>
          <a:xfrm>
            <a:off x="5617028" y="4797638"/>
            <a:ext cx="324128" cy="369332"/>
          </a:xfrm>
          <a:prstGeom prst="rect">
            <a:avLst/>
          </a:prstGeom>
          <a:noFill/>
        </p:spPr>
        <p:txBody>
          <a:bodyPr wrap="none" rtlCol="0">
            <a:spAutoFit/>
          </a:bodyPr>
          <a:lstStyle/>
          <a:p>
            <a:r>
              <a:rPr lang="en-US" altLang="zh-CN" dirty="0"/>
              <a:t>+</a:t>
            </a:r>
            <a:endParaRPr lang="zh-CN" altLang="en-US" dirty="0"/>
          </a:p>
        </p:txBody>
      </p:sp>
      <p:sp>
        <p:nvSpPr>
          <p:cNvPr id="53" name="TextBox 52">
            <a:extLst>
              <a:ext uri="{FF2B5EF4-FFF2-40B4-BE49-F238E27FC236}">
                <a16:creationId xmlns:a16="http://schemas.microsoft.com/office/drawing/2014/main" id="{506462CF-CFD8-42A9-8A60-14BB4B23BC79}"/>
              </a:ext>
            </a:extLst>
          </p:cNvPr>
          <p:cNvSpPr txBox="1"/>
          <p:nvPr/>
        </p:nvSpPr>
        <p:spPr>
          <a:xfrm>
            <a:off x="6481928" y="4795663"/>
            <a:ext cx="324128" cy="369332"/>
          </a:xfrm>
          <a:prstGeom prst="rect">
            <a:avLst/>
          </a:prstGeom>
          <a:noFill/>
        </p:spPr>
        <p:txBody>
          <a:bodyPr wrap="none" rtlCol="0">
            <a:spAutoFit/>
          </a:bodyPr>
          <a:lstStyle/>
          <a:p>
            <a:r>
              <a:rPr lang="en-US" altLang="zh-CN" dirty="0"/>
              <a:t>+</a:t>
            </a:r>
            <a:endParaRPr lang="zh-CN" altLang="en-US" dirty="0"/>
          </a:p>
        </p:txBody>
      </p:sp>
      <p:sp>
        <p:nvSpPr>
          <p:cNvPr id="54" name="TextBox 53">
            <a:extLst>
              <a:ext uri="{FF2B5EF4-FFF2-40B4-BE49-F238E27FC236}">
                <a16:creationId xmlns:a16="http://schemas.microsoft.com/office/drawing/2014/main" id="{636853F7-8879-43E7-BC3D-8BA599D65877}"/>
              </a:ext>
            </a:extLst>
          </p:cNvPr>
          <p:cNvSpPr txBox="1"/>
          <p:nvPr/>
        </p:nvSpPr>
        <p:spPr>
          <a:xfrm>
            <a:off x="10066203" y="4793688"/>
            <a:ext cx="324128" cy="369332"/>
          </a:xfrm>
          <a:prstGeom prst="rect">
            <a:avLst/>
          </a:prstGeom>
          <a:noFill/>
        </p:spPr>
        <p:txBody>
          <a:bodyPr wrap="none" rtlCol="0">
            <a:spAutoFit/>
          </a:bodyPr>
          <a:lstStyle/>
          <a:p>
            <a:r>
              <a:rPr lang="en-US" altLang="zh-CN" dirty="0"/>
              <a:t>+</a:t>
            </a:r>
            <a:endParaRPr lang="zh-CN" altLang="en-US" dirty="0"/>
          </a:p>
        </p:txBody>
      </p:sp>
      <p:grpSp>
        <p:nvGrpSpPr>
          <p:cNvPr id="55" name="组合 48">
            <a:extLst>
              <a:ext uri="{FF2B5EF4-FFF2-40B4-BE49-F238E27FC236}">
                <a16:creationId xmlns:a16="http://schemas.microsoft.com/office/drawing/2014/main" id="{52047F98-A221-4B2B-AEEB-E0F1455DAA6C}"/>
              </a:ext>
            </a:extLst>
          </p:cNvPr>
          <p:cNvGrpSpPr/>
          <p:nvPr/>
        </p:nvGrpSpPr>
        <p:grpSpPr>
          <a:xfrm>
            <a:off x="6840479" y="1517263"/>
            <a:ext cx="4835545" cy="2142938"/>
            <a:chOff x="6840479" y="1669663"/>
            <a:chExt cx="4835545" cy="2142938"/>
          </a:xfrm>
        </p:grpSpPr>
        <p:sp>
          <p:nvSpPr>
            <p:cNvPr id="56" name="TextBox 55">
              <a:extLst>
                <a:ext uri="{FF2B5EF4-FFF2-40B4-BE49-F238E27FC236}">
                  <a16:creationId xmlns:a16="http://schemas.microsoft.com/office/drawing/2014/main" id="{E9967A47-4A6F-44B3-9237-32DA3E60AA08}"/>
                </a:ext>
              </a:extLst>
            </p:cNvPr>
            <p:cNvSpPr txBox="1"/>
            <p:nvPr/>
          </p:nvSpPr>
          <p:spPr>
            <a:xfrm>
              <a:off x="6840479" y="1669663"/>
              <a:ext cx="4565673" cy="1508105"/>
            </a:xfrm>
            <a:prstGeom prst="rect">
              <a:avLst/>
            </a:prstGeom>
            <a:noFill/>
          </p:spPr>
          <p:txBody>
            <a:bodyPr wrap="none" rtlCol="0">
              <a:spAutoFit/>
            </a:bodyPr>
            <a:lstStyle/>
            <a:p>
              <a:r>
                <a:rPr lang="en-US" altLang="zh-CN" sz="2000" b="1" dirty="0">
                  <a:solidFill>
                    <a:srgbClr val="5014F8"/>
                  </a:solidFill>
                  <a:cs typeface="Times New Roman" pitchFamily="18" charset="0"/>
                </a:rPr>
                <a:t>Find a range:</a:t>
              </a:r>
            </a:p>
            <a:p>
              <a:r>
                <a:rPr lang="en-US" altLang="zh-CN" sz="2000" b="1" i="1" dirty="0">
                  <a:solidFill>
                    <a:srgbClr val="5014F8"/>
                  </a:solidFill>
                  <a:cs typeface="Times New Roman" pitchFamily="18" charset="0"/>
                </a:rPr>
                <a:t>top</a:t>
              </a:r>
              <a:r>
                <a:rPr lang="en-US" altLang="zh-CN" sz="2000" b="1" i="1" dirty="0">
                  <a:solidFill>
                    <a:srgbClr val="5014F8"/>
                  </a:solidFill>
                  <a:latin typeface="Times New Roman" pitchFamily="18" charset="0"/>
                  <a:cs typeface="Times New Roman" pitchFamily="18" charset="0"/>
                  <a:sym typeface="Symbol"/>
                </a:rPr>
                <a:t></a:t>
              </a:r>
              <a:r>
                <a:rPr lang="en-US" altLang="zh-CN" sz="2000" b="1" dirty="0">
                  <a:solidFill>
                    <a:srgbClr val="5014F8"/>
                  </a:solidFill>
                  <a:latin typeface="Times New Roman" pitchFamily="18" charset="0"/>
                  <a:cs typeface="Times New Roman" pitchFamily="18" charset="0"/>
                </a:rPr>
                <a:t> </a:t>
              </a:r>
              <a:r>
                <a:rPr lang="en-US" altLang="zh-CN" sz="2000" b="1" dirty="0">
                  <a:solidFill>
                    <a:srgbClr val="5014F8"/>
                  </a:solidFill>
                  <a:latin typeface="Times New Roman" pitchFamily="18" charset="0"/>
                  <a:cs typeface="Times New Roman" pitchFamily="18" charset="0"/>
                  <a:sym typeface="Symbol"/>
                </a:rPr>
                <a:t></a:t>
              </a:r>
              <a:r>
                <a:rPr lang="en-US" altLang="zh-CN" sz="2000" b="1" dirty="0">
                  <a:solidFill>
                    <a:srgbClr val="5014F8"/>
                  </a:solidFill>
                  <a:latin typeface="Times New Roman" pitchFamily="18" charset="0"/>
                  <a:cs typeface="Times New Roman" pitchFamily="18" charset="0"/>
                </a:rPr>
                <a:t> </a:t>
              </a:r>
              <a:r>
                <a:rPr lang="en-US" altLang="zh-CN" sz="2000" b="1" i="1" dirty="0">
                  <a:solidFill>
                    <a:srgbClr val="5014F8"/>
                  </a:solidFill>
                  <a:cs typeface="Times New Roman" pitchFamily="18" charset="0"/>
                </a:rPr>
                <a:t>F</a:t>
              </a:r>
              <a:r>
                <a:rPr lang="en-US" altLang="zh-CN" sz="2000" b="1" dirty="0">
                  <a:solidFill>
                    <a:srgbClr val="5014F8"/>
                  </a:solidFill>
                  <a:cs typeface="Times New Roman" pitchFamily="18" charset="0"/>
                </a:rPr>
                <a:t>(</a:t>
              </a:r>
              <a:r>
                <a:rPr lang="en-US" altLang="zh-CN" sz="2000" b="1" i="1" dirty="0">
                  <a:solidFill>
                    <a:srgbClr val="5014F8"/>
                  </a:solidFill>
                  <a:cs typeface="Times New Roman" pitchFamily="18" charset="0"/>
                </a:rPr>
                <a:t>x</a:t>
              </a:r>
              <a:r>
                <a:rPr lang="en-US" sz="2000" b="1" baseline="-25000" dirty="0">
                  <a:solidFill>
                    <a:srgbClr val="5014F8"/>
                  </a:solidFill>
                  <a:latin typeface="Symbol" pitchFamily="18" charset="2"/>
                  <a:cs typeface="Times New Roman" pitchFamily="18" charset="0"/>
                </a:rPr>
                <a:t>a</a:t>
              </a:r>
              <a:r>
                <a:rPr lang="en-US" altLang="zh-CN" sz="2000" b="1" dirty="0">
                  <a:solidFill>
                    <a:srgbClr val="5014F8"/>
                  </a:solidFill>
                  <a:cs typeface="Times New Roman" pitchFamily="18" charset="0"/>
                </a:rPr>
                <a:t>) + </a:t>
              </a:r>
              <a:r>
                <a:rPr lang="en-US" altLang="zh-CN" sz="2000" b="1" i="1" dirty="0">
                  <a:solidFill>
                    <a:srgbClr val="5014F8"/>
                  </a:solidFill>
                  <a:cs typeface="Times New Roman" pitchFamily="18" charset="0"/>
                </a:rPr>
                <a:t>A</a:t>
              </a:r>
              <a:r>
                <a:rPr lang="en-US" altLang="zh-CN" sz="2000" b="1" baseline="-25000" dirty="0">
                  <a:solidFill>
                    <a:srgbClr val="5014F8"/>
                  </a:solidFill>
                  <a:latin typeface="Symbol" pitchFamily="18" charset="2"/>
                  <a:cs typeface="Times New Roman" pitchFamily="18" charset="0"/>
                </a:rPr>
                <a:t>a</a:t>
              </a:r>
              <a:r>
                <a:rPr lang="en-US" altLang="zh-CN" sz="2000" b="1" dirty="0">
                  <a:solidFill>
                    <a:srgbClr val="5014F8"/>
                  </a:solidFill>
                  <a:cs typeface="Times New Roman" pitchFamily="18" charset="0"/>
                </a:rPr>
                <a:t>[</a:t>
              </a:r>
              <a:r>
                <a:rPr lang="en-US" altLang="zh-CN" sz="2000" b="1" dirty="0">
                  <a:solidFill>
                    <a:srgbClr val="5014F8"/>
                  </a:solidFill>
                  <a:latin typeface="Times New Roman" pitchFamily="18" charset="0"/>
                  <a:cs typeface="Times New Roman" pitchFamily="18" charset="0"/>
                </a:rPr>
                <a:t> </a:t>
              </a:r>
              <a:r>
                <a:rPr lang="en-US" sz="2000" b="1" dirty="0">
                  <a:solidFill>
                    <a:srgbClr val="5014F8"/>
                  </a:solidFill>
                  <a:latin typeface="Symbol" pitchFamily="18" charset="2"/>
                </a:rPr>
                <a:t>ë</a:t>
              </a:r>
              <a:r>
                <a:rPr lang="en-US" altLang="zh-CN" sz="2000" b="1" dirty="0">
                  <a:solidFill>
                    <a:srgbClr val="5014F8"/>
                  </a:solidFill>
                  <a:cs typeface="Times New Roman" pitchFamily="18" charset="0"/>
                </a:rPr>
                <a:t>(</a:t>
              </a:r>
              <a:r>
                <a:rPr lang="en-US" altLang="zh-CN" sz="2000" b="1" i="1" dirty="0">
                  <a:solidFill>
                    <a:srgbClr val="5014F8"/>
                  </a:solidFill>
                  <a:cs typeface="Times New Roman" pitchFamily="18" charset="0"/>
                </a:rPr>
                <a:t>top</a:t>
              </a:r>
              <a:r>
                <a:rPr lang="en-US" altLang="zh-CN" sz="2000" b="1" i="1" dirty="0">
                  <a:solidFill>
                    <a:srgbClr val="5014F8"/>
                  </a:solidFill>
                  <a:latin typeface="Times New Roman" pitchFamily="18" charset="0"/>
                  <a:cs typeface="Times New Roman" pitchFamily="18" charset="0"/>
                </a:rPr>
                <a:t> </a:t>
              </a:r>
              <a:r>
                <a:rPr lang="en-US" altLang="zh-CN" sz="2000" b="1" dirty="0">
                  <a:solidFill>
                    <a:srgbClr val="5014F8"/>
                  </a:solidFill>
                  <a:cs typeface="Times New Roman" pitchFamily="18" charset="0"/>
                </a:rPr>
                <a:t>-1)</a:t>
              </a:r>
              <a:r>
                <a:rPr lang="en-US" altLang="zh-CN" sz="2000" b="1" dirty="0">
                  <a:solidFill>
                    <a:srgbClr val="5014F8"/>
                  </a:solidFill>
                  <a:latin typeface="Times New Roman" pitchFamily="18" charset="0"/>
                  <a:cs typeface="Times New Roman" pitchFamily="18" charset="0"/>
                </a:rPr>
                <a:t>/</a:t>
              </a:r>
              <a:r>
                <a:rPr lang="en-US" sz="2000" b="1" dirty="0">
                  <a:solidFill>
                    <a:srgbClr val="5014F8"/>
                  </a:solidFill>
                  <a:latin typeface="Symbol" pitchFamily="18" charset="2"/>
                </a:rPr>
                <a:t>bû </a:t>
              </a:r>
              <a:r>
                <a:rPr lang="en-US" altLang="zh-CN" sz="2000" b="1" dirty="0">
                  <a:solidFill>
                    <a:srgbClr val="5014F8"/>
                  </a:solidFill>
                  <a:cs typeface="Times New Roman" pitchFamily="18" charset="0"/>
                </a:rPr>
                <a:t>] + </a:t>
              </a:r>
              <a:r>
                <a:rPr lang="en-US" altLang="zh-CN" sz="2000" b="1" i="1" dirty="0">
                  <a:solidFill>
                    <a:srgbClr val="5014F8"/>
                  </a:solidFill>
                  <a:cs typeface="Times New Roman" pitchFamily="18" charset="0"/>
                </a:rPr>
                <a:t>r</a:t>
              </a:r>
              <a:r>
                <a:rPr lang="en-US" altLang="zh-CN" sz="2000" b="1" dirty="0">
                  <a:solidFill>
                    <a:srgbClr val="5014F8"/>
                  </a:solidFill>
                  <a:cs typeface="Times New Roman" pitchFamily="18" charset="0"/>
                </a:rPr>
                <a:t> +1</a:t>
              </a:r>
            </a:p>
            <a:p>
              <a:r>
                <a:rPr lang="en-US" altLang="zh-CN" sz="2000" b="1" i="1" dirty="0">
                  <a:solidFill>
                    <a:srgbClr val="5014F8"/>
                  </a:solidFill>
                  <a:cs typeface="Times New Roman" pitchFamily="18" charset="0"/>
                </a:rPr>
                <a:t>bot</a:t>
              </a:r>
              <a:r>
                <a:rPr lang="en-US" altLang="zh-CN" sz="2000" b="1" i="1" dirty="0">
                  <a:solidFill>
                    <a:srgbClr val="5014F8"/>
                  </a:solidFill>
                  <a:cs typeface="Times New Roman" pitchFamily="18" charset="0"/>
                  <a:sym typeface="Symbol"/>
                </a:rPr>
                <a:t></a:t>
              </a:r>
              <a:r>
                <a:rPr lang="en-US" altLang="zh-CN" sz="2000" b="1" i="1" dirty="0">
                  <a:solidFill>
                    <a:srgbClr val="5014F8"/>
                  </a:solidFill>
                  <a:cs typeface="Times New Roman" pitchFamily="18" charset="0"/>
                </a:rPr>
                <a:t> </a:t>
              </a:r>
              <a:r>
                <a:rPr lang="en-US" altLang="zh-CN" sz="2000" b="1" dirty="0">
                  <a:solidFill>
                    <a:srgbClr val="5014F8"/>
                  </a:solidFill>
                  <a:latin typeface="Times New Roman" pitchFamily="18" charset="0"/>
                  <a:cs typeface="Times New Roman" pitchFamily="18" charset="0"/>
                  <a:sym typeface="Symbol"/>
                </a:rPr>
                <a:t></a:t>
              </a:r>
              <a:r>
                <a:rPr lang="en-US" altLang="zh-CN" sz="2000" b="1" dirty="0">
                  <a:solidFill>
                    <a:srgbClr val="5014F8"/>
                  </a:solidFill>
                  <a:latin typeface="Times New Roman" pitchFamily="18" charset="0"/>
                  <a:cs typeface="Times New Roman" pitchFamily="18" charset="0"/>
                </a:rPr>
                <a:t> </a:t>
              </a:r>
              <a:r>
                <a:rPr lang="en-US" altLang="zh-CN" sz="2000" b="1" i="1" dirty="0">
                  <a:solidFill>
                    <a:srgbClr val="5014F8"/>
                  </a:solidFill>
                  <a:cs typeface="Times New Roman" pitchFamily="18" charset="0"/>
                </a:rPr>
                <a:t>F</a:t>
              </a:r>
              <a:r>
                <a:rPr lang="en-US" altLang="zh-CN" sz="2000" b="1" dirty="0">
                  <a:solidFill>
                    <a:srgbClr val="5014F8"/>
                  </a:solidFill>
                  <a:cs typeface="Times New Roman" pitchFamily="18" charset="0"/>
                </a:rPr>
                <a:t>(</a:t>
              </a:r>
              <a:r>
                <a:rPr lang="en-US" altLang="zh-CN" sz="2000" b="1" i="1" dirty="0">
                  <a:solidFill>
                    <a:srgbClr val="5014F8"/>
                  </a:solidFill>
                  <a:cs typeface="Times New Roman" pitchFamily="18" charset="0"/>
                </a:rPr>
                <a:t>x</a:t>
              </a:r>
              <a:r>
                <a:rPr lang="en-US" sz="2000" b="1" baseline="-25000" dirty="0">
                  <a:solidFill>
                    <a:srgbClr val="5014F8"/>
                  </a:solidFill>
                  <a:latin typeface="Symbol" pitchFamily="18" charset="2"/>
                  <a:cs typeface="Times New Roman" pitchFamily="18" charset="0"/>
                </a:rPr>
                <a:t>a</a:t>
              </a:r>
              <a:r>
                <a:rPr lang="en-US" altLang="zh-CN" sz="2000" b="1" dirty="0">
                  <a:solidFill>
                    <a:srgbClr val="5014F8"/>
                  </a:solidFill>
                  <a:latin typeface="Times New Roman" pitchFamily="18" charset="0"/>
                  <a:cs typeface="Times New Roman" pitchFamily="18" charset="0"/>
                </a:rPr>
                <a:t>) + </a:t>
              </a:r>
              <a:r>
                <a:rPr lang="en-US" altLang="zh-CN" sz="2000" b="1" i="1" dirty="0">
                  <a:solidFill>
                    <a:srgbClr val="5014F8"/>
                  </a:solidFill>
                  <a:cs typeface="Times New Roman" pitchFamily="18" charset="0"/>
                </a:rPr>
                <a:t>A</a:t>
              </a:r>
              <a:r>
                <a:rPr lang="en-US" altLang="zh-CN" sz="2000" b="1" baseline="-25000" dirty="0">
                  <a:solidFill>
                    <a:srgbClr val="5014F8"/>
                  </a:solidFill>
                  <a:latin typeface="Symbol" pitchFamily="18" charset="2"/>
                  <a:cs typeface="Times New Roman" pitchFamily="18" charset="0"/>
                </a:rPr>
                <a:t>a </a:t>
              </a:r>
              <a:r>
                <a:rPr lang="en-US" altLang="zh-CN" sz="2000" b="1" dirty="0">
                  <a:solidFill>
                    <a:srgbClr val="5014F8"/>
                  </a:solidFill>
                  <a:cs typeface="Times New Roman" pitchFamily="18" charset="0"/>
                </a:rPr>
                <a:t>[</a:t>
              </a:r>
              <a:r>
                <a:rPr lang="en-US" altLang="zh-CN" sz="2000" b="1" dirty="0">
                  <a:solidFill>
                    <a:srgbClr val="5014F8"/>
                  </a:solidFill>
                  <a:latin typeface="Times New Roman" pitchFamily="18" charset="0"/>
                  <a:cs typeface="Times New Roman" pitchFamily="18" charset="0"/>
                </a:rPr>
                <a:t> </a:t>
              </a:r>
              <a:r>
                <a:rPr lang="en-US" sz="2000" b="1" dirty="0">
                  <a:solidFill>
                    <a:srgbClr val="5014F8"/>
                  </a:solidFill>
                  <a:latin typeface="Symbol" pitchFamily="18" charset="2"/>
                </a:rPr>
                <a:t>ë</a:t>
              </a:r>
              <a:r>
                <a:rPr lang="en-US" altLang="zh-CN" sz="2000" b="1" i="1" dirty="0">
                  <a:solidFill>
                    <a:srgbClr val="5014F8"/>
                  </a:solidFill>
                  <a:cs typeface="Times New Roman" pitchFamily="18" charset="0"/>
                </a:rPr>
                <a:t>bot</a:t>
              </a:r>
              <a:r>
                <a:rPr lang="en-US" altLang="zh-CN" sz="2000" b="1" dirty="0">
                  <a:solidFill>
                    <a:srgbClr val="5014F8"/>
                  </a:solidFill>
                  <a:latin typeface="Times New Roman" pitchFamily="18" charset="0"/>
                  <a:cs typeface="Times New Roman" pitchFamily="18" charset="0"/>
                </a:rPr>
                <a:t>/</a:t>
              </a:r>
              <a:r>
                <a:rPr lang="en-US" sz="2000" b="1" dirty="0">
                  <a:solidFill>
                    <a:srgbClr val="5014F8"/>
                  </a:solidFill>
                  <a:latin typeface="Symbol" pitchFamily="18" charset="2"/>
                </a:rPr>
                <a:t>bû</a:t>
              </a:r>
              <a:r>
                <a:rPr lang="en-US" altLang="zh-CN" sz="2000" b="1" dirty="0">
                  <a:solidFill>
                    <a:srgbClr val="5014F8"/>
                  </a:solidFill>
                  <a:cs typeface="Times New Roman" pitchFamily="18" charset="0"/>
                </a:rPr>
                <a:t>] + </a:t>
              </a:r>
              <a:r>
                <a:rPr lang="en-US" altLang="zh-CN" sz="2000" b="1" i="1" dirty="0">
                  <a:solidFill>
                    <a:srgbClr val="5014F8"/>
                  </a:solidFill>
                  <a:cs typeface="Times New Roman" pitchFamily="18" charset="0"/>
                </a:rPr>
                <a:t>r</a:t>
              </a:r>
              <a:r>
                <a:rPr lang="en-US" altLang="zh-CN" sz="2000" b="1" i="1" dirty="0">
                  <a:solidFill>
                    <a:srgbClr val="5014F8"/>
                  </a:solidFill>
                  <a:cs typeface="Times New Roman" pitchFamily="18" charset="0"/>
                  <a:sym typeface="Symbol"/>
                </a:rPr>
                <a:t></a:t>
              </a:r>
              <a:endParaRPr lang="zh-CN" altLang="en-US" sz="2000" b="1" i="1" dirty="0">
                <a:solidFill>
                  <a:srgbClr val="5014F8"/>
                </a:solidFill>
                <a:cs typeface="Times New Roman" pitchFamily="18" charset="0"/>
              </a:endParaRPr>
            </a:p>
            <a:p>
              <a:endParaRPr lang="zh-CN" altLang="en-US" sz="1600" dirty="0"/>
            </a:p>
            <a:p>
              <a:endParaRPr lang="zh-CN" altLang="en-US" sz="1600"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E873B39F-86B3-4DF6-A77E-B4EC5DE7968A}"/>
                </a:ext>
              </a:extLst>
            </p:cNvPr>
            <p:cNvSpPr txBox="1"/>
            <p:nvPr/>
          </p:nvSpPr>
          <p:spPr>
            <a:xfrm>
              <a:off x="6860282" y="2612272"/>
              <a:ext cx="4815742" cy="1200329"/>
            </a:xfrm>
            <a:prstGeom prst="rect">
              <a:avLst/>
            </a:prstGeom>
            <a:noFill/>
          </p:spPr>
          <p:txBody>
            <a:bodyPr wrap="none" rtlCol="0">
              <a:spAutoFit/>
            </a:bodyPr>
            <a:lstStyle/>
            <a:p>
              <a:r>
                <a:rPr lang="en-US" b="1" i="1" dirty="0">
                  <a:solidFill>
                    <a:srgbClr val="FF0000"/>
                  </a:solidFill>
                  <a:cs typeface="Times New Roman" pitchFamily="18" charset="0"/>
                </a:rPr>
                <a:t>r</a:t>
              </a:r>
              <a:r>
                <a:rPr lang="en-US" b="1" dirty="0">
                  <a:solidFill>
                    <a:srgbClr val="FF0000"/>
                  </a:solidFill>
                  <a:cs typeface="Times New Roman" pitchFamily="18" charset="0"/>
                </a:rPr>
                <a:t> is the number of </a:t>
              </a:r>
              <a:r>
                <a:rPr lang="en-US" b="1" dirty="0">
                  <a:solidFill>
                    <a:srgbClr val="FF0000"/>
                  </a:solidFill>
                  <a:cs typeface="Times New Roman" pitchFamily="18" charset="0"/>
                  <a:sym typeface="Symbol"/>
                </a:rPr>
                <a:t></a:t>
              </a:r>
              <a:r>
                <a:rPr lang="en-US" b="1" dirty="0">
                  <a:solidFill>
                    <a:srgbClr val="FF0000"/>
                  </a:solidFill>
                  <a:cs typeface="Times New Roman" pitchFamily="18" charset="0"/>
                </a:rPr>
                <a:t>'s appearances within</a:t>
              </a:r>
            </a:p>
            <a:p>
              <a:r>
                <a:rPr lang="en-US" b="1" i="1" dirty="0">
                  <a:solidFill>
                    <a:srgbClr val="FF0000"/>
                  </a:solidFill>
                  <a:cs typeface="Times New Roman" pitchFamily="18" charset="0"/>
                </a:rPr>
                <a:t>	L</a:t>
              </a:r>
              <a:r>
                <a:rPr lang="en-US" b="1" dirty="0">
                  <a:solidFill>
                    <a:srgbClr val="FF0000"/>
                  </a:solidFill>
                  <a:cs typeface="Times New Roman" pitchFamily="18" charset="0"/>
                </a:rPr>
                <a:t>[</a:t>
              </a:r>
              <a:r>
                <a:rPr lang="en-US" b="1" dirty="0">
                  <a:solidFill>
                    <a:srgbClr val="FF0000"/>
                  </a:solidFill>
                  <a:latin typeface="Symbol" pitchFamily="18" charset="2"/>
                </a:rPr>
                <a:t>ë</a:t>
              </a:r>
              <a:r>
                <a:rPr lang="en-US" b="1" dirty="0">
                  <a:solidFill>
                    <a:srgbClr val="FF0000"/>
                  </a:solidFill>
                </a:rPr>
                <a:t>(</a:t>
              </a:r>
              <a:r>
                <a:rPr lang="en-US" b="1" i="1" dirty="0">
                  <a:solidFill>
                    <a:srgbClr val="FF0000"/>
                  </a:solidFill>
                  <a:cs typeface="Times New Roman" pitchFamily="18" charset="0"/>
                </a:rPr>
                <a:t>top - </a:t>
              </a:r>
              <a:r>
                <a:rPr lang="en-US" b="1" dirty="0">
                  <a:solidFill>
                    <a:srgbClr val="FF0000"/>
                  </a:solidFill>
                  <a:cs typeface="Times New Roman" pitchFamily="18" charset="0"/>
                </a:rPr>
                <a:t>1)</a:t>
              </a:r>
              <a:r>
                <a:rPr lang="en-US" altLang="zh-CN" b="1" dirty="0">
                  <a:solidFill>
                    <a:srgbClr val="FF0000"/>
                  </a:solidFill>
                  <a:cs typeface="Times New Roman" pitchFamily="18" charset="0"/>
                </a:rPr>
                <a:t>/</a:t>
              </a:r>
              <a:r>
                <a:rPr lang="en-US" b="1" dirty="0">
                  <a:solidFill>
                    <a:srgbClr val="FF0000"/>
                  </a:solidFill>
                  <a:latin typeface="Symbol" pitchFamily="18" charset="2"/>
                </a:rPr>
                <a:t>bû </a:t>
              </a:r>
              <a:r>
                <a:rPr lang="en-US" b="1" dirty="0">
                  <a:solidFill>
                    <a:srgbClr val="FF0000"/>
                  </a:solidFill>
                  <a:latin typeface="Symbol" pitchFamily="18" charset="2"/>
                  <a:cs typeface="Times New Roman" pitchFamily="18" charset="0"/>
                </a:rPr>
                <a:t>b</a:t>
              </a:r>
              <a:r>
                <a:rPr lang="en-US" b="1" dirty="0">
                  <a:solidFill>
                    <a:srgbClr val="FF0000"/>
                  </a:solidFill>
                  <a:latin typeface="Times New Roman" pitchFamily="18" charset="0"/>
                  <a:cs typeface="Times New Roman" pitchFamily="18" charset="0"/>
                </a:rPr>
                <a:t> .. </a:t>
              </a:r>
              <a:r>
                <a:rPr lang="en-US" b="1" i="1" dirty="0">
                  <a:solidFill>
                    <a:srgbClr val="FF0000"/>
                  </a:solidFill>
                  <a:cs typeface="Times New Roman" pitchFamily="18" charset="0"/>
                </a:rPr>
                <a:t>top - </a:t>
              </a:r>
              <a:r>
                <a:rPr lang="en-US" b="1" dirty="0">
                  <a:solidFill>
                    <a:srgbClr val="FF0000"/>
                  </a:solidFill>
                  <a:cs typeface="Times New Roman" pitchFamily="18" charset="0"/>
                </a:rPr>
                <a:t>1]</a:t>
              </a:r>
            </a:p>
            <a:p>
              <a:r>
                <a:rPr lang="en-US" b="1" i="1" dirty="0">
                  <a:solidFill>
                    <a:srgbClr val="FF0000"/>
                  </a:solidFill>
                  <a:cs typeface="Times New Roman" pitchFamily="18" charset="0"/>
                </a:rPr>
                <a:t>r’</a:t>
              </a:r>
              <a:r>
                <a:rPr lang="en-US" b="1" dirty="0">
                  <a:solidFill>
                    <a:srgbClr val="FF0000"/>
                  </a:solidFill>
                  <a:cs typeface="Times New Roman" pitchFamily="18" charset="0"/>
                </a:rPr>
                <a:t> is the number of </a:t>
              </a:r>
              <a:r>
                <a:rPr lang="en-US" b="1" dirty="0">
                  <a:solidFill>
                    <a:srgbClr val="FF0000"/>
                  </a:solidFill>
                  <a:latin typeface="Symbol" pitchFamily="18" charset="2"/>
                  <a:cs typeface="Times New Roman" pitchFamily="18" charset="0"/>
                </a:rPr>
                <a:t>a</a:t>
              </a:r>
              <a:r>
                <a:rPr lang="en-US" b="1" dirty="0">
                  <a:solidFill>
                    <a:srgbClr val="FF0000"/>
                  </a:solidFill>
                  <a:cs typeface="Times New Roman" pitchFamily="18" charset="0"/>
                </a:rPr>
                <a:t>'s appearances within</a:t>
              </a:r>
            </a:p>
            <a:p>
              <a:r>
                <a:rPr lang="en-US" b="1" i="1" dirty="0">
                  <a:solidFill>
                    <a:srgbClr val="FF0000"/>
                  </a:solidFill>
                  <a:cs typeface="Times New Roman" pitchFamily="18" charset="0"/>
                </a:rPr>
                <a:t>	L</a:t>
              </a:r>
              <a:r>
                <a:rPr lang="en-US" b="1" dirty="0">
                  <a:solidFill>
                    <a:srgbClr val="FF0000"/>
                  </a:solidFill>
                  <a:latin typeface="Times New Roman" pitchFamily="18" charset="0"/>
                  <a:cs typeface="Times New Roman" pitchFamily="18" charset="0"/>
                </a:rPr>
                <a:t>[</a:t>
              </a:r>
              <a:r>
                <a:rPr lang="en-US" b="1" dirty="0">
                  <a:solidFill>
                    <a:srgbClr val="FF0000"/>
                  </a:solidFill>
                  <a:latin typeface="Symbol" pitchFamily="18" charset="2"/>
                </a:rPr>
                <a:t>ë</a:t>
              </a:r>
              <a:r>
                <a:rPr lang="en-US" b="1" i="1" dirty="0">
                  <a:solidFill>
                    <a:srgbClr val="FF0000"/>
                  </a:solidFill>
                  <a:cs typeface="Times New Roman" pitchFamily="18" charset="0"/>
                </a:rPr>
                <a:t>bot</a:t>
              </a:r>
              <a:r>
                <a:rPr lang="en-US" altLang="zh-CN" b="1" dirty="0">
                  <a:solidFill>
                    <a:srgbClr val="FF0000"/>
                  </a:solidFill>
                  <a:cs typeface="Times New Roman" pitchFamily="18" charset="0"/>
                </a:rPr>
                <a:t>/</a:t>
              </a:r>
              <a:r>
                <a:rPr lang="en-US" b="1" dirty="0">
                  <a:solidFill>
                    <a:srgbClr val="FF0000"/>
                  </a:solidFill>
                  <a:latin typeface="Symbol" pitchFamily="18" charset="2"/>
                </a:rPr>
                <a:t>bû </a:t>
              </a:r>
              <a:r>
                <a:rPr lang="en-US" b="1" dirty="0">
                  <a:solidFill>
                    <a:srgbClr val="FF0000"/>
                  </a:solidFill>
                  <a:latin typeface="Symbol" pitchFamily="18" charset="2"/>
                  <a:cs typeface="Times New Roman" pitchFamily="18" charset="0"/>
                </a:rPr>
                <a:t>b</a:t>
              </a:r>
              <a:r>
                <a:rPr lang="en-US" b="1" dirty="0">
                  <a:solidFill>
                    <a:srgbClr val="FF0000"/>
                  </a:solidFill>
                  <a:latin typeface="Times New Roman" pitchFamily="18" charset="0"/>
                  <a:cs typeface="Times New Roman" pitchFamily="18" charset="0"/>
                </a:rPr>
                <a:t> </a:t>
              </a:r>
              <a:r>
                <a:rPr lang="en-US" b="1" dirty="0">
                  <a:solidFill>
                    <a:srgbClr val="FF0000"/>
                  </a:solidFill>
                  <a:cs typeface="Times New Roman" pitchFamily="18" charset="0"/>
                </a:rPr>
                <a:t>.. </a:t>
              </a:r>
              <a:r>
                <a:rPr lang="en-US" b="1" i="1" dirty="0">
                  <a:solidFill>
                    <a:srgbClr val="FF0000"/>
                  </a:solidFill>
                  <a:cs typeface="Times New Roman" pitchFamily="18" charset="0"/>
                </a:rPr>
                <a:t>bot</a:t>
              </a:r>
              <a:r>
                <a:rPr lang="en-US" b="1" dirty="0">
                  <a:solidFill>
                    <a:srgbClr val="FF0000"/>
                  </a:solidFill>
                  <a:cs typeface="Times New Roman" pitchFamily="18" charset="0"/>
                </a:rPr>
                <a:t> ]</a:t>
              </a:r>
              <a:endParaRPr lang="zh-CN" altLang="en-US" b="1" dirty="0">
                <a:solidFill>
                  <a:srgbClr val="FF0000"/>
                </a:solidFill>
                <a:cs typeface="Times New Roman" pitchFamily="18" charset="0"/>
              </a:endParaRPr>
            </a:p>
          </p:txBody>
        </p:sp>
      </p:grpSp>
      <p:grpSp>
        <p:nvGrpSpPr>
          <p:cNvPr id="58" name="组合 40">
            <a:extLst>
              <a:ext uri="{FF2B5EF4-FFF2-40B4-BE49-F238E27FC236}">
                <a16:creationId xmlns:a16="http://schemas.microsoft.com/office/drawing/2014/main" id="{C25D8D10-2AD5-40D5-9DC1-C2E2FBAAF0ED}"/>
              </a:ext>
            </a:extLst>
          </p:cNvPr>
          <p:cNvGrpSpPr/>
          <p:nvPr/>
        </p:nvGrpSpPr>
        <p:grpSpPr>
          <a:xfrm>
            <a:off x="7071483" y="3762290"/>
            <a:ext cx="3047096" cy="2545749"/>
            <a:chOff x="6582679" y="3427594"/>
            <a:chExt cx="3648077" cy="2508046"/>
          </a:xfrm>
        </p:grpSpPr>
        <p:sp>
          <p:nvSpPr>
            <p:cNvPr id="59" name="Text Box 3">
              <a:extLst>
                <a:ext uri="{FF2B5EF4-FFF2-40B4-BE49-F238E27FC236}">
                  <a16:creationId xmlns:a16="http://schemas.microsoft.com/office/drawing/2014/main" id="{524BCC5D-79C7-4D18-8275-DA88A9A1A970}"/>
                </a:ext>
              </a:extLst>
            </p:cNvPr>
            <p:cNvSpPr txBox="1">
              <a:spLocks noChangeArrowheads="1"/>
            </p:cNvSpPr>
            <p:nvPr/>
          </p:nvSpPr>
          <p:spPr bwMode="auto">
            <a:xfrm>
              <a:off x="6582679" y="3427594"/>
              <a:ext cx="3648077" cy="2508046"/>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tab pos="914400" algn="l"/>
                  <a:tab pos="1371600" algn="l"/>
                  <a:tab pos="1828800" algn="l"/>
                  <a:tab pos="2286000" algn="l"/>
                </a:tabLst>
              </a:pPr>
              <a:r>
                <a:rPr kumimoji="0" lang="en-US" altLang="zh-CN" b="0" i="1" u="sng" strike="noStrike" cap="none" normalizeH="0" baseline="0" dirty="0">
                  <a:ln>
                    <a:noFill/>
                  </a:ln>
                  <a:solidFill>
                    <a:schemeClr val="tx1"/>
                  </a:solidFill>
                  <a:effectLst/>
                  <a:latin typeface="Calibri" pitchFamily="34" charset="0"/>
                  <a:ea typeface="宋体" pitchFamily="2" charset="-122"/>
                  <a:cs typeface="宋体" pitchFamily="2" charset="-122"/>
                </a:rPr>
                <a:t>A</a:t>
              </a:r>
              <a:r>
                <a:rPr kumimoji="0" lang="en-US" altLang="zh-CN" b="0" i="0" strike="noStrike" cap="none" normalizeH="0" baseline="-25000" dirty="0">
                  <a:ln>
                    <a:noFill/>
                  </a:ln>
                  <a:solidFill>
                    <a:schemeClr val="tx1"/>
                  </a:solidFill>
                  <a:effectLst/>
                  <a:latin typeface="Calibri" pitchFamily="34" charset="0"/>
                  <a:ea typeface="宋体" pitchFamily="2" charset="-122"/>
                  <a:cs typeface="宋体" pitchFamily="2" charset="-122"/>
                </a:rPr>
                <a:t>$</a:t>
              </a:r>
              <a:r>
                <a:rPr kumimoji="0" lang="en-US" altLang="zh-CN" b="0" i="0" u="sng" strike="noStrike" cap="none" normalizeH="0" dirty="0">
                  <a:ln>
                    <a:noFill/>
                  </a:ln>
                  <a:solidFill>
                    <a:schemeClr val="tx1"/>
                  </a:solidFill>
                  <a:effectLst/>
                  <a:latin typeface="Calibri" pitchFamily="34" charset="0"/>
                  <a:ea typeface="宋体" pitchFamily="2" charset="-122"/>
                  <a:cs typeface="宋体" pitchFamily="2" charset="-122"/>
                </a:rPr>
                <a:t>	</a:t>
              </a:r>
              <a:r>
                <a:rPr kumimoji="0" lang="en-US" altLang="zh-CN" b="0" i="1" u="sng" strike="noStrike" cap="none" normalizeH="0" baseline="0" dirty="0">
                  <a:ln>
                    <a:noFill/>
                  </a:ln>
                  <a:solidFill>
                    <a:schemeClr val="tx1"/>
                  </a:solidFill>
                  <a:effectLst/>
                  <a:latin typeface="Calibri" pitchFamily="34" charset="0"/>
                  <a:ea typeface="宋体" pitchFamily="2" charset="-122"/>
                  <a:cs typeface="宋体" pitchFamily="2" charset="-122"/>
                </a:rPr>
                <a:t>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a</a:t>
              </a:r>
              <a:r>
                <a:rPr lang="en-US" altLang="zh-CN" u="sng" dirty="0">
                  <a:latin typeface="Calibri" pitchFamily="34" charset="0"/>
                  <a:ea typeface="宋体" pitchFamily="2" charset="-122"/>
                  <a:cs typeface="宋体" pitchFamily="2" charset="-122"/>
                </a:rPr>
                <a:t>	</a:t>
              </a:r>
              <a:r>
                <a:rPr kumimoji="0" lang="en-US" altLang="zh-CN" b="0" i="1" u="sng" strike="noStrike" cap="none" normalizeH="0" dirty="0">
                  <a:ln>
                    <a:noFill/>
                  </a:ln>
                  <a:solidFill>
                    <a:schemeClr val="tx1"/>
                  </a:solidFill>
                  <a:effectLst/>
                  <a:latin typeface="Calibri" pitchFamily="34" charset="0"/>
                  <a:ea typeface="宋体" pitchFamily="2" charset="-122"/>
                  <a:cs typeface="宋体" pitchFamily="2" charset="-122"/>
                </a:rPr>
                <a:t>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c</a:t>
              </a:r>
              <a:r>
                <a:rPr kumimoji="0" lang="en-US" altLang="zh-CN" b="0" i="1" u="sng" strike="noStrike" cap="none" normalizeH="0" dirty="0">
                  <a:ln>
                    <a:noFill/>
                  </a:ln>
                  <a:solidFill>
                    <a:schemeClr val="tx1"/>
                  </a:solidFill>
                  <a:effectLst/>
                  <a:latin typeface="Calibri" pitchFamily="34" charset="0"/>
                  <a:ea typeface="宋体" pitchFamily="2" charset="-122"/>
                  <a:cs typeface="宋体" pitchFamily="2" charset="-122"/>
                </a:rPr>
                <a:t>	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g</a:t>
              </a:r>
              <a:r>
                <a:rPr kumimoji="0" lang="en-US" altLang="zh-CN" b="0" i="1" u="sng" strike="noStrike" cap="none" normalizeH="0" dirty="0">
                  <a:ln>
                    <a:noFill/>
                  </a:ln>
                  <a:solidFill>
                    <a:schemeClr val="tx1"/>
                  </a:solidFill>
                  <a:effectLst/>
                  <a:latin typeface="Calibri" pitchFamily="34" charset="0"/>
                  <a:ea typeface="宋体" pitchFamily="2" charset="-122"/>
                  <a:cs typeface="宋体" pitchFamily="2" charset="-122"/>
                </a:rPr>
                <a:t>	A</a:t>
              </a:r>
              <a:r>
                <a:rPr kumimoji="0" lang="en-US" altLang="zh-CN" b="0" i="1" strike="noStrike" cap="none" normalizeH="0" baseline="-25000" dirty="0">
                  <a:ln>
                    <a:noFill/>
                  </a:ln>
                  <a:solidFill>
                    <a:schemeClr val="tx1"/>
                  </a:solidFill>
                  <a:effectLst/>
                  <a:latin typeface="Calibri" pitchFamily="34" charset="0"/>
                  <a:ea typeface="宋体" pitchFamily="2" charset="-122"/>
                  <a:cs typeface="宋体" pitchFamily="2" charset="-122"/>
                </a:rPr>
                <a:t>t</a:t>
              </a:r>
              <a:endParaRPr kumimoji="0" lang="en-US" altLang="zh-CN" b="0" i="1" strike="noStrike" cap="none" normalizeH="0" baseline="-25000" dirty="0">
                <a:ln>
                  <a:noFill/>
                </a:ln>
                <a:solidFill>
                  <a:schemeClr val="tx1"/>
                </a:solidFill>
                <a:effectLst/>
                <a:latin typeface="Times New Roman" pitchFamily="18" charset="0"/>
                <a:ea typeface="宋体" pitchFamily="2" charset="-122"/>
                <a:cs typeface="宋体" pitchFamily="2" charset="-122"/>
              </a:endParaRPr>
            </a:p>
            <a:p>
              <a:pPr marL="457200" marR="0" lvl="1" indent="0" algn="just" defTabSz="914400" rtl="0" eaLnBrk="1" fontAlgn="base" latinLnBrk="0" hangingPunct="1">
                <a:lnSpc>
                  <a:spcPct val="100000"/>
                </a:lnSpc>
                <a:spcBef>
                  <a:spcPct val="0"/>
                </a:spcBef>
                <a:spcAft>
                  <a:spcPct val="0"/>
                </a:spcAft>
                <a:buClrTx/>
                <a:buSzTx/>
                <a:buFontTx/>
                <a:buNone/>
                <a:tabLst>
                  <a:tab pos="914400" algn="l"/>
                  <a:tab pos="1371600" algn="l"/>
                  <a:tab pos="1828800" algn="l"/>
                  <a:tab pos="2286000" algn="l"/>
                </a:tabLst>
              </a:pPr>
              <a:r>
                <a:rPr kumimoji="0" lang="en-US" altLang="zh-CN" b="0" i="0" u="none" strike="noStrike" cap="none" normalizeH="0" baseline="0" dirty="0">
                  <a:ln>
                    <a:noFill/>
                  </a:ln>
                  <a:solidFill>
                    <a:schemeClr val="tx1"/>
                  </a:solidFill>
                  <a:effectLst/>
                  <a:latin typeface="Calibri" pitchFamily="34" charset="0"/>
                  <a:ea typeface="宋体" pitchFamily="2" charset="-122"/>
                  <a:cs typeface="宋体" pitchFamily="2" charset="-122"/>
                </a:rPr>
                <a:t>0 	1	0	0	0</a:t>
              </a:r>
              <a:endParaRPr kumimoji="0" lang="en-US" altLang="zh-CN" b="0" i="1"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0	1	1	0	0</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0	1	1	0	1</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marL="457200" lvl="5" algn="just">
                <a:tabLst>
                  <a:tab pos="914400" algn="l"/>
                  <a:tab pos="1371600" algn="l"/>
                  <a:tab pos="1828800" algn="l"/>
                  <a:tab pos="2286000" algn="l"/>
                </a:tabLst>
              </a:pPr>
              <a:r>
                <a:rPr lang="en-US" altLang="zh-CN" dirty="0">
                  <a:latin typeface="Calibri" pitchFamily="34" charset="0"/>
                  <a:ea typeface="宋体" pitchFamily="2" charset="-122"/>
                  <a:cs typeface="宋体" pitchFamily="2" charset="-122"/>
                </a:rPr>
                <a:t>0	1	1	0	2</a:t>
              </a:r>
              <a:endParaRPr lang="en-US" altLang="zh-CN" i="1" dirty="0">
                <a:latin typeface="Times New Roman" pitchFamily="18" charset="0"/>
                <a:ea typeface="宋体" pitchFamily="2" charset="-122"/>
                <a:cs typeface="宋体" pitchFamily="2" charset="-122"/>
              </a:endParaRPr>
            </a:p>
            <a:p>
              <a:pPr marL="457200" lvl="5" algn="just">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0	2	1	0	2</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marL="457200" lvl="5" algn="just">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1	2	1	0	2</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solidFill>
                    <a:schemeClr val="bg1">
                      <a:lumMod val="65000"/>
                    </a:schemeClr>
                  </a:solidFill>
                  <a:latin typeface="Calibri" pitchFamily="34" charset="0"/>
                  <a:ea typeface="宋体" pitchFamily="2" charset="-122"/>
                  <a:cs typeface="宋体" pitchFamily="2" charset="-122"/>
                </a:rPr>
                <a:t>1	3	1	0	2</a:t>
              </a:r>
              <a:endParaRPr lang="en-US" altLang="zh-CN" i="1" dirty="0">
                <a:solidFill>
                  <a:schemeClr val="bg1">
                    <a:lumMod val="65000"/>
                  </a:schemeClr>
                </a:solidFill>
                <a:latin typeface="Times New Roman" pitchFamily="18" charset="0"/>
                <a:ea typeface="宋体" pitchFamily="2" charset="-122"/>
                <a:cs typeface="宋体" pitchFamily="2" charset="-122"/>
              </a:endParaRPr>
            </a:p>
            <a:p>
              <a:pPr lvl="1" algn="just" eaLnBrk="1" hangingPunct="1">
                <a:tabLst>
                  <a:tab pos="914400" algn="l"/>
                  <a:tab pos="1371600" algn="l"/>
                  <a:tab pos="1828800" algn="l"/>
                  <a:tab pos="2286000" algn="l"/>
                </a:tabLst>
              </a:pPr>
              <a:r>
                <a:rPr lang="en-US" altLang="zh-CN" dirty="0">
                  <a:latin typeface="Calibri" pitchFamily="34" charset="0"/>
                  <a:ea typeface="宋体" pitchFamily="2" charset="-122"/>
                  <a:cs typeface="宋体" pitchFamily="2" charset="-122"/>
                </a:rPr>
                <a:t>1	3	1 	1	2</a:t>
              </a:r>
              <a:endParaRPr lang="en-US" altLang="zh-CN" i="1" dirty="0">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60" name="矩形 31">
              <a:extLst>
                <a:ext uri="{FF2B5EF4-FFF2-40B4-BE49-F238E27FC236}">
                  <a16:creationId xmlns:a16="http://schemas.microsoft.com/office/drawing/2014/main" id="{4BD88F92-B981-41F0-A7A6-445ED84E5A0E}"/>
                </a:ext>
              </a:extLst>
            </p:cNvPr>
            <p:cNvSpPr/>
            <p:nvPr/>
          </p:nvSpPr>
          <p:spPr>
            <a:xfrm>
              <a:off x="6872333" y="3442812"/>
              <a:ext cx="3205846" cy="249282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9907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DC8558-0BBA-4278-86C3-85029F34DCB8}"/>
              </a:ext>
            </a:extLst>
          </p:cNvPr>
          <p:cNvSpPr>
            <a:spLocks noGrp="1"/>
          </p:cNvSpPr>
          <p:nvPr>
            <p:ph type="sldNum" sz="quarter" idx="12"/>
          </p:nvPr>
        </p:nvSpPr>
        <p:spPr/>
        <p:txBody>
          <a:bodyPr/>
          <a:lstStyle/>
          <a:p>
            <a:pPr>
              <a:defRPr/>
            </a:pPr>
            <a:fld id="{03CBE5BD-7AB5-470E-8DF8-AF0EEA925017}" type="slidenum">
              <a:rPr lang="en-CA" smtClean="0"/>
              <a:pPr>
                <a:defRPr/>
              </a:pPr>
              <a:t>16</a:t>
            </a:fld>
            <a:endParaRPr lang="en-CA" dirty="0"/>
          </a:p>
        </p:txBody>
      </p:sp>
      <p:sp>
        <p:nvSpPr>
          <p:cNvPr id="5" name="Title 1">
            <a:extLst>
              <a:ext uri="{FF2B5EF4-FFF2-40B4-BE49-F238E27FC236}">
                <a16:creationId xmlns:a16="http://schemas.microsoft.com/office/drawing/2014/main" id="{E978914B-9E07-4346-AB2F-EF9AA4466B69}"/>
              </a:ext>
            </a:extLst>
          </p:cNvPr>
          <p:cNvSpPr>
            <a:spLocks noGrp="1"/>
          </p:cNvSpPr>
          <p:nvPr>
            <p:ph type="title"/>
          </p:nvPr>
        </p:nvSpPr>
        <p:spPr>
          <a:xfrm>
            <a:off x="609600" y="274638"/>
            <a:ext cx="10972800" cy="1143000"/>
          </a:xfrm>
        </p:spPr>
        <p:txBody>
          <a:bodyPr>
            <a:normAutofit/>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String Matching with </a:t>
            </a:r>
            <a:r>
              <a:rPr lang="en-CA" b="1" i="1" dirty="0">
                <a:solidFill>
                  <a:srgbClr val="5014F8"/>
                </a:solidFill>
                <a:latin typeface="Century Gothic" panose="020B0502020202020204" pitchFamily="34" charset="0"/>
                <a:cs typeface="Times New Roman" pitchFamily="18" charset="0"/>
              </a:rPr>
              <a:t>k </a:t>
            </a:r>
            <a:r>
              <a:rPr lang="en-CA" b="1" dirty="0">
                <a:solidFill>
                  <a:srgbClr val="5014F8"/>
                </a:solidFill>
                <a:latin typeface="Century Gothic" panose="020B0502020202020204" pitchFamily="34" charset="0"/>
                <a:cs typeface="Times New Roman" pitchFamily="18" charset="0"/>
              </a:rPr>
              <a:t>Differences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CC9F684-1145-401C-9DA4-C01AE32E1AFC}"/>
                  </a:ext>
                </a:extLst>
              </p:cNvPr>
              <p:cNvSpPr>
                <a:spLocks noGrp="1"/>
              </p:cNvSpPr>
              <p:nvPr>
                <p:ph idx="1"/>
              </p:nvPr>
            </p:nvSpPr>
            <p:spPr>
              <a:xfrm>
                <a:off x="669925" y="1531939"/>
                <a:ext cx="10912475" cy="1548718"/>
              </a:xfrm>
            </p:spPr>
            <p:txBody>
              <a:bodyPr>
                <a:noAutofit/>
              </a:bodyPr>
              <a:lstStyle/>
              <a:p>
                <a:pPr>
                  <a:spcBef>
                    <a:spcPts val="600"/>
                  </a:spcBef>
                  <a:spcAft>
                    <a:spcPts val="600"/>
                  </a:spcAft>
                  <a:buFont typeface="Wingdings" panose="05000000000000000000" pitchFamily="2" charset="2"/>
                  <a:buChar char="Ø"/>
                </a:pPr>
                <a:r>
                  <a:rPr lang="en-CA" sz="2400" b="1" dirty="0">
                    <a:solidFill>
                      <a:srgbClr val="5014F8"/>
                    </a:solidFill>
                    <a:effectLst/>
                    <a:latin typeface="Century Gothic" panose="020B0502020202020204" pitchFamily="34" charset="0"/>
                  </a:rPr>
                  <a:t>Different from the evaluation of an exact string matching, to find all the occurrences of </a:t>
                </a:r>
                <a14:m>
                  <m:oMath xmlns:m="http://schemas.openxmlformats.org/officeDocument/2006/math">
                    <m:acc>
                      <m:accPr>
                        <m:chr m:val="̅"/>
                        <m:ctrlPr>
                          <a:rPr lang="en-CA" sz="2400" b="1" i="1" dirty="0" smtClean="0">
                            <a:solidFill>
                              <a:srgbClr val="5014F8"/>
                            </a:solidFill>
                            <a:effectLst/>
                            <a:latin typeface="Cambria Math" panose="02040503050406030204" pitchFamily="18" charset="0"/>
                          </a:rPr>
                        </m:ctrlPr>
                      </m:accPr>
                      <m:e>
                        <m:r>
                          <a:rPr lang="en-US" sz="2400" b="1" i="1" dirty="0" smtClean="0">
                            <a:solidFill>
                              <a:srgbClr val="5014F8"/>
                            </a:solidFill>
                            <a:effectLst/>
                            <a:latin typeface="Cambria Math" panose="02040503050406030204" pitchFamily="18" charset="0"/>
                          </a:rPr>
                          <m:t>𝒙</m:t>
                        </m:r>
                      </m:e>
                    </m:acc>
                  </m:oMath>
                </a14:m>
                <a:r>
                  <a:rPr lang="en-CA" sz="2400" b="1" i="1" dirty="0">
                    <a:solidFill>
                      <a:srgbClr val="5014F8"/>
                    </a:solidFill>
                    <a:effectLst/>
                    <a:latin typeface="Century Gothic" panose="020B0502020202020204" pitchFamily="34" charset="0"/>
                  </a:rPr>
                  <a:t> </a:t>
                </a:r>
                <a:r>
                  <a:rPr lang="en-CA" sz="2400" b="1" i="1" dirty="0">
                    <a:solidFill>
                      <a:srgbClr val="5014F8"/>
                    </a:solidFill>
                    <a:latin typeface="Century Gothic" panose="020B0502020202020204" pitchFamily="34" charset="0"/>
                  </a:rPr>
                  <a:t>= z</a:t>
                </a:r>
                <a:r>
                  <a:rPr lang="en-CA" sz="2400" b="1" baseline="-25000" dirty="0">
                    <a:solidFill>
                      <a:srgbClr val="5014F8"/>
                    </a:solidFill>
                    <a:latin typeface="Century Gothic" panose="020B0502020202020204" pitchFamily="34" charset="0"/>
                  </a:rPr>
                  <a:t>1</a:t>
                </a:r>
                <a:r>
                  <a:rPr lang="en-CA" sz="2400" b="1" i="1" dirty="0">
                    <a:solidFill>
                      <a:srgbClr val="5014F8"/>
                    </a:solidFill>
                    <a:latin typeface="Century Gothic" panose="020B0502020202020204" pitchFamily="34" charset="0"/>
                  </a:rPr>
                  <a:t>z</a:t>
                </a:r>
                <a:r>
                  <a:rPr lang="en-CA" sz="2400" b="1" baseline="-25000" dirty="0">
                    <a:solidFill>
                      <a:srgbClr val="5014F8"/>
                    </a:solidFill>
                    <a:latin typeface="Century Gothic" panose="020B0502020202020204" pitchFamily="34" charset="0"/>
                  </a:rPr>
                  <a:t>2</a:t>
                </a:r>
                <a:r>
                  <a:rPr lang="en-CA" sz="2400" b="1" i="1" baseline="-25000" dirty="0">
                    <a:solidFill>
                      <a:srgbClr val="5014F8"/>
                    </a:solidFill>
                    <a:latin typeface="Century Gothic" panose="020B0502020202020204" pitchFamily="34" charset="0"/>
                  </a:rPr>
                  <a:t> </a:t>
                </a:r>
                <a:r>
                  <a:rPr lang="en-CA" sz="2400" b="1" i="1" dirty="0">
                    <a:solidFill>
                      <a:srgbClr val="5014F8"/>
                    </a:solidFill>
                    <a:latin typeface="Century Gothic" panose="020B0502020202020204" pitchFamily="34" charset="0"/>
                  </a:rPr>
                  <a:t>… </a:t>
                </a:r>
                <a:r>
                  <a:rPr lang="en-CA" sz="2400" b="1" i="1" dirty="0" err="1">
                    <a:solidFill>
                      <a:srgbClr val="5014F8"/>
                    </a:solidFill>
                    <a:latin typeface="Century Gothic" panose="020B0502020202020204" pitchFamily="34" charset="0"/>
                  </a:rPr>
                  <a:t>z</a:t>
                </a:r>
                <a:r>
                  <a:rPr lang="en-CA" sz="2400" b="1" i="1" baseline="-25000" dirty="0" err="1">
                    <a:solidFill>
                      <a:srgbClr val="5014F8"/>
                    </a:solidFill>
                    <a:latin typeface="Century Gothic" panose="020B0502020202020204" pitchFamily="34" charset="0"/>
                  </a:rPr>
                  <a:t>m</a:t>
                </a:r>
                <a:r>
                  <a:rPr lang="en-CA" sz="2400" b="1" i="1" dirty="0">
                    <a:solidFill>
                      <a:srgbClr val="5014F8"/>
                    </a:solidFill>
                    <a:latin typeface="Century Gothic" panose="020B0502020202020204" pitchFamily="34" charset="0"/>
                  </a:rPr>
                  <a:t> = </a:t>
                </a:r>
                <a:r>
                  <a:rPr lang="en-CA" sz="2400" b="1" i="1" dirty="0" err="1">
                    <a:solidFill>
                      <a:srgbClr val="5014F8"/>
                    </a:solidFill>
                    <a:effectLst/>
                    <a:latin typeface="Century Gothic" panose="020B0502020202020204" pitchFamily="34" charset="0"/>
                  </a:rPr>
                  <a:t>x</a:t>
                </a:r>
                <a:r>
                  <a:rPr lang="en-CA" sz="2400" b="1" i="1" baseline="-25000" dirty="0" err="1">
                    <a:solidFill>
                      <a:srgbClr val="5014F8"/>
                    </a:solidFill>
                    <a:effectLst/>
                    <a:latin typeface="Century Gothic" panose="020B0502020202020204" pitchFamily="34" charset="0"/>
                  </a:rPr>
                  <a:t>m</a:t>
                </a:r>
                <a:r>
                  <a:rPr lang="en-CA" sz="2400" b="1" baseline="-25000" dirty="0">
                    <a:solidFill>
                      <a:srgbClr val="5014F8"/>
                    </a:solidFill>
                    <a:effectLst/>
                    <a:latin typeface="Century Gothic" panose="020B0502020202020204" pitchFamily="34" charset="0"/>
                  </a:rPr>
                  <a:t> </a:t>
                </a:r>
                <a:r>
                  <a:rPr lang="en-CA" sz="2400" b="1" i="1" dirty="0">
                    <a:solidFill>
                      <a:srgbClr val="5014F8"/>
                    </a:solidFill>
                    <a:effectLst/>
                    <a:latin typeface="Century Gothic" panose="020B0502020202020204" pitchFamily="34" charset="0"/>
                  </a:rPr>
                  <a:t>x</a:t>
                </a:r>
                <a:r>
                  <a:rPr lang="en-CA" sz="2400" b="1" i="1" baseline="-25000" dirty="0">
                    <a:solidFill>
                      <a:srgbClr val="5014F8"/>
                    </a:solidFill>
                    <a:effectLst/>
                    <a:latin typeface="Century Gothic" panose="020B0502020202020204" pitchFamily="34" charset="0"/>
                  </a:rPr>
                  <a:t>m</a:t>
                </a:r>
                <a:r>
                  <a:rPr lang="en-CA" sz="2400" b="1" baseline="-25000" dirty="0">
                    <a:solidFill>
                      <a:srgbClr val="5014F8"/>
                    </a:solidFill>
                    <a:effectLst/>
                    <a:latin typeface="Century Gothic" panose="020B0502020202020204" pitchFamily="34" charset="0"/>
                  </a:rPr>
                  <a:t>-1</a:t>
                </a:r>
                <a:r>
                  <a:rPr lang="en-CA" sz="2400" b="1" i="1" baseline="-25000" dirty="0">
                    <a:solidFill>
                      <a:srgbClr val="5014F8"/>
                    </a:solidFill>
                    <a:latin typeface="Century Gothic" panose="020B0502020202020204" pitchFamily="34" charset="0"/>
                  </a:rPr>
                  <a:t> </a:t>
                </a:r>
                <a:r>
                  <a:rPr lang="en-CA" sz="2400" b="1" i="1" dirty="0">
                    <a:solidFill>
                      <a:srgbClr val="5014F8"/>
                    </a:solidFill>
                    <a:effectLst/>
                    <a:latin typeface="Century Gothic" panose="020B0502020202020204" pitchFamily="34" charset="0"/>
                  </a:rPr>
                  <a:t>… x</a:t>
                </a:r>
                <a:r>
                  <a:rPr lang="en-CA" sz="2400" b="1" baseline="-25000" dirty="0">
                    <a:solidFill>
                      <a:srgbClr val="5014F8"/>
                    </a:solidFill>
                    <a:effectLst/>
                    <a:latin typeface="Century Gothic" panose="020B0502020202020204" pitchFamily="34" charset="0"/>
                  </a:rPr>
                  <a:t>1</a:t>
                </a:r>
                <a:r>
                  <a:rPr lang="en-CA" sz="2400" b="1" i="1" dirty="0">
                    <a:solidFill>
                      <a:srgbClr val="5014F8"/>
                    </a:solidFill>
                    <a:effectLst/>
                    <a:latin typeface="Century Gothic" panose="020B0502020202020204" pitchFamily="34" charset="0"/>
                  </a:rPr>
                  <a:t> </a:t>
                </a:r>
                <a:r>
                  <a:rPr lang="en-CA" sz="2400" b="1" dirty="0">
                    <a:solidFill>
                      <a:srgbClr val="5014F8"/>
                    </a:solidFill>
                    <a:effectLst/>
                    <a:latin typeface="Century Gothic" panose="020B0502020202020204" pitchFamily="34" charset="0"/>
                  </a:rPr>
                  <a:t>in BWT</a:t>
                </a:r>
                <a:r>
                  <a:rPr lang="en-CA" sz="2400" b="1" i="1" dirty="0">
                    <a:solidFill>
                      <a:srgbClr val="5014F8"/>
                    </a:solidFill>
                    <a:effectLst/>
                    <a:latin typeface="Century Gothic" panose="020B0502020202020204" pitchFamily="34" charset="0"/>
                  </a:rPr>
                  <a:t>(y)</a:t>
                </a:r>
                <a:r>
                  <a:rPr lang="en-CA" sz="2400" b="1" dirty="0">
                    <a:solidFill>
                      <a:srgbClr val="5014F8"/>
                    </a:solidFill>
                    <a:effectLst/>
                    <a:latin typeface="Century Gothic" panose="020B0502020202020204" pitchFamily="34" charset="0"/>
                  </a:rPr>
                  <a:t> for a target string </a:t>
                </a:r>
                <a:r>
                  <a:rPr lang="en-CA" sz="2400" b="1" i="1" dirty="0">
                    <a:solidFill>
                      <a:srgbClr val="5014F8"/>
                    </a:solidFill>
                    <a:effectLst/>
                    <a:latin typeface="Century Gothic" panose="020B0502020202020204" pitchFamily="34" charset="0"/>
                  </a:rPr>
                  <a:t>y</a:t>
                </a:r>
                <a:r>
                  <a:rPr lang="en-CA" sz="2400" b="1" dirty="0">
                    <a:solidFill>
                      <a:srgbClr val="5014F8"/>
                    </a:solidFill>
                    <a:effectLst/>
                    <a:latin typeface="Century Gothic" panose="020B0502020202020204" pitchFamily="34" charset="0"/>
                  </a:rPr>
                  <a:t> with </a:t>
                </a:r>
                <a:r>
                  <a:rPr lang="en-CA" sz="2400" b="1" i="1" dirty="0">
                    <a:solidFill>
                      <a:srgbClr val="5014F8"/>
                    </a:solidFill>
                    <a:effectLst/>
                    <a:latin typeface="Century Gothic" panose="020B0502020202020204" pitchFamily="34" charset="0"/>
                  </a:rPr>
                  <a:t>k</a:t>
                </a:r>
                <a:r>
                  <a:rPr lang="en-CA" sz="2400" b="1" dirty="0">
                    <a:solidFill>
                      <a:srgbClr val="5014F8"/>
                    </a:solidFill>
                    <a:effectLst/>
                    <a:latin typeface="Century Gothic" panose="020B0502020202020204" pitchFamily="34" charset="0"/>
                  </a:rPr>
                  <a:t> differences, a tree, instead of a single sequence, will be dynamically created. In such a tree, each path</a:t>
                </a:r>
                <a:endParaRPr lang="en-US" sz="2400" b="1" dirty="0">
                  <a:solidFill>
                    <a:srgbClr val="5014F8"/>
                  </a:solidFill>
                  <a:latin typeface="Century Gothic" panose="020B0502020202020204" pitchFamily="34" charset="0"/>
                  <a:cs typeface="Times New Roman" pitchFamily="18" charset="0"/>
                </a:endParaRPr>
              </a:p>
            </p:txBody>
          </p:sp>
        </mc:Choice>
        <mc:Fallback xmlns="">
          <p:sp>
            <p:nvSpPr>
              <p:cNvPr id="6" name="Content Placeholder 2">
                <a:extLst>
                  <a:ext uri="{FF2B5EF4-FFF2-40B4-BE49-F238E27FC236}">
                    <a16:creationId xmlns:a16="http://schemas.microsoft.com/office/drawing/2014/main" id="{DCC9F684-1145-401C-9DA4-C01AE32E1AFC}"/>
                  </a:ext>
                </a:extLst>
              </p:cNvPr>
              <p:cNvSpPr>
                <a:spLocks noGrp="1" noRot="1" noChangeAspect="1" noMove="1" noResize="1" noEditPoints="1" noAdjustHandles="1" noChangeArrowheads="1" noChangeShapeType="1" noTextEdit="1"/>
              </p:cNvSpPr>
              <p:nvPr>
                <p:ph idx="1"/>
              </p:nvPr>
            </p:nvSpPr>
            <p:spPr>
              <a:xfrm>
                <a:off x="669925" y="1531939"/>
                <a:ext cx="10912475" cy="1548718"/>
              </a:xfrm>
              <a:blipFill>
                <a:blip r:embed="rId3"/>
                <a:stretch>
                  <a:fillRect t="-3150" r="-615" b="-9449"/>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D4C0FE81-9057-47E0-B5F7-59E09EB95558}"/>
              </a:ext>
            </a:extLst>
          </p:cNvPr>
          <p:cNvSpPr txBox="1">
            <a:spLocks/>
          </p:cNvSpPr>
          <p:nvPr/>
        </p:nvSpPr>
        <p:spPr>
          <a:xfrm>
            <a:off x="609600" y="3140366"/>
            <a:ext cx="11182066" cy="1841067"/>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400" b="1" dirty="0">
                <a:solidFill>
                  <a:srgbClr val="5014F8"/>
                </a:solidFill>
                <a:latin typeface="Century Gothic" panose="020B0502020202020204" pitchFamily="34" charset="0"/>
                <a:cs typeface="Times New Roman" pitchFamily="18" charset="0"/>
              </a:rPr>
              <a:t>	</a:t>
            </a:r>
            <a:r>
              <a:rPr lang="en-US" sz="2400" b="1" i="1" dirty="0">
                <a:solidFill>
                  <a:srgbClr val="5014F8"/>
                </a:solidFill>
                <a:latin typeface="Century Gothic" panose="020B0502020202020204" pitchFamily="34" charset="0"/>
                <a:cs typeface="Times New Roman" pitchFamily="18" charset="0"/>
              </a:rPr>
              <a:t>v</a:t>
            </a:r>
            <a:r>
              <a:rPr lang="en-US" sz="2400" b="1" baseline="-25000" dirty="0">
                <a:solidFill>
                  <a:srgbClr val="5014F8"/>
                </a:solidFill>
                <a:latin typeface="Century Gothic" panose="020B0502020202020204" pitchFamily="34" charset="0"/>
                <a:cs typeface="Times New Roman" pitchFamily="18" charset="0"/>
              </a:rPr>
              <a:t>0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v</a:t>
            </a:r>
            <a:r>
              <a:rPr lang="en-US" sz="2400" b="1" baseline="-25000" dirty="0">
                <a:solidFill>
                  <a:srgbClr val="5014F8"/>
                </a:solidFill>
                <a:latin typeface="Century Gothic" panose="020B0502020202020204" pitchFamily="34" charset="0"/>
                <a:cs typeface="Times New Roman" pitchFamily="18" charset="0"/>
                <a:sym typeface="Symbol" panose="05050102010706020507" pitchFamily="18" charset="2"/>
              </a:rPr>
              <a:t>2</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 …  </a:t>
            </a:r>
            <a:r>
              <a:rPr lang="en-US" sz="2400" b="1" i="1" dirty="0" err="1">
                <a:solidFill>
                  <a:srgbClr val="5014F8"/>
                </a:solidFill>
                <a:latin typeface="Century Gothic" panose="020B0502020202020204" pitchFamily="34" charset="0"/>
                <a:cs typeface="Times New Roman" pitchFamily="18" charset="0"/>
                <a:sym typeface="Symbol" panose="05050102010706020507" pitchFamily="18" charset="2"/>
              </a:rPr>
              <a:t>v</a:t>
            </a:r>
            <a:r>
              <a:rPr lang="en-US" sz="24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l</a:t>
            </a:r>
            <a:endParaRPr lang="en-US" sz="2400" b="1" i="1" dirty="0">
              <a:solidFill>
                <a:srgbClr val="5014F8"/>
              </a:solidFill>
              <a:latin typeface="Century Gothic" panose="020B0502020202020204" pitchFamily="34" charset="0"/>
              <a:cs typeface="Times New Roman" pitchFamily="18" charset="0"/>
              <a:sym typeface="Symbol" panose="05050102010706020507" pitchFamily="18" charset="2"/>
            </a:endParaRPr>
          </a:p>
          <a:p>
            <a:pPr marL="0" indent="0" fontAlgn="auto">
              <a:spcBef>
                <a:spcPts val="600"/>
              </a:spcBef>
              <a:spcAft>
                <a:spcPts val="600"/>
              </a:spcAft>
              <a:buNone/>
              <a:tabLst>
                <a:tab pos="457200" algn="l"/>
              </a:tabLst>
            </a:pP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corresponds to a search sequence. Each </a:t>
            </a:r>
            <a:r>
              <a:rPr lang="en-US" sz="2400" b="1" i="1" dirty="0" err="1">
                <a:solidFill>
                  <a:srgbClr val="5014F8"/>
                </a:solidFill>
                <a:latin typeface="Century Gothic" panose="020B0502020202020204" pitchFamily="34" charset="0"/>
                <a:cs typeface="Times New Roman" pitchFamily="18" charset="0"/>
                <a:sym typeface="Symbol" panose="05050102010706020507" pitchFamily="18" charset="2"/>
              </a:rPr>
              <a:t>v</a:t>
            </a:r>
            <a:r>
              <a:rPr lang="en-US" sz="24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is labeled with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&lt;</a:t>
            </a:r>
            <a:r>
              <a:rPr lang="en-US" sz="2400" b="1" i="1" dirty="0" err="1">
                <a:solidFill>
                  <a:srgbClr val="5014F8"/>
                </a:solidFill>
                <a:latin typeface="Century Gothic" panose="020B0502020202020204" pitchFamily="34" charset="0"/>
                <a:cs typeface="Times New Roman" pitchFamily="18" charset="0"/>
                <a:sym typeface="Symbol" panose="05050102010706020507" pitchFamily="18" charset="2"/>
              </a:rPr>
              <a:t>e</a:t>
            </a:r>
            <a:r>
              <a:rPr lang="en-US" sz="24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i="1" baseline="-25000" dirty="0">
                <a:solidFill>
                  <a:srgbClr val="5014F8"/>
                </a:solidFill>
                <a:latin typeface="Century Gothic" panose="020B0502020202020204" pitchFamily="34" charset="0"/>
                <a:cs typeface="Times New Roman" pitchFamily="18" charset="0"/>
                <a:sym typeface="Symbol" panose="05050102010706020507" pitchFamily="18" charset="2"/>
              </a:rPr>
              <a:t>j</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i="1" baseline="-25000" dirty="0">
                <a:solidFill>
                  <a:srgbClr val="5014F8"/>
                </a:solidFill>
                <a:latin typeface="Century Gothic" panose="020B0502020202020204" pitchFamily="34" charset="0"/>
                <a:cs typeface="Times New Roman" pitchFamily="18" charset="0"/>
                <a:sym typeface="Symbol" panose="05050102010706020507" pitchFamily="18" charset="2"/>
              </a:rPr>
              <a:t>j</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]&gt;. 	The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D</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-vector of</a:t>
            </a:r>
            <a:r>
              <a:rPr lang="en-US" sz="2400" b="1" i="1" dirty="0">
                <a:solidFill>
                  <a:srgbClr val="5014F8"/>
                </a:solidFill>
                <a:latin typeface="Century Gothic" panose="020B0502020202020204" pitchFamily="34" charset="0"/>
                <a:cs typeface="Times New Roman" pitchFamily="18" charset="0"/>
              </a:rPr>
              <a:t> v</a:t>
            </a:r>
            <a:r>
              <a:rPr lang="en-US" sz="2400" b="1" baseline="-25000" dirty="0">
                <a:solidFill>
                  <a:srgbClr val="5014F8"/>
                </a:solidFill>
                <a:latin typeface="Century Gothic" panose="020B0502020202020204" pitchFamily="34" charset="0"/>
                <a:cs typeface="Times New Roman" pitchFamily="18" charset="0"/>
              </a:rPr>
              <a:t>0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is &lt;0, 1, …,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m</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&gt;</a:t>
            </a:r>
            <a:r>
              <a:rPr lang="en-US" sz="2400" b="1" baseline="30000" dirty="0">
                <a:solidFill>
                  <a:srgbClr val="5014F8"/>
                </a:solidFill>
                <a:latin typeface="Century Gothic" panose="020B0502020202020204" pitchFamily="34" charset="0"/>
                <a:cs typeface="Times New Roman" pitchFamily="18" charset="0"/>
                <a:sym typeface="Symbol" panose="05050102010706020507" pitchFamily="18" charset="2"/>
              </a:rPr>
              <a:t>T</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a:t>
            </a:r>
          </a:p>
          <a:p>
            <a:pPr marL="0" indent="0" fontAlgn="auto">
              <a:spcBef>
                <a:spcPts val="600"/>
              </a:spcBef>
              <a:spcAft>
                <a:spcPts val="600"/>
              </a:spcAft>
              <a:buNone/>
              <a:tabLst>
                <a:tab pos="457200" algn="l"/>
              </a:tabLst>
            </a:pP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For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j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&gt; o, we have</a:t>
            </a:r>
          </a:p>
          <a:p>
            <a:pPr marL="0" indent="0" fontAlgn="auto">
              <a:spcBef>
                <a:spcPts val="600"/>
              </a:spcBef>
              <a:spcAft>
                <a:spcPts val="600"/>
              </a:spcAft>
              <a:buNone/>
              <a:tabLst>
                <a:tab pos="457200" algn="l"/>
              </a:tabLst>
            </a:pP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endParaRPr lang="en-US" sz="2400" b="1" dirty="0">
              <a:solidFill>
                <a:srgbClr val="5014F8"/>
              </a:solidFill>
              <a:latin typeface="Century Gothic" panose="020B0502020202020204" pitchFamily="34" charset="0"/>
              <a:cs typeface="Times New Roman" pitchFamily="18" charset="0"/>
            </a:endParaRPr>
          </a:p>
        </p:txBody>
      </p:sp>
      <p:sp>
        <p:nvSpPr>
          <p:cNvPr id="8" name="Left Brace 7">
            <a:extLst>
              <a:ext uri="{FF2B5EF4-FFF2-40B4-BE49-F238E27FC236}">
                <a16:creationId xmlns:a16="http://schemas.microsoft.com/office/drawing/2014/main" id="{2EB29EDF-7899-46E2-9FBF-058E6D1F50B1}"/>
              </a:ext>
            </a:extLst>
          </p:cNvPr>
          <p:cNvSpPr/>
          <p:nvPr/>
        </p:nvSpPr>
        <p:spPr>
          <a:xfrm>
            <a:off x="1174843" y="5175933"/>
            <a:ext cx="177880" cy="914400"/>
          </a:xfrm>
          <a:prstGeom prst="leftBrace">
            <a:avLst/>
          </a:prstGeom>
          <a:ln w="28575">
            <a:solidFill>
              <a:srgbClr val="5014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6228561-EDB0-4AF2-A540-8217D0FDD78F}"/>
              </a:ext>
            </a:extLst>
          </p:cNvPr>
          <p:cNvSpPr txBox="1">
            <a:spLocks/>
          </p:cNvSpPr>
          <p:nvPr/>
        </p:nvSpPr>
        <p:spPr>
          <a:xfrm>
            <a:off x="1401118" y="5096786"/>
            <a:ext cx="3508716" cy="474015"/>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400" b="1" i="1" dirty="0" err="1">
                <a:solidFill>
                  <a:srgbClr val="5014F8"/>
                </a:solidFill>
                <a:latin typeface="Century Gothic" panose="020B0502020202020204" pitchFamily="34" charset="0"/>
                <a:cs typeface="Times New Roman" pitchFamily="18" charset="0"/>
              </a:rPr>
              <a:t>D</a:t>
            </a:r>
            <a:r>
              <a:rPr lang="en-US" sz="2400" b="1" i="1" baseline="-25000" dirty="0" err="1">
                <a:solidFill>
                  <a:srgbClr val="5014F8"/>
                </a:solidFill>
                <a:latin typeface="Century Gothic" panose="020B0502020202020204" pitchFamily="34" charset="0"/>
                <a:cs typeface="Times New Roman" pitchFamily="18" charset="0"/>
              </a:rPr>
              <a:t>j</a:t>
            </a:r>
            <a:r>
              <a:rPr lang="en-US" sz="2400" b="1" dirty="0">
                <a:solidFill>
                  <a:srgbClr val="5014F8"/>
                </a:solidFill>
                <a:latin typeface="Century Gothic" panose="020B0502020202020204" pitchFamily="34" charset="0"/>
                <a:cs typeface="Times New Roman" pitchFamily="18" charset="0"/>
              </a:rPr>
              <a:t>[0] = </a:t>
            </a:r>
            <a:r>
              <a:rPr lang="en-US" sz="2400" b="1" i="1" dirty="0">
                <a:solidFill>
                  <a:srgbClr val="5014F8"/>
                </a:solidFill>
                <a:latin typeface="Century Gothic" panose="020B0502020202020204" pitchFamily="34" charset="0"/>
                <a:cs typeface="Times New Roman" pitchFamily="18" charset="0"/>
              </a:rPr>
              <a:t>D</a:t>
            </a:r>
            <a:r>
              <a:rPr lang="en-US" sz="2400" b="1" i="1" baseline="-25000" dirty="0">
                <a:solidFill>
                  <a:srgbClr val="5014F8"/>
                </a:solidFill>
                <a:latin typeface="Century Gothic" panose="020B0502020202020204" pitchFamily="34" charset="0"/>
                <a:cs typeface="Times New Roman" pitchFamily="18" charset="0"/>
              </a:rPr>
              <a:t>j</a:t>
            </a:r>
            <a:r>
              <a:rPr lang="en-US" sz="2400" b="1" baseline="-25000" dirty="0">
                <a:solidFill>
                  <a:srgbClr val="5014F8"/>
                </a:solidFill>
                <a:latin typeface="Century Gothic" panose="020B0502020202020204" pitchFamily="34" charset="0"/>
                <a:cs typeface="Times New Roman" pitchFamily="18" charset="0"/>
              </a:rPr>
              <a:t>-1</a:t>
            </a:r>
            <a:r>
              <a:rPr lang="en-US" sz="2400" b="1" dirty="0">
                <a:solidFill>
                  <a:srgbClr val="5014F8"/>
                </a:solidFill>
                <a:latin typeface="Century Gothic" panose="020B0502020202020204" pitchFamily="34" charset="0"/>
                <a:cs typeface="Times New Roman" pitchFamily="18" charset="0"/>
              </a:rPr>
              <a:t>[0] + 1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endParaRPr lang="en-US" sz="2400" b="1" dirty="0">
              <a:solidFill>
                <a:srgbClr val="5014F8"/>
              </a:solidFill>
              <a:latin typeface="Century Gothic" panose="020B0502020202020204" pitchFamily="34" charset="0"/>
              <a:cs typeface="Times New Roman" pitchFamily="18" charset="0"/>
            </a:endParaRPr>
          </a:p>
        </p:txBody>
      </p:sp>
      <p:sp>
        <p:nvSpPr>
          <p:cNvPr id="10" name="Content Placeholder 2">
            <a:extLst>
              <a:ext uri="{FF2B5EF4-FFF2-40B4-BE49-F238E27FC236}">
                <a16:creationId xmlns:a16="http://schemas.microsoft.com/office/drawing/2014/main" id="{F01E7719-4976-4B7A-A772-7DEB8B180BAB}"/>
              </a:ext>
            </a:extLst>
          </p:cNvPr>
          <p:cNvSpPr txBox="1">
            <a:spLocks/>
          </p:cNvSpPr>
          <p:nvPr/>
        </p:nvSpPr>
        <p:spPr>
          <a:xfrm>
            <a:off x="1401118" y="5673729"/>
            <a:ext cx="10786331" cy="474015"/>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400" b="1" i="1" dirty="0" err="1">
                <a:solidFill>
                  <a:srgbClr val="5014F8"/>
                </a:solidFill>
                <a:latin typeface="Century Gothic" panose="020B0502020202020204" pitchFamily="34" charset="0"/>
                <a:cs typeface="Times New Roman" pitchFamily="18" charset="0"/>
              </a:rPr>
              <a:t>D</a:t>
            </a:r>
            <a:r>
              <a:rPr lang="en-US" sz="2400" b="1" i="1" baseline="-25000" dirty="0" err="1">
                <a:solidFill>
                  <a:srgbClr val="5014F8"/>
                </a:solidFill>
                <a:latin typeface="Century Gothic" panose="020B0502020202020204" pitchFamily="34" charset="0"/>
                <a:cs typeface="Times New Roman" pitchFamily="18" charset="0"/>
              </a:rPr>
              <a:t>j</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rPr>
              <a:t>i</a:t>
            </a:r>
            <a:r>
              <a:rPr lang="en-US" sz="2400" b="1" dirty="0">
                <a:solidFill>
                  <a:srgbClr val="5014F8"/>
                </a:solidFill>
                <a:latin typeface="Century Gothic" panose="020B0502020202020204" pitchFamily="34" charset="0"/>
                <a:cs typeface="Times New Roman" pitchFamily="18" charset="0"/>
              </a:rPr>
              <a:t>] = </a:t>
            </a:r>
            <a:r>
              <a:rPr lang="en-US" sz="2400" b="1" i="1" dirty="0">
                <a:solidFill>
                  <a:srgbClr val="5014F8"/>
                </a:solidFill>
                <a:latin typeface="Century Gothic" panose="020B0502020202020204" pitchFamily="34" charset="0"/>
                <a:cs typeface="Times New Roman" pitchFamily="18" charset="0"/>
              </a:rPr>
              <a:t>min</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rPr>
              <a:t>D</a:t>
            </a:r>
            <a:r>
              <a:rPr lang="en-US" sz="2400" b="1" i="1" baseline="-25000" dirty="0" err="1">
                <a:solidFill>
                  <a:srgbClr val="5014F8"/>
                </a:solidFill>
                <a:latin typeface="Century Gothic" panose="020B0502020202020204" pitchFamily="34" charset="0"/>
                <a:cs typeface="Times New Roman" pitchFamily="18" charset="0"/>
              </a:rPr>
              <a:t>j</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rPr>
              <a:t>i</a:t>
            </a:r>
            <a:r>
              <a:rPr lang="en-US" sz="2400" b="1" i="1" dirty="0">
                <a:solidFill>
                  <a:srgbClr val="5014F8"/>
                </a:solidFill>
                <a:latin typeface="Century Gothic" panose="020B0502020202020204" pitchFamily="34" charset="0"/>
                <a:cs typeface="Times New Roman" pitchFamily="18" charset="0"/>
              </a:rPr>
              <a:t> </a:t>
            </a:r>
            <a:r>
              <a:rPr lang="en-US" sz="2400" b="1" dirty="0">
                <a:solidFill>
                  <a:srgbClr val="5014F8"/>
                </a:solidFill>
                <a:latin typeface="Century Gothic" panose="020B0502020202020204" pitchFamily="34" charset="0"/>
                <a:cs typeface="Times New Roman" pitchFamily="18" charset="0"/>
              </a:rPr>
              <a:t>-1] + </a:t>
            </a:r>
            <a:r>
              <a:rPr lang="en-US" sz="2400" b="1" i="1" dirty="0">
                <a:solidFill>
                  <a:srgbClr val="5014F8"/>
                </a:solidFill>
                <a:latin typeface="Century Gothic" panose="020B0502020202020204" pitchFamily="34" charset="0"/>
                <a:cs typeface="Times New Roman" pitchFamily="18" charset="0"/>
              </a:rPr>
              <a:t>w</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rPr>
              <a:t>z</a:t>
            </a:r>
            <a:r>
              <a:rPr lang="en-US" sz="2400" b="1" i="1" baseline="-25000" dirty="0" err="1">
                <a:solidFill>
                  <a:srgbClr val="5014F8"/>
                </a:solidFill>
                <a:latin typeface="Century Gothic" panose="020B0502020202020204" pitchFamily="34" charset="0"/>
                <a:cs typeface="Times New Roman" pitchFamily="18" charset="0"/>
              </a:rPr>
              <a:t>i</a:t>
            </a:r>
            <a:r>
              <a:rPr lang="en-US" sz="2400" b="1" dirty="0">
                <a:solidFill>
                  <a:srgbClr val="5014F8"/>
                </a:solidFill>
                <a:latin typeface="Century Gothic" panose="020B0502020202020204" pitchFamily="34" charset="0"/>
                <a:cs typeface="Times New Roman" pitchFamily="18" charset="0"/>
              </a:rPr>
              <a:t>,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400" b="1" dirty="0">
                <a:solidFill>
                  <a:srgbClr val="5014F8"/>
                </a:solidFill>
                <a:latin typeface="Century Gothic" panose="020B0502020202020204" pitchFamily="34" charset="0"/>
                <a:cs typeface="Times New Roman" pitchFamily="18" charset="0"/>
              </a:rPr>
              <a:t>), </a:t>
            </a:r>
            <a:r>
              <a:rPr lang="en-US" sz="2400" b="1" i="1" dirty="0">
                <a:solidFill>
                  <a:srgbClr val="5014F8"/>
                </a:solidFill>
                <a:latin typeface="Century Gothic" panose="020B0502020202020204" pitchFamily="34" charset="0"/>
                <a:cs typeface="Times New Roman" pitchFamily="18" charset="0"/>
              </a:rPr>
              <a:t>D</a:t>
            </a:r>
            <a:r>
              <a:rPr lang="en-US" sz="2400" b="1" i="1" baseline="-25000" dirty="0">
                <a:solidFill>
                  <a:srgbClr val="5014F8"/>
                </a:solidFill>
                <a:latin typeface="Century Gothic" panose="020B0502020202020204" pitchFamily="34" charset="0"/>
                <a:cs typeface="Times New Roman" pitchFamily="18" charset="0"/>
              </a:rPr>
              <a:t>j-</a:t>
            </a:r>
            <a:r>
              <a:rPr lang="en-US" sz="2400" b="1" baseline="-25000" dirty="0">
                <a:solidFill>
                  <a:srgbClr val="5014F8"/>
                </a:solidFill>
                <a:latin typeface="Century Gothic" panose="020B0502020202020204" pitchFamily="34" charset="0"/>
                <a:cs typeface="Times New Roman" pitchFamily="18" charset="0"/>
              </a:rPr>
              <a:t>1</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rPr>
              <a:t>i</a:t>
            </a:r>
            <a:r>
              <a:rPr lang="en-US" sz="2400" b="1" dirty="0">
                <a:solidFill>
                  <a:srgbClr val="5014F8"/>
                </a:solidFill>
                <a:latin typeface="Century Gothic" panose="020B0502020202020204" pitchFamily="34" charset="0"/>
                <a:cs typeface="Times New Roman" pitchFamily="18" charset="0"/>
              </a:rPr>
              <a:t>] + </a:t>
            </a:r>
            <a:r>
              <a:rPr lang="en-US" sz="2400" b="1" i="1" dirty="0">
                <a:solidFill>
                  <a:srgbClr val="5014F8"/>
                </a:solidFill>
                <a:latin typeface="Century Gothic" panose="020B0502020202020204" pitchFamily="34" charset="0"/>
                <a:cs typeface="Times New Roman" pitchFamily="18" charset="0"/>
              </a:rPr>
              <a:t>w</a:t>
            </a:r>
            <a:r>
              <a:rPr lang="en-US" sz="2400" b="1" dirty="0">
                <a:solidFill>
                  <a:srgbClr val="5014F8"/>
                </a:solidFill>
                <a:latin typeface="Century Gothic" panose="020B0502020202020204" pitchFamily="34" charset="0"/>
                <a:cs typeface="Times New Roman" pitchFamily="18" charset="0"/>
              </a:rPr>
              <a:t>(</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i="1" dirty="0" err="1">
                <a:solidFill>
                  <a:srgbClr val="5014F8"/>
                </a:solidFill>
                <a:latin typeface="Century Gothic" panose="020B0502020202020204" pitchFamily="34" charset="0"/>
                <a:cs typeface="Times New Roman" pitchFamily="18" charset="0"/>
                <a:sym typeface="Symbol" panose="05050102010706020507" pitchFamily="18" charset="2"/>
              </a:rPr>
              <a:t>e</a:t>
            </a:r>
            <a:r>
              <a:rPr lang="en-US" sz="24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2400" b="1" dirty="0">
                <a:solidFill>
                  <a:srgbClr val="5014F8"/>
                </a:solidFill>
                <a:latin typeface="Century Gothic" panose="020B0502020202020204" pitchFamily="34" charset="0"/>
                <a:cs typeface="Times New Roman" pitchFamily="18" charset="0"/>
              </a:rPr>
              <a:t>), </a:t>
            </a:r>
            <a:r>
              <a:rPr lang="en-US" sz="2400" b="1" i="1" dirty="0">
                <a:solidFill>
                  <a:srgbClr val="5014F8"/>
                </a:solidFill>
                <a:latin typeface="Century Gothic" panose="020B0502020202020204" pitchFamily="34" charset="0"/>
                <a:cs typeface="Times New Roman" pitchFamily="18" charset="0"/>
              </a:rPr>
              <a:t>D</a:t>
            </a:r>
            <a:r>
              <a:rPr lang="en-US" sz="2400" b="1" i="1" baseline="-25000" dirty="0">
                <a:solidFill>
                  <a:srgbClr val="5014F8"/>
                </a:solidFill>
                <a:latin typeface="Century Gothic" panose="020B0502020202020204" pitchFamily="34" charset="0"/>
                <a:cs typeface="Times New Roman" pitchFamily="18" charset="0"/>
              </a:rPr>
              <a:t>j-</a:t>
            </a:r>
            <a:r>
              <a:rPr lang="en-US" sz="2400" b="1" baseline="-25000" dirty="0">
                <a:solidFill>
                  <a:srgbClr val="5014F8"/>
                </a:solidFill>
                <a:latin typeface="Century Gothic" panose="020B0502020202020204" pitchFamily="34" charset="0"/>
                <a:cs typeface="Times New Roman" pitchFamily="18" charset="0"/>
              </a:rPr>
              <a:t>1</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rPr>
              <a:t>i</a:t>
            </a:r>
            <a:r>
              <a:rPr lang="en-US" sz="2400" b="1" i="1" dirty="0">
                <a:solidFill>
                  <a:srgbClr val="5014F8"/>
                </a:solidFill>
                <a:latin typeface="Century Gothic" panose="020B0502020202020204" pitchFamily="34" charset="0"/>
                <a:cs typeface="Times New Roman" pitchFamily="18" charset="0"/>
              </a:rPr>
              <a:t> - </a:t>
            </a:r>
            <a:r>
              <a:rPr lang="en-US" sz="2400" b="1" dirty="0">
                <a:solidFill>
                  <a:srgbClr val="5014F8"/>
                </a:solidFill>
                <a:latin typeface="Century Gothic" panose="020B0502020202020204" pitchFamily="34" charset="0"/>
                <a:cs typeface="Times New Roman" pitchFamily="18" charset="0"/>
              </a:rPr>
              <a:t>1] + </a:t>
            </a:r>
            <a:r>
              <a:rPr lang="en-US" sz="24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400" b="1" dirty="0">
                <a:solidFill>
                  <a:srgbClr val="5014F8"/>
                </a:solidFill>
                <a:latin typeface="Century Gothic" panose="020B0502020202020204" pitchFamily="34" charset="0"/>
                <a:cs typeface="Times New Roman" pitchFamily="18" charset="0"/>
              </a:rPr>
              <a:t>(</a:t>
            </a:r>
            <a:r>
              <a:rPr lang="en-US" sz="2400" b="1" i="1" dirty="0" err="1">
                <a:solidFill>
                  <a:srgbClr val="5014F8"/>
                </a:solidFill>
                <a:latin typeface="Century Gothic" panose="020B0502020202020204" pitchFamily="34" charset="0"/>
                <a:cs typeface="Times New Roman" pitchFamily="18" charset="0"/>
                <a:sym typeface="Symbol" panose="05050102010706020507" pitchFamily="18" charset="2"/>
              </a:rPr>
              <a:t>z</a:t>
            </a:r>
            <a:r>
              <a:rPr lang="en-US" sz="24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i</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400" b="1" i="1" dirty="0" err="1">
                <a:solidFill>
                  <a:srgbClr val="5014F8"/>
                </a:solidFill>
                <a:latin typeface="Century Gothic" panose="020B0502020202020204" pitchFamily="34" charset="0"/>
                <a:cs typeface="Times New Roman" pitchFamily="18" charset="0"/>
                <a:sym typeface="Symbol" panose="05050102010706020507" pitchFamily="18" charset="2"/>
              </a:rPr>
              <a:t>e</a:t>
            </a:r>
            <a:r>
              <a:rPr lang="en-US" sz="24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2400" b="1" dirty="0">
                <a:solidFill>
                  <a:srgbClr val="5014F8"/>
                </a:solidFill>
                <a:latin typeface="Century Gothic" panose="020B0502020202020204" pitchFamily="34" charset="0"/>
                <a:cs typeface="Times New Roman" pitchFamily="18" charset="0"/>
              </a:rPr>
              <a:t>), }, for </a:t>
            </a:r>
            <a:r>
              <a:rPr lang="en-US" sz="2400" b="1" i="1" dirty="0" err="1">
                <a:solidFill>
                  <a:srgbClr val="5014F8"/>
                </a:solidFill>
                <a:latin typeface="Century Gothic" panose="020B0502020202020204" pitchFamily="34" charset="0"/>
                <a:cs typeface="Times New Roman" pitchFamily="18" charset="0"/>
              </a:rPr>
              <a:t>i</a:t>
            </a:r>
            <a:r>
              <a:rPr lang="en-US" sz="2400" b="1" i="1" dirty="0">
                <a:solidFill>
                  <a:srgbClr val="5014F8"/>
                </a:solidFill>
                <a:latin typeface="Century Gothic" panose="020B0502020202020204" pitchFamily="34" charset="0"/>
                <a:cs typeface="Times New Roman" pitchFamily="18" charset="0"/>
              </a:rPr>
              <a:t> </a:t>
            </a:r>
            <a:r>
              <a:rPr lang="en-US" sz="2400" b="1" dirty="0">
                <a:solidFill>
                  <a:srgbClr val="5014F8"/>
                </a:solidFill>
                <a:latin typeface="Century Gothic" panose="020B0502020202020204" pitchFamily="34" charset="0"/>
                <a:cs typeface="Times New Roman" pitchFamily="18" charset="0"/>
              </a:rPr>
              <a:t>&gt; 0.	</a:t>
            </a:r>
            <a:r>
              <a:rPr lang="en-US" sz="2400" b="1" dirty="0">
                <a:solidFill>
                  <a:srgbClr val="5014F8"/>
                </a:solidFill>
                <a:latin typeface="Century Gothic" panose="020B0502020202020204" pitchFamily="34" charset="0"/>
                <a:cs typeface="Times New Roman" pitchFamily="18" charset="0"/>
                <a:sym typeface="Symbol" panose="05050102010706020507" pitchFamily="18" charset="2"/>
              </a:rPr>
              <a:t>				   </a:t>
            </a:r>
            <a:endParaRPr lang="en-US" sz="24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410669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3A6647-D78C-49F8-9529-0C87A9929646}"/>
              </a:ext>
            </a:extLst>
          </p:cNvPr>
          <p:cNvSpPr>
            <a:spLocks noGrp="1"/>
          </p:cNvSpPr>
          <p:nvPr>
            <p:ph type="title"/>
          </p:nvPr>
        </p:nvSpPr>
        <p:spPr>
          <a:xfrm>
            <a:off x="609600" y="274638"/>
            <a:ext cx="10972800" cy="1143000"/>
          </a:xfrm>
        </p:spPr>
        <p:txBody>
          <a:bodyPr>
            <a:normAutofit/>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Search Trees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B3EDF89-ED21-460C-96CC-CDE13802DB08}"/>
                  </a:ext>
                </a:extLst>
              </p:cNvPr>
              <p:cNvSpPr>
                <a:spLocks noGrp="1"/>
              </p:cNvSpPr>
              <p:nvPr>
                <p:ph idx="1"/>
              </p:nvPr>
            </p:nvSpPr>
            <p:spPr>
              <a:xfrm>
                <a:off x="669925" y="1608141"/>
                <a:ext cx="10912475" cy="4718736"/>
              </a:xfrm>
            </p:spPr>
            <p:txBody>
              <a:bodyPr>
                <a:noAutofit/>
              </a:bodyPr>
              <a:lstStyle/>
              <a:p>
                <a:pPr marL="0" indent="0" algn="just">
                  <a:spcBef>
                    <a:spcPts val="600"/>
                  </a:spcBef>
                  <a:spcAft>
                    <a:spcPts val="600"/>
                  </a:spcAft>
                  <a:buNone/>
                </a:pPr>
                <a:r>
                  <a:rPr lang="en-US" b="1" dirty="0">
                    <a:solidFill>
                      <a:srgbClr val="5014F8"/>
                    </a:solidFill>
                    <a:effectLst/>
                    <a:latin typeface="Century Gothic" panose="020B0502020202020204" pitchFamily="34" charset="0"/>
                  </a:rPr>
                  <a:t>Definition </a:t>
                </a:r>
                <a:r>
                  <a:rPr lang="en-US" sz="3000" b="1" dirty="0">
                    <a:solidFill>
                      <a:srgbClr val="5014F8"/>
                    </a:solidFill>
                    <a:effectLst/>
                    <a:latin typeface="Century Gothic" panose="020B0502020202020204" pitchFamily="34" charset="0"/>
                  </a:rPr>
                  <a:t>(</a:t>
                </a:r>
                <a:r>
                  <a:rPr lang="en-US" sz="3000" b="1" i="1" dirty="0">
                    <a:solidFill>
                      <a:srgbClr val="5014F8"/>
                    </a:solidFill>
                    <a:effectLst/>
                    <a:latin typeface="Century Gothic" panose="020B0502020202020204" pitchFamily="34" charset="0"/>
                  </a:rPr>
                  <a:t>search tree</a:t>
                </a:r>
                <a:r>
                  <a:rPr lang="en-US" sz="3000" b="1" dirty="0">
                    <a:solidFill>
                      <a:srgbClr val="5014F8"/>
                    </a:solidFill>
                    <a:effectLst/>
                    <a:latin typeface="Century Gothic" panose="020B0502020202020204" pitchFamily="34" charset="0"/>
                  </a:rPr>
                  <a:t>)</a:t>
                </a:r>
                <a:r>
                  <a:rPr lang="en-CA" sz="3000" dirty="0">
                    <a:effectLst/>
                  </a:rPr>
                  <a:t> </a:t>
                </a:r>
                <a:r>
                  <a:rPr lang="en-CA" sz="3000" b="1" dirty="0">
                    <a:solidFill>
                      <a:srgbClr val="5014F8"/>
                    </a:solidFill>
                    <a:effectLst/>
                    <a:latin typeface="Century Gothic" panose="020B0502020202020204" pitchFamily="34" charset="0"/>
                  </a:rPr>
                  <a:t>A search tree (</a:t>
                </a:r>
                <a:r>
                  <a:rPr lang="en-CA" sz="3000" b="1" i="1" dirty="0">
                    <a:solidFill>
                      <a:srgbClr val="5014F8"/>
                    </a:solidFill>
                    <a:effectLst/>
                    <a:latin typeface="Century Gothic" panose="020B0502020202020204" pitchFamily="34" charset="0"/>
                  </a:rPr>
                  <a:t>S</a:t>
                </a:r>
                <a:r>
                  <a:rPr lang="en-CA" sz="3000" b="1" dirty="0">
                    <a:solidFill>
                      <a:srgbClr val="5014F8"/>
                    </a:solidFill>
                    <a:effectLst/>
                    <a:latin typeface="Century Gothic" panose="020B0502020202020204" pitchFamily="34" charset="0"/>
                  </a:rPr>
                  <a:t>-tree for short) </a:t>
                </a:r>
                <a:r>
                  <a:rPr lang="en-CA" sz="3000" b="1" i="1" dirty="0">
                    <a:solidFill>
                      <a:srgbClr val="5014F8"/>
                    </a:solidFill>
                    <a:effectLst/>
                    <a:latin typeface="Century Gothic" panose="020B0502020202020204" pitchFamily="34" charset="0"/>
                  </a:rPr>
                  <a:t>T</a:t>
                </a:r>
                <a:r>
                  <a:rPr lang="en-CA" sz="3000" b="1" dirty="0">
                    <a:solidFill>
                      <a:srgbClr val="5014F8"/>
                    </a:solidFill>
                    <a:effectLst/>
                    <a:latin typeface="Century Gothic" panose="020B0502020202020204" pitchFamily="34" charset="0"/>
                  </a:rPr>
                  <a:t> with respect to </a:t>
                </a:r>
                <a:r>
                  <a:rPr lang="en-CA" sz="3000" b="1" i="1" dirty="0">
                    <a:solidFill>
                      <a:srgbClr val="5014F8"/>
                    </a:solidFill>
                    <a:effectLst/>
                    <a:latin typeface="Century Gothic" panose="020B0502020202020204" pitchFamily="34" charset="0"/>
                  </a:rPr>
                  <a:t>x</a:t>
                </a:r>
                <a:r>
                  <a:rPr lang="en-CA" sz="3000" b="1" dirty="0">
                    <a:solidFill>
                      <a:srgbClr val="5014F8"/>
                    </a:solidFill>
                    <a:effectLst/>
                    <a:latin typeface="Century Gothic" panose="020B0502020202020204" pitchFamily="34" charset="0"/>
                  </a:rPr>
                  <a:t> and </a:t>
                </a:r>
                <a:r>
                  <a:rPr lang="en-CA" sz="3000" b="1" i="1" dirty="0">
                    <a:solidFill>
                      <a:srgbClr val="5014F8"/>
                    </a:solidFill>
                    <a:effectLst/>
                    <a:latin typeface="Century Gothic" panose="020B0502020202020204" pitchFamily="34" charset="0"/>
                  </a:rPr>
                  <a:t>y</a:t>
                </a:r>
                <a:r>
                  <a:rPr lang="en-CA" sz="3000" b="1" dirty="0">
                    <a:solidFill>
                      <a:srgbClr val="5014F8"/>
                    </a:solidFill>
                    <a:effectLst/>
                    <a:latin typeface="Century Gothic" panose="020B0502020202020204" pitchFamily="34" charset="0"/>
                  </a:rPr>
                  <a:t> is a tree structure to represent the search of </a:t>
                </a:r>
                <a14:m>
                  <m:oMath xmlns:m="http://schemas.openxmlformats.org/officeDocument/2006/math">
                    <m:acc>
                      <m:accPr>
                        <m:chr m:val="̅"/>
                        <m:ctrlPr>
                          <a:rPr lang="en-CA" sz="3000" b="1" i="1" dirty="0" smtClean="0">
                            <a:solidFill>
                              <a:srgbClr val="5014F8"/>
                            </a:solidFill>
                            <a:effectLst/>
                            <a:latin typeface="Cambria Math" panose="02040503050406030204" pitchFamily="18" charset="0"/>
                          </a:rPr>
                        </m:ctrlPr>
                      </m:accPr>
                      <m:e>
                        <m:r>
                          <a:rPr lang="en-US" sz="3000" b="1" i="1" dirty="0" smtClean="0">
                            <a:solidFill>
                              <a:srgbClr val="5014F8"/>
                            </a:solidFill>
                            <a:effectLst/>
                            <a:latin typeface="Cambria Math" panose="02040503050406030204" pitchFamily="18" charset="0"/>
                          </a:rPr>
                          <m:t>𝒙</m:t>
                        </m:r>
                      </m:e>
                    </m:acc>
                  </m:oMath>
                </a14:m>
                <a:r>
                  <a:rPr lang="en-CA" sz="3000" b="1" dirty="0">
                    <a:solidFill>
                      <a:srgbClr val="5014F8"/>
                    </a:solidFill>
                    <a:effectLst/>
                    <a:latin typeface="Century Gothic" panose="020B0502020202020204" pitchFamily="34" charset="0"/>
                  </a:rPr>
                  <a:t> against BWT(</a:t>
                </a:r>
                <a:r>
                  <a:rPr lang="en-CA" sz="3000" b="1" i="1" dirty="0">
                    <a:solidFill>
                      <a:srgbClr val="5014F8"/>
                    </a:solidFill>
                    <a:effectLst/>
                    <a:latin typeface="Century Gothic" panose="020B0502020202020204" pitchFamily="34" charset="0"/>
                  </a:rPr>
                  <a:t>y</a:t>
                </a:r>
                <a:r>
                  <a:rPr lang="en-CA" sz="3000" b="1" dirty="0">
                    <a:solidFill>
                      <a:srgbClr val="5014F8"/>
                    </a:solidFill>
                    <a:effectLst/>
                    <a:latin typeface="Century Gothic" panose="020B0502020202020204" pitchFamily="34" charset="0"/>
                  </a:rPr>
                  <a:t>). In </a:t>
                </a:r>
                <a:r>
                  <a:rPr lang="en-CA" sz="3000" b="1" i="1" dirty="0">
                    <a:solidFill>
                      <a:srgbClr val="5014F8"/>
                    </a:solidFill>
                    <a:effectLst/>
                    <a:latin typeface="Century Gothic" panose="020B0502020202020204" pitchFamily="34" charset="0"/>
                  </a:rPr>
                  <a:t>T</a:t>
                </a:r>
                <a:r>
                  <a:rPr lang="en-CA" sz="3000" b="1" dirty="0">
                    <a:solidFill>
                      <a:srgbClr val="5014F8"/>
                    </a:solidFill>
                    <a:effectLst/>
                    <a:latin typeface="Century Gothic" panose="020B0502020202020204" pitchFamily="34" charset="0"/>
                  </a:rPr>
                  <a:t>, each node is labeled with a pair &lt;</a:t>
                </a:r>
                <a:r>
                  <a:rPr lang="en-CA" sz="3000" b="1" i="1" dirty="0">
                    <a:solidFill>
                      <a:srgbClr val="5014F8"/>
                    </a:solidFill>
                    <a:effectLst/>
                    <a:latin typeface="Century Gothic" panose="020B0502020202020204" pitchFamily="34" charset="0"/>
                  </a:rPr>
                  <a:t>e</a:t>
                </a:r>
                <a:r>
                  <a:rPr lang="en-CA" sz="3000" b="1" dirty="0">
                    <a:solidFill>
                      <a:srgbClr val="5014F8"/>
                    </a:solidFill>
                    <a:effectLst/>
                    <a:latin typeface="Century Gothic" panose="020B0502020202020204" pitchFamily="34" charset="0"/>
                  </a:rPr>
                  <a:t>, [</a:t>
                </a:r>
                <a:r>
                  <a:rPr lang="en-CA" sz="3000" b="1" dirty="0">
                    <a:solidFill>
                      <a:srgbClr val="5014F8"/>
                    </a:solidFill>
                    <a:effectLst/>
                    <a:latin typeface="Century Gothic" panose="020B0502020202020204" pitchFamily="34" charset="0"/>
                    <a:sym typeface="Symbol" panose="05050102010706020507" pitchFamily="18" charset="2"/>
                  </a:rPr>
                  <a:t></a:t>
                </a:r>
                <a:r>
                  <a:rPr lang="en-CA" sz="3000" b="1" dirty="0">
                    <a:solidFill>
                      <a:srgbClr val="5014F8"/>
                    </a:solidFill>
                    <a:effectLst/>
                    <a:latin typeface="Century Gothic" panose="020B0502020202020204" pitchFamily="34" charset="0"/>
                  </a:rPr>
                  <a:t>, </a:t>
                </a:r>
                <a:r>
                  <a:rPr lang="en-CA" sz="3000" b="1" dirty="0">
                    <a:solidFill>
                      <a:srgbClr val="5014F8"/>
                    </a:solidFill>
                    <a:effectLst/>
                    <a:latin typeface="Century Gothic" panose="020B0502020202020204" pitchFamily="34" charset="0"/>
                    <a:sym typeface="Symbol" panose="05050102010706020507" pitchFamily="18" charset="2"/>
                  </a:rPr>
                  <a:t></a:t>
                </a:r>
                <a:r>
                  <a:rPr lang="en-CA" sz="3000" b="1" dirty="0">
                    <a:solidFill>
                      <a:srgbClr val="5014F8"/>
                    </a:solidFill>
                    <a:effectLst/>
                    <a:latin typeface="Century Gothic" panose="020B0502020202020204" pitchFamily="34" charset="0"/>
                  </a:rPr>
                  <a:t>]&gt; and there is an edge from </a:t>
                </a:r>
                <a:r>
                  <a:rPr lang="en-CA" sz="3000" b="1" i="1" dirty="0">
                    <a:solidFill>
                      <a:srgbClr val="5014F8"/>
                    </a:solidFill>
                    <a:effectLst/>
                    <a:latin typeface="Century Gothic" panose="020B0502020202020204" pitchFamily="34" charset="0"/>
                  </a:rPr>
                  <a:t>v</a:t>
                </a:r>
                <a:r>
                  <a:rPr lang="en-CA" sz="3000" b="1" dirty="0">
                    <a:solidFill>
                      <a:srgbClr val="5014F8"/>
                    </a:solidFill>
                    <a:effectLst/>
                    <a:latin typeface="Century Gothic" panose="020B0502020202020204" pitchFamily="34" charset="0"/>
                  </a:rPr>
                  <a:t> </a:t>
                </a:r>
                <a:r>
                  <a:rPr lang="en-CA" sz="3000" b="1" dirty="0">
                    <a:solidFill>
                      <a:srgbClr val="5014F8"/>
                    </a:solidFill>
                    <a:latin typeface="Century Gothic" panose="020B0502020202020204" pitchFamily="34" charset="0"/>
                  </a:rPr>
                  <a:t>(= &lt;</a:t>
                </a:r>
                <a:r>
                  <a:rPr lang="en-CA" sz="3000" b="1" i="1" dirty="0">
                    <a:solidFill>
                      <a:srgbClr val="5014F8"/>
                    </a:solidFill>
                    <a:latin typeface="Century Gothic" panose="020B0502020202020204" pitchFamily="34" charset="0"/>
                  </a:rPr>
                  <a:t>e</a:t>
                </a:r>
                <a:r>
                  <a:rPr lang="en-CA" sz="3000" b="1" dirty="0">
                    <a:solidFill>
                      <a:srgbClr val="5014F8"/>
                    </a:solidFill>
                    <a:latin typeface="Century Gothic" panose="020B0502020202020204" pitchFamily="34" charset="0"/>
                  </a:rPr>
                  <a:t>, [</a:t>
                </a:r>
                <a:r>
                  <a:rPr lang="en-CA" sz="3000" b="1" dirty="0">
                    <a:solidFill>
                      <a:srgbClr val="5014F8"/>
                    </a:solidFill>
                    <a:latin typeface="Century Gothic" panose="020B0502020202020204" pitchFamily="34" charset="0"/>
                    <a:sym typeface="Symbol" panose="05050102010706020507" pitchFamily="18" charset="2"/>
                  </a:rPr>
                  <a:t></a:t>
                </a:r>
                <a:r>
                  <a:rPr lang="en-CA" sz="3000" b="1" dirty="0">
                    <a:solidFill>
                      <a:srgbClr val="5014F8"/>
                    </a:solidFill>
                    <a:latin typeface="Century Gothic" panose="020B0502020202020204" pitchFamily="34" charset="0"/>
                  </a:rPr>
                  <a:t>, </a:t>
                </a:r>
                <a:r>
                  <a:rPr lang="en-CA" sz="3000" b="1" dirty="0">
                    <a:solidFill>
                      <a:srgbClr val="5014F8"/>
                    </a:solidFill>
                    <a:latin typeface="Century Gothic" panose="020B0502020202020204" pitchFamily="34" charset="0"/>
                    <a:sym typeface="Symbol" panose="05050102010706020507" pitchFamily="18" charset="2"/>
                  </a:rPr>
                  <a:t></a:t>
                </a:r>
                <a:r>
                  <a:rPr lang="en-CA" sz="3000" b="1" dirty="0">
                    <a:solidFill>
                      <a:srgbClr val="5014F8"/>
                    </a:solidFill>
                    <a:latin typeface="Century Gothic" panose="020B0502020202020204" pitchFamily="34" charset="0"/>
                  </a:rPr>
                  <a:t>]&gt;) to </a:t>
                </a:r>
                <a:r>
                  <a:rPr lang="en-CA" sz="3000" b="1" i="1" dirty="0">
                    <a:solidFill>
                      <a:srgbClr val="5014F8"/>
                    </a:solidFill>
                    <a:effectLst/>
                    <a:latin typeface="Century Gothic" panose="020B0502020202020204" pitchFamily="34" charset="0"/>
                  </a:rPr>
                  <a:t>u</a:t>
                </a:r>
                <a:r>
                  <a:rPr lang="en-CA" sz="3000" b="1" dirty="0">
                    <a:solidFill>
                      <a:srgbClr val="5014F8"/>
                    </a:solidFill>
                    <a:effectLst/>
                    <a:latin typeface="Century Gothic" panose="020B0502020202020204" pitchFamily="34" charset="0"/>
                  </a:rPr>
                  <a:t> </a:t>
                </a:r>
                <a:r>
                  <a:rPr lang="en-CA" sz="3000" b="1" dirty="0">
                    <a:solidFill>
                      <a:srgbClr val="5014F8"/>
                    </a:solidFill>
                    <a:latin typeface="Century Gothic" panose="020B0502020202020204" pitchFamily="34" charset="0"/>
                  </a:rPr>
                  <a:t>(= &lt;</a:t>
                </a:r>
                <a:r>
                  <a:rPr lang="en-CA" sz="3000" b="1" i="1" dirty="0">
                    <a:solidFill>
                      <a:srgbClr val="5014F8"/>
                    </a:solidFill>
                    <a:latin typeface="Century Gothic" panose="020B0502020202020204" pitchFamily="34" charset="0"/>
                  </a:rPr>
                  <a:t>e</a:t>
                </a:r>
                <a:r>
                  <a:rPr lang="en-CA" sz="3000" b="1" dirty="0">
                    <a:solidFill>
                      <a:srgbClr val="5014F8"/>
                    </a:solidFill>
                    <a:latin typeface="Century Gothic" panose="020B0502020202020204" pitchFamily="34" charset="0"/>
                    <a:sym typeface="Symbol" panose="05050102010706020507" pitchFamily="18" charset="2"/>
                  </a:rPr>
                  <a:t></a:t>
                </a:r>
                <a:r>
                  <a:rPr lang="en-CA" sz="3000" b="1" dirty="0">
                    <a:solidFill>
                      <a:srgbClr val="5014F8"/>
                    </a:solidFill>
                    <a:latin typeface="Century Gothic" panose="020B0502020202020204" pitchFamily="34" charset="0"/>
                  </a:rPr>
                  <a:t>, [</a:t>
                </a:r>
                <a:r>
                  <a:rPr lang="en-CA" sz="3000" b="1" dirty="0">
                    <a:solidFill>
                      <a:srgbClr val="5014F8"/>
                    </a:solidFill>
                    <a:latin typeface="Century Gothic" panose="020B0502020202020204" pitchFamily="34" charset="0"/>
                    <a:sym typeface="Symbol" panose="05050102010706020507" pitchFamily="18" charset="2"/>
                  </a:rPr>
                  <a:t></a:t>
                </a:r>
                <a:r>
                  <a:rPr lang="en-CA" sz="3000" b="1" dirty="0">
                    <a:solidFill>
                      <a:srgbClr val="5014F8"/>
                    </a:solidFill>
                    <a:latin typeface="Century Gothic" panose="020B0502020202020204" pitchFamily="34" charset="0"/>
                  </a:rPr>
                  <a:t>, </a:t>
                </a:r>
                <a:r>
                  <a:rPr lang="en-CA" sz="3000" b="1" dirty="0">
                    <a:solidFill>
                      <a:srgbClr val="5014F8"/>
                    </a:solidFill>
                    <a:latin typeface="Century Gothic" panose="020B0502020202020204" pitchFamily="34" charset="0"/>
                    <a:sym typeface="Symbol" panose="05050102010706020507" pitchFamily="18" charset="2"/>
                  </a:rPr>
                  <a:t></a:t>
                </a:r>
                <a:r>
                  <a:rPr lang="en-CA" sz="3000" b="1" dirty="0">
                    <a:solidFill>
                      <a:srgbClr val="5014F8"/>
                    </a:solidFill>
                    <a:latin typeface="Century Gothic" panose="020B0502020202020204" pitchFamily="34" charset="0"/>
                  </a:rPr>
                  <a:t>]&gt; ) </a:t>
                </a:r>
                <a:r>
                  <a:rPr lang="en-CA" sz="3000" b="1" dirty="0">
                    <a:solidFill>
                      <a:srgbClr val="5014F8"/>
                    </a:solidFill>
                    <a:effectLst/>
                    <a:latin typeface="Century Gothic" panose="020B0502020202020204" pitchFamily="34" charset="0"/>
                  </a:rPr>
                  <a:t>if </a:t>
                </a:r>
                <a:r>
                  <a:rPr lang="en-CA" sz="3000" b="1" i="1" dirty="0">
                    <a:solidFill>
                      <a:srgbClr val="5014F8"/>
                    </a:solidFill>
                    <a:effectLst/>
                    <a:latin typeface="Century Gothic" panose="020B0502020202020204" pitchFamily="34" charset="0"/>
                  </a:rPr>
                  <a:t>S</a:t>
                </a:r>
                <a:r>
                  <a:rPr lang="en-CA" sz="3000" b="1" dirty="0">
                    <a:solidFill>
                      <a:srgbClr val="5014F8"/>
                    </a:solidFill>
                    <a:effectLst/>
                    <a:latin typeface="Century Gothic" panose="020B0502020202020204" pitchFamily="34" charset="0"/>
                  </a:rPr>
                  <a:t>(e</a:t>
                </a:r>
                <a:r>
                  <a:rPr lang="en-CA" sz="3000" b="1" dirty="0">
                    <a:solidFill>
                      <a:srgbClr val="5014F8"/>
                    </a:solidFill>
                    <a:latin typeface="Century Gothic" panose="020B0502020202020204" pitchFamily="34" charset="0"/>
                    <a:sym typeface="Symbol" panose="05050102010706020507" pitchFamily="18" charset="2"/>
                  </a:rPr>
                  <a:t></a:t>
                </a:r>
                <a:r>
                  <a:rPr lang="en-CA" sz="3000" b="1" dirty="0">
                    <a:solidFill>
                      <a:srgbClr val="5014F8"/>
                    </a:solidFill>
                    <a:effectLst/>
                    <a:latin typeface="Century Gothic" panose="020B0502020202020204" pitchFamily="34" charset="0"/>
                  </a:rPr>
                  <a:t>, </a:t>
                </a:r>
                <a:r>
                  <a:rPr lang="en-CA" sz="3000" b="1" i="1" dirty="0">
                    <a:solidFill>
                      <a:srgbClr val="5014F8"/>
                    </a:solidFill>
                    <a:effectLst/>
                    <a:latin typeface="Century Gothic" panose="020B0502020202020204" pitchFamily="34" charset="0"/>
                  </a:rPr>
                  <a:t>v</a:t>
                </a:r>
                <a:r>
                  <a:rPr lang="en-CA" sz="3000" b="1" dirty="0">
                    <a:solidFill>
                      <a:srgbClr val="5014F8"/>
                    </a:solidFill>
                    <a:effectLst/>
                    <a:latin typeface="Century Gothic" panose="020B0502020202020204" pitchFamily="34" charset="0"/>
                  </a:rPr>
                  <a:t>) = </a:t>
                </a:r>
                <a:r>
                  <a:rPr lang="en-CA" sz="3000" b="1" i="1" dirty="0">
                    <a:solidFill>
                      <a:srgbClr val="5014F8"/>
                    </a:solidFill>
                    <a:effectLst/>
                    <a:latin typeface="Century Gothic" panose="020B0502020202020204" pitchFamily="34" charset="0"/>
                  </a:rPr>
                  <a:t>u</a:t>
                </a:r>
                <a:r>
                  <a:rPr lang="en-CA" sz="3000" b="1" dirty="0">
                    <a:solidFill>
                      <a:srgbClr val="5014F8"/>
                    </a:solidFill>
                    <a:effectLst/>
                    <a:latin typeface="Century Gothic" panose="020B0502020202020204" pitchFamily="34" charset="0"/>
                  </a:rPr>
                  <a:t>. In addition, a special node is designated as the </a:t>
                </a:r>
                <a:r>
                  <a:rPr lang="en-CA" sz="3000" b="1" i="1" dirty="0">
                    <a:solidFill>
                      <a:srgbClr val="5014F8"/>
                    </a:solidFill>
                    <a:effectLst/>
                    <a:latin typeface="Century Gothic" panose="020B0502020202020204" pitchFamily="34" charset="0"/>
                  </a:rPr>
                  <a:t>root</a:t>
                </a:r>
                <a:r>
                  <a:rPr lang="en-CA" sz="3000" b="1" dirty="0">
                    <a:solidFill>
                      <a:srgbClr val="5014F8"/>
                    </a:solidFill>
                    <a:effectLst/>
                    <a:latin typeface="Century Gothic" panose="020B0502020202020204" pitchFamily="34" charset="0"/>
                  </a:rPr>
                  <a:t>, labeled with &lt;-, [1,|</a:t>
                </a:r>
                <a:r>
                  <a:rPr lang="en-CA" sz="3000" b="1" i="1" dirty="0">
                    <a:solidFill>
                      <a:srgbClr val="5014F8"/>
                    </a:solidFill>
                    <a:effectLst/>
                    <a:latin typeface="Century Gothic" panose="020B0502020202020204" pitchFamily="34" charset="0"/>
                  </a:rPr>
                  <a:t>L</a:t>
                </a:r>
                <a:r>
                  <a:rPr lang="en-CA" sz="3000" b="1" dirty="0">
                    <a:solidFill>
                      <a:srgbClr val="5014F8"/>
                    </a:solidFill>
                    <a:effectLst/>
                    <a:latin typeface="Century Gothic" panose="020B0502020202020204" pitchFamily="34" charset="0"/>
                  </a:rPr>
                  <a:t>|]&gt;, representing the whole BWT-array </a:t>
                </a:r>
                <a:r>
                  <a:rPr lang="en-CA" sz="3000" b="1" i="1" dirty="0">
                    <a:solidFill>
                      <a:srgbClr val="5014F8"/>
                    </a:solidFill>
                    <a:effectLst/>
                    <a:latin typeface="Century Gothic" panose="020B0502020202020204" pitchFamily="34" charset="0"/>
                  </a:rPr>
                  <a:t>L</a:t>
                </a:r>
                <a:r>
                  <a:rPr lang="en-CA" sz="3000" b="1" dirty="0">
                    <a:solidFill>
                      <a:srgbClr val="5014F8"/>
                    </a:solidFill>
                    <a:effectLst/>
                    <a:latin typeface="Century Gothic" panose="020B0502020202020204" pitchFamily="34" charset="0"/>
                  </a:rPr>
                  <a:t> = </a:t>
                </a:r>
                <a:r>
                  <a:rPr lang="en-CA" sz="3000" b="1" i="1" dirty="0">
                    <a:solidFill>
                      <a:srgbClr val="5014F8"/>
                    </a:solidFill>
                    <a:effectLst/>
                    <a:latin typeface="Century Gothic" panose="020B0502020202020204" pitchFamily="34" charset="0"/>
                  </a:rPr>
                  <a:t>BWT</a:t>
                </a:r>
                <a:r>
                  <a:rPr lang="en-CA" sz="3000" b="1" dirty="0">
                    <a:solidFill>
                      <a:srgbClr val="5014F8"/>
                    </a:solidFill>
                    <a:effectLst/>
                    <a:latin typeface="Century Gothic" panose="020B0502020202020204" pitchFamily="34" charset="0"/>
                  </a:rPr>
                  <a:t>(</a:t>
                </a:r>
                <a:r>
                  <a:rPr lang="en-CA" sz="3000" b="1" i="1" dirty="0">
                    <a:solidFill>
                      <a:srgbClr val="5014F8"/>
                    </a:solidFill>
                    <a:effectLst/>
                    <a:latin typeface="Century Gothic" panose="020B0502020202020204" pitchFamily="34" charset="0"/>
                  </a:rPr>
                  <a:t>y</a:t>
                </a:r>
                <a:r>
                  <a:rPr lang="en-CA" sz="3000" b="1" dirty="0">
                    <a:solidFill>
                      <a:srgbClr val="5014F8"/>
                    </a:solidFill>
                    <a:effectLst/>
                    <a:latin typeface="Century Gothic" panose="020B0502020202020204" pitchFamily="34" charset="0"/>
                  </a:rPr>
                  <a:t>).</a:t>
                </a:r>
              </a:p>
            </p:txBody>
          </p:sp>
        </mc:Choice>
        <mc:Fallback xmlns="">
          <p:sp>
            <p:nvSpPr>
              <p:cNvPr id="6" name="Content Placeholder 2">
                <a:extLst>
                  <a:ext uri="{FF2B5EF4-FFF2-40B4-BE49-F238E27FC236}">
                    <a16:creationId xmlns:a16="http://schemas.microsoft.com/office/drawing/2014/main" id="{1B3EDF89-ED21-460C-96CC-CDE13802DB08}"/>
                  </a:ext>
                </a:extLst>
              </p:cNvPr>
              <p:cNvSpPr>
                <a:spLocks noGrp="1" noRot="1" noChangeAspect="1" noMove="1" noResize="1" noEditPoints="1" noAdjustHandles="1" noChangeArrowheads="1" noChangeShapeType="1" noTextEdit="1"/>
              </p:cNvSpPr>
              <p:nvPr>
                <p:ph idx="1"/>
              </p:nvPr>
            </p:nvSpPr>
            <p:spPr>
              <a:xfrm>
                <a:off x="669925" y="1608141"/>
                <a:ext cx="10912475" cy="4718736"/>
              </a:xfrm>
              <a:blipFill>
                <a:blip r:embed="rId3"/>
                <a:stretch>
                  <a:fillRect l="-1453" t="-1680" r="-12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E44CA2-736D-41AD-9439-5F2CBF1CA552}"/>
              </a:ext>
            </a:extLst>
          </p:cNvPr>
          <p:cNvSpPr>
            <a:spLocks noGrp="1"/>
          </p:cNvSpPr>
          <p:nvPr>
            <p:ph type="sldNum" sz="quarter" idx="12"/>
          </p:nvPr>
        </p:nvSpPr>
        <p:spPr>
          <a:xfrm>
            <a:off x="5486400" y="6400800"/>
            <a:ext cx="1219200" cy="283464"/>
          </a:xfrm>
        </p:spPr>
        <p:txBody>
          <a:bodyPr/>
          <a:lstStyle/>
          <a:p>
            <a:pPr>
              <a:defRPr/>
            </a:pPr>
            <a:fld id="{4AC0CB1A-16DA-40F0-97CC-44E280BFCAA3}" type="slidenum">
              <a:rPr lang="en-CA" smtClean="0"/>
              <a:pPr>
                <a:defRPr/>
              </a:pPr>
              <a:t>17</a:t>
            </a:fld>
            <a:endParaRPr lang="en-CA" dirty="0"/>
          </a:p>
        </p:txBody>
      </p:sp>
    </p:spTree>
    <p:extLst>
      <p:ext uri="{BB962C8B-B14F-4D97-AF65-F5344CB8AC3E}">
        <p14:creationId xmlns:p14="http://schemas.microsoft.com/office/powerpoint/2010/main" val="351271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Search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9925" y="1531939"/>
                <a:ext cx="9961681" cy="1401762"/>
              </a:xfrm>
            </p:spPr>
            <p:txBody>
              <a:bodyPr>
                <a:noAutofit/>
              </a:bodyPr>
              <a:lstStyle/>
              <a:p>
                <a:pPr>
                  <a:spcBef>
                    <a:spcPts val="0"/>
                  </a:spcBef>
                  <a:spcAft>
                    <a:spcPts val="600"/>
                  </a:spcAft>
                  <a:buFont typeface="Wingdings" panose="05000000000000000000" pitchFamily="2" charset="2"/>
                  <a:buChar char="Ø"/>
                </a:pPr>
                <a:r>
                  <a:rPr lang="en-US" sz="2800" b="1" dirty="0">
                    <a:solidFill>
                      <a:srgbClr val="5014F8"/>
                    </a:solidFill>
                    <a:latin typeface="Century Gothic" panose="020B0502020202020204" pitchFamily="34" charset="0"/>
                    <a:cs typeface="Times New Roman" pitchFamily="18" charset="0"/>
                  </a:rPr>
                  <a:t>pattern: </a:t>
                </a:r>
                <a:r>
                  <a:rPr lang="en-US" sz="2800" b="1" i="1" dirty="0">
                    <a:solidFill>
                      <a:srgbClr val="5014F8"/>
                    </a:solidFill>
                    <a:latin typeface="Century Gothic" panose="020B0502020202020204" pitchFamily="34" charset="0"/>
                  </a:rPr>
                  <a:t>x </a:t>
                </a:r>
                <a:r>
                  <a:rPr lang="en-US" sz="2800" b="1" dirty="0">
                    <a:solidFill>
                      <a:srgbClr val="5014F8"/>
                    </a:solidFill>
                    <a:latin typeface="Century Gothic" panose="020B0502020202020204" pitchFamily="34" charset="0"/>
                  </a:rPr>
                  <a:t>= </a:t>
                </a:r>
                <a:r>
                  <a:rPr lang="en-US" sz="2800" b="1" i="1" dirty="0" err="1">
                    <a:solidFill>
                      <a:srgbClr val="5014F8"/>
                    </a:solidFill>
                    <a:latin typeface="Century Gothic" panose="020B0502020202020204" pitchFamily="34" charset="0"/>
                    <a:ea typeface="Dotum" panose="020B0600000101010101" pitchFamily="34" charset="-127"/>
                    <a:cs typeface="Times New Roman" pitchFamily="18" charset="0"/>
                  </a:rPr>
                  <a:t>acacg</a:t>
                </a:r>
                <a:r>
                  <a:rPr lang="en-US" sz="28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a:t>
                </a:r>
                <a14:m>
                  <m:oMath xmlns:m="http://schemas.openxmlformats.org/officeDocument/2006/math">
                    <m:acc>
                      <m:accPr>
                        <m:chr m:val="̅"/>
                        <m:ctrlPr>
                          <a:rPr lang="en-US" sz="2800" i="1" smtClean="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8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 = </a:t>
                </a:r>
                <a:r>
                  <a:rPr lang="en-US" sz="2800" b="1" i="1" dirty="0" err="1">
                    <a:solidFill>
                      <a:srgbClr val="5014F8"/>
                    </a:solidFill>
                    <a:latin typeface="Century Gothic" panose="020B0502020202020204" pitchFamily="34" charset="0"/>
                    <a:ea typeface="Dotum" panose="020B0600000101010101" pitchFamily="34" charset="-127"/>
                    <a:cs typeface="Times New Roman" pitchFamily="18" charset="0"/>
                  </a:rPr>
                  <a:t>gcaca</a:t>
                </a: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2800" b="1" dirty="0">
                    <a:solidFill>
                      <a:srgbClr val="5014F8"/>
                    </a:solidFill>
                    <a:latin typeface="Century Gothic" panose="020B0502020202020204" pitchFamily="34" charset="0"/>
                  </a:rPr>
                  <a:t>;</a:t>
                </a:r>
              </a:p>
              <a:p>
                <a:pPr>
                  <a:spcBef>
                    <a:spcPts val="0"/>
                  </a:spcBef>
                  <a:spcAft>
                    <a:spcPts val="600"/>
                  </a:spcAft>
                  <a:buFont typeface="Wingdings" panose="05000000000000000000" pitchFamily="2" charset="2"/>
                  <a:buChar char="Ø"/>
                </a:pPr>
                <a:r>
                  <a:rPr lang="en-US" sz="2800" b="1" dirty="0">
                    <a:solidFill>
                      <a:srgbClr val="5014F8"/>
                    </a:solidFill>
                    <a:latin typeface="Century Gothic" panose="020B0502020202020204" pitchFamily="34" charset="0"/>
                  </a:rPr>
                  <a:t>target:</a:t>
                </a:r>
                <a:r>
                  <a:rPr lang="en-US" sz="2800" b="1" i="1" dirty="0">
                    <a:solidFill>
                      <a:srgbClr val="5014F8"/>
                    </a:solidFill>
                    <a:latin typeface="Century Gothic" panose="020B0502020202020204" pitchFamily="34" charset="0"/>
                  </a:rPr>
                  <a:t> y </a:t>
                </a:r>
                <a:r>
                  <a:rPr lang="en-US" sz="2800" b="1" dirty="0">
                    <a:solidFill>
                      <a:srgbClr val="5014F8"/>
                    </a:solidFill>
                    <a:latin typeface="Century Gothic" panose="020B0502020202020204" pitchFamily="34" charset="0"/>
                  </a:rPr>
                  <a:t>= </a:t>
                </a:r>
                <a:r>
                  <a:rPr lang="en-US" sz="2800" b="1" i="1" dirty="0" err="1">
                    <a:solidFill>
                      <a:srgbClr val="5014F8"/>
                    </a:solidFill>
                    <a:latin typeface="Century Gothic" panose="020B0502020202020204" pitchFamily="34" charset="0"/>
                    <a:ea typeface="Dotum" panose="020B0600000101010101" pitchFamily="34" charset="-127"/>
                    <a:cs typeface="Times New Roman" pitchFamily="18" charset="0"/>
                  </a:rPr>
                  <a:t>gtataca</a:t>
                </a: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 (</a:t>
                </a:r>
                <a14:m>
                  <m:oMath xmlns:m="http://schemas.openxmlformats.org/officeDocument/2006/math">
                    <m:acc>
                      <m:accPr>
                        <m:chr m:val="̅"/>
                        <m:ctrlPr>
                          <a:rPr lang="en-US" sz="2800" b="1" i="1" dirty="0" smtClean="0">
                            <a:solidFill>
                              <a:srgbClr val="5014F8"/>
                            </a:solidFill>
                            <a:latin typeface="Cambria Math" panose="02040503050406030204" pitchFamily="18" charset="0"/>
                            <a:ea typeface="Dotum" panose="020B0600000101010101" pitchFamily="34" charset="-127"/>
                            <a:cs typeface="Times New Roman" pitchFamily="18" charset="0"/>
                          </a:rPr>
                        </m:ctrlPr>
                      </m:accPr>
                      <m:e>
                        <m:r>
                          <a:rPr lang="en-US" sz="2800" b="1" i="1" dirty="0" smtClean="0">
                            <a:solidFill>
                              <a:srgbClr val="5014F8"/>
                            </a:solidFill>
                            <a:latin typeface="Cambria Math" panose="02040503050406030204" pitchFamily="18" charset="0"/>
                            <a:ea typeface="Dotum" panose="020B0600000101010101" pitchFamily="34" charset="-127"/>
                            <a:cs typeface="Times New Roman" pitchFamily="18" charset="0"/>
                          </a:rPr>
                          <m:t>𝒚</m:t>
                        </m:r>
                      </m:e>
                    </m:acc>
                  </m:oMath>
                </a14:m>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 = </a:t>
                </a:r>
                <a:r>
                  <a:rPr lang="en-US" sz="2800" b="1" i="1" dirty="0" err="1">
                    <a:solidFill>
                      <a:srgbClr val="5014F8"/>
                    </a:solidFill>
                    <a:latin typeface="Century Gothic" panose="020B0502020202020204" pitchFamily="34" charset="0"/>
                    <a:ea typeface="Dotum" panose="020B0600000101010101" pitchFamily="34" charset="-127"/>
                    <a:cs typeface="Times New Roman" pitchFamily="18" charset="0"/>
                  </a:rPr>
                  <a:t>acatatg</a:t>
                </a: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2800" b="1" dirty="0">
                    <a:solidFill>
                      <a:srgbClr val="5014F8"/>
                    </a:solidFill>
                    <a:latin typeface="Century Gothic" panose="020B0502020202020204" pitchFamily="34" charset="0"/>
                  </a:rPr>
                  <a:t>; </a:t>
                </a:r>
              </a:p>
              <a:p>
                <a:pPr>
                  <a:spcBef>
                    <a:spcPts val="0"/>
                  </a:spcBef>
                  <a:spcAft>
                    <a:spcPts val="600"/>
                  </a:spcAft>
                  <a:buFont typeface="Wingdings" panose="05000000000000000000" pitchFamily="2" charset="2"/>
                  <a:buChar char="Ø"/>
                </a:pPr>
                <a:r>
                  <a:rPr lang="en-US" sz="2800" b="1" i="1" dirty="0">
                    <a:solidFill>
                      <a:srgbClr val="5014F8"/>
                    </a:solidFill>
                    <a:latin typeface="Century Gothic" panose="020B0502020202020204" pitchFamily="34" charset="0"/>
                  </a:rPr>
                  <a:t>k = </a:t>
                </a:r>
                <a:r>
                  <a:rPr lang="en-US" sz="2800" b="1" dirty="0">
                    <a:solidFill>
                      <a:srgbClr val="5014F8"/>
                    </a:solidFill>
                    <a:latin typeface="Century Gothic" panose="020B0502020202020204" pitchFamily="34" charset="0"/>
                  </a:rPr>
                  <a:t>2. </a:t>
                </a:r>
                <a:endParaRPr lang="en-US" sz="2800" b="1" dirty="0">
                  <a:solidFill>
                    <a:srgbClr val="5014F8"/>
                  </a:solidFill>
                  <a:latin typeface="Century Gothic" panose="020B0502020202020204" pitchFamily="34"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9925" y="1531939"/>
                <a:ext cx="9961681" cy="1401762"/>
              </a:xfrm>
              <a:blipFill>
                <a:blip r:embed="rId3"/>
                <a:stretch>
                  <a:fillRect l="-122" t="-4348" b="-20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4AC0CB1A-16DA-40F0-97CC-44E280BFCAA3}" type="slidenum">
              <a:rPr lang="en-CA" smtClean="0"/>
              <a:pPr>
                <a:defRPr/>
              </a:pPr>
              <a:t>18</a:t>
            </a:fld>
            <a:endParaRPr lang="en-CA" dirty="0"/>
          </a:p>
        </p:txBody>
      </p:sp>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7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AutoShape 75"/>
          <p:cNvSpPr>
            <a:spLocks noChangeArrowheads="1" noTextEdit="1"/>
          </p:cNvSpPr>
          <p:nvPr/>
        </p:nvSpPr>
        <p:spPr bwMode="auto">
          <a:xfrm>
            <a:off x="1076326" y="2733439"/>
            <a:ext cx="10810874" cy="4067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 name="Text Box 73"/>
          <p:cNvSpPr txBox="1">
            <a:spLocks noChangeArrowheads="1"/>
          </p:cNvSpPr>
          <p:nvPr/>
        </p:nvSpPr>
        <p:spPr bwMode="auto">
          <a:xfrm>
            <a:off x="7631437" y="2769864"/>
            <a:ext cx="1255348" cy="376624"/>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8]&gt;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0" name="Text Box 72"/>
          <p:cNvSpPr txBox="1">
            <a:spLocks noChangeArrowheads="1"/>
          </p:cNvSpPr>
          <p:nvPr/>
        </p:nvSpPr>
        <p:spPr bwMode="auto">
          <a:xfrm>
            <a:off x="4343203" y="3512947"/>
            <a:ext cx="1112754"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3]&gt;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1" name="Text Box 71"/>
          <p:cNvSpPr txBox="1">
            <a:spLocks noChangeArrowheads="1"/>
          </p:cNvSpPr>
          <p:nvPr/>
        </p:nvSpPr>
        <p:spPr bwMode="auto">
          <a:xfrm>
            <a:off x="3008590" y="4056513"/>
            <a:ext cx="1140885" cy="310851"/>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c</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1]&gt;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2" name="Text Box 70"/>
          <p:cNvSpPr txBox="1">
            <a:spLocks noChangeArrowheads="1"/>
          </p:cNvSpPr>
          <p:nvPr/>
        </p:nvSpPr>
        <p:spPr bwMode="auto">
          <a:xfrm>
            <a:off x="3010689" y="4623383"/>
            <a:ext cx="1200934"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4" name="Text Box 68"/>
          <p:cNvSpPr txBox="1">
            <a:spLocks noChangeArrowheads="1"/>
          </p:cNvSpPr>
          <p:nvPr/>
        </p:nvSpPr>
        <p:spPr bwMode="auto">
          <a:xfrm>
            <a:off x="5212410" y="4057556"/>
            <a:ext cx="1131241" cy="29813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5" name="Text Box 67"/>
          <p:cNvSpPr txBox="1">
            <a:spLocks noChangeArrowheads="1"/>
          </p:cNvSpPr>
          <p:nvPr/>
        </p:nvSpPr>
        <p:spPr bwMode="auto">
          <a:xfrm>
            <a:off x="4409504" y="4623383"/>
            <a:ext cx="1257622"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[3, </a:t>
            </a:r>
            <a:r>
              <a:rPr lang="en-CA" altLang="en-US" b="1" dirty="0">
                <a:latin typeface="Century Gothic" panose="020B0502020202020204" pitchFamily="34" charset="0"/>
                <a:ea typeface="宋体" pitchFamily="2" charset="-122"/>
                <a:cs typeface="Times New Roman" pitchFamily="18" charset="0"/>
              </a:rPr>
              <a:t>3</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6" name="Text Box 66"/>
          <p:cNvSpPr txBox="1">
            <a:spLocks noChangeArrowheads="1"/>
          </p:cNvSpPr>
          <p:nvPr/>
        </p:nvSpPr>
        <p:spPr bwMode="auto">
          <a:xfrm>
            <a:off x="4430499" y="5203901"/>
            <a:ext cx="1014531" cy="358382"/>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7" name="Text Box 65"/>
          <p:cNvSpPr txBox="1">
            <a:spLocks noChangeArrowheads="1"/>
          </p:cNvSpPr>
          <p:nvPr/>
        </p:nvSpPr>
        <p:spPr bwMode="auto">
          <a:xfrm>
            <a:off x="6877010" y="3600226"/>
            <a:ext cx="1240825"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c</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1]&gt;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8" name="Text Box 64"/>
          <p:cNvSpPr txBox="1">
            <a:spLocks noChangeArrowheads="1"/>
          </p:cNvSpPr>
          <p:nvPr/>
        </p:nvSpPr>
        <p:spPr bwMode="auto">
          <a:xfrm>
            <a:off x="6847180" y="4036081"/>
            <a:ext cx="1131241" cy="341089"/>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9" name="Text Box 63"/>
          <p:cNvSpPr txBox="1">
            <a:spLocks noChangeArrowheads="1"/>
          </p:cNvSpPr>
          <p:nvPr/>
        </p:nvSpPr>
        <p:spPr bwMode="auto">
          <a:xfrm>
            <a:off x="6921450" y="4602951"/>
            <a:ext cx="1044916" cy="341089"/>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1]&gt;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 name="Text Box 62"/>
          <p:cNvSpPr txBox="1">
            <a:spLocks noChangeArrowheads="1"/>
          </p:cNvSpPr>
          <p:nvPr/>
        </p:nvSpPr>
        <p:spPr bwMode="auto">
          <a:xfrm>
            <a:off x="10677102" y="3512947"/>
            <a:ext cx="1121152" cy="321477"/>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1]&gt;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2" name="AutoShape 60"/>
          <p:cNvSpPr>
            <a:spLocks noChangeShapeType="1"/>
          </p:cNvSpPr>
          <p:nvPr/>
        </p:nvSpPr>
        <p:spPr bwMode="auto">
          <a:xfrm flipV="1">
            <a:off x="5423697" y="3117045"/>
            <a:ext cx="2694138" cy="4186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 name="AutoShape 59"/>
          <p:cNvSpPr>
            <a:spLocks noChangeShapeType="1"/>
          </p:cNvSpPr>
          <p:nvPr/>
        </p:nvSpPr>
        <p:spPr bwMode="auto">
          <a:xfrm flipH="1">
            <a:off x="7293580" y="3155796"/>
            <a:ext cx="791698" cy="4186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 name="AutoShape 58"/>
          <p:cNvSpPr>
            <a:spLocks noChangeShapeType="1"/>
          </p:cNvSpPr>
          <p:nvPr/>
        </p:nvSpPr>
        <p:spPr bwMode="auto">
          <a:xfrm flipV="1">
            <a:off x="3916997" y="3813172"/>
            <a:ext cx="1007777" cy="22483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 name="AutoShape 57"/>
          <p:cNvSpPr>
            <a:spLocks noChangeShapeType="1"/>
          </p:cNvSpPr>
          <p:nvPr/>
        </p:nvSpPr>
        <p:spPr bwMode="auto">
          <a:xfrm>
            <a:off x="4924774" y="3813172"/>
            <a:ext cx="1030872" cy="2234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49" name="Text Box 49"/>
          <p:cNvSpPr txBox="1">
            <a:spLocks noChangeArrowheads="1"/>
          </p:cNvSpPr>
          <p:nvPr/>
        </p:nvSpPr>
        <p:spPr bwMode="auto">
          <a:xfrm>
            <a:off x="7247290" y="2730436"/>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0</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0" name="Text Box 48"/>
          <p:cNvSpPr txBox="1">
            <a:spLocks noChangeArrowheads="1"/>
          </p:cNvSpPr>
          <p:nvPr/>
        </p:nvSpPr>
        <p:spPr bwMode="auto">
          <a:xfrm>
            <a:off x="3956888" y="3449671"/>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a:ln>
                  <a:noFill/>
                </a:ln>
                <a:solidFill>
                  <a:schemeClr val="tx1"/>
                </a:solidFill>
                <a:effectLst/>
                <a:latin typeface="Century Gothic" panose="020B0502020202020204" pitchFamily="34" charset="0"/>
                <a:ea typeface="宋体" pitchFamily="2" charset="-122"/>
                <a:cs typeface="Times New Roman" pitchFamily="18" charset="0"/>
              </a:rPr>
              <a:t>1</a:t>
            </a:r>
            <a:endParaRPr kumimoji="0" lang="en-CA" altLang="en-US" b="1"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a:ln>
                <a:noFill/>
              </a:ln>
              <a:solidFill>
                <a:schemeClr val="tx1"/>
              </a:solidFill>
              <a:effectLst/>
              <a:latin typeface="Century Gothic" panose="020B0502020202020204" pitchFamily="34" charset="0"/>
            </a:endParaRPr>
          </a:p>
        </p:txBody>
      </p:sp>
      <p:sp>
        <p:nvSpPr>
          <p:cNvPr id="2051" name="Text Box 47"/>
          <p:cNvSpPr txBox="1">
            <a:spLocks noChangeArrowheads="1"/>
          </p:cNvSpPr>
          <p:nvPr/>
        </p:nvSpPr>
        <p:spPr bwMode="auto">
          <a:xfrm>
            <a:off x="6523990" y="3536096"/>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9</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2" name="Text Box 46"/>
          <p:cNvSpPr txBox="1">
            <a:spLocks noChangeArrowheads="1"/>
          </p:cNvSpPr>
          <p:nvPr/>
        </p:nvSpPr>
        <p:spPr bwMode="auto">
          <a:xfrm>
            <a:off x="8295131" y="3557439"/>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13</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3" name="Text Box 45"/>
          <p:cNvSpPr txBox="1">
            <a:spLocks noChangeArrowheads="1"/>
          </p:cNvSpPr>
          <p:nvPr/>
        </p:nvSpPr>
        <p:spPr bwMode="auto">
          <a:xfrm>
            <a:off x="2661475" y="4033363"/>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2</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4" name="Text Box 44"/>
          <p:cNvSpPr txBox="1">
            <a:spLocks noChangeArrowheads="1"/>
          </p:cNvSpPr>
          <p:nvPr/>
        </p:nvSpPr>
        <p:spPr bwMode="auto">
          <a:xfrm>
            <a:off x="4744214" y="4056513"/>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4</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5" name="Text Box 43"/>
          <p:cNvSpPr txBox="1">
            <a:spLocks noChangeArrowheads="1"/>
          </p:cNvSpPr>
          <p:nvPr/>
        </p:nvSpPr>
        <p:spPr bwMode="auto">
          <a:xfrm>
            <a:off x="6524630" y="3808078"/>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10</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7" name="Text Box 41"/>
          <p:cNvSpPr txBox="1">
            <a:spLocks noChangeArrowheads="1"/>
          </p:cNvSpPr>
          <p:nvPr/>
        </p:nvSpPr>
        <p:spPr bwMode="auto">
          <a:xfrm>
            <a:off x="2661475" y="4600233"/>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3</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8" name="Text Box 40"/>
          <p:cNvSpPr txBox="1">
            <a:spLocks noChangeArrowheads="1"/>
          </p:cNvSpPr>
          <p:nvPr/>
        </p:nvSpPr>
        <p:spPr bwMode="auto">
          <a:xfrm>
            <a:off x="4337010" y="4376434"/>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lang="en-CA" altLang="en-US" b="1" baseline="-30000" dirty="0">
                <a:latin typeface="Century Gothic" panose="020B0502020202020204" pitchFamily="34" charset="0"/>
                <a:ea typeface="宋体" pitchFamily="2" charset="-122"/>
                <a:cs typeface="Times New Roman" pitchFamily="18" charset="0"/>
              </a:rPr>
              <a:t>5</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59" name="Text Box 39"/>
          <p:cNvSpPr txBox="1">
            <a:spLocks noChangeArrowheads="1"/>
          </p:cNvSpPr>
          <p:nvPr/>
        </p:nvSpPr>
        <p:spPr bwMode="auto">
          <a:xfrm>
            <a:off x="7009924" y="4356295"/>
            <a:ext cx="419678" cy="34057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C6D9F1"/>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10</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61" name="Text Box 37"/>
          <p:cNvSpPr txBox="1">
            <a:spLocks noChangeArrowheads="1"/>
          </p:cNvSpPr>
          <p:nvPr/>
        </p:nvSpPr>
        <p:spPr bwMode="auto">
          <a:xfrm>
            <a:off x="4337011" y="4922506"/>
            <a:ext cx="35471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6</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62" name="Text Box 36"/>
          <p:cNvSpPr txBox="1">
            <a:spLocks noChangeArrowheads="1"/>
          </p:cNvSpPr>
          <p:nvPr/>
        </p:nvSpPr>
        <p:spPr bwMode="auto">
          <a:xfrm>
            <a:off x="3378962" y="4976267"/>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63" name="Text Box 35"/>
          <p:cNvSpPr txBox="1">
            <a:spLocks noChangeArrowheads="1"/>
          </p:cNvSpPr>
          <p:nvPr/>
        </p:nvSpPr>
        <p:spPr bwMode="auto">
          <a:xfrm>
            <a:off x="4844938" y="6156364"/>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2</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64" name="Text Box 34"/>
          <p:cNvSpPr txBox="1">
            <a:spLocks noChangeArrowheads="1"/>
          </p:cNvSpPr>
          <p:nvPr/>
        </p:nvSpPr>
        <p:spPr bwMode="auto">
          <a:xfrm>
            <a:off x="5929607" y="4987027"/>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3</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65" name="Text Box 33"/>
          <p:cNvSpPr txBox="1">
            <a:spLocks noChangeArrowheads="1"/>
          </p:cNvSpPr>
          <p:nvPr/>
        </p:nvSpPr>
        <p:spPr bwMode="auto">
          <a:xfrm>
            <a:off x="7241269" y="5550785"/>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4</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79" name="Text Box 20"/>
          <p:cNvSpPr txBox="1">
            <a:spLocks noChangeArrowheads="1"/>
          </p:cNvSpPr>
          <p:nvPr/>
        </p:nvSpPr>
        <p:spPr bwMode="auto">
          <a:xfrm>
            <a:off x="6823655" y="5225689"/>
            <a:ext cx="1144648" cy="358382"/>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[3, </a:t>
            </a:r>
            <a:r>
              <a:rPr lang="en-CA" altLang="en-US" b="1" dirty="0">
                <a:latin typeface="Century Gothic" panose="020B0502020202020204" pitchFamily="34" charset="0"/>
                <a:ea typeface="宋体" pitchFamily="2" charset="-122"/>
                <a:cs typeface="Times New Roman" pitchFamily="18" charset="0"/>
              </a:rPr>
              <a:t>3</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81" name="Text Box 18"/>
          <p:cNvSpPr txBox="1">
            <a:spLocks noChangeArrowheads="1"/>
          </p:cNvSpPr>
          <p:nvPr/>
        </p:nvSpPr>
        <p:spPr bwMode="auto">
          <a:xfrm>
            <a:off x="7009924" y="4892140"/>
            <a:ext cx="484993"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C6D9F1"/>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11</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92" name="Text Box 7"/>
          <p:cNvSpPr txBox="1">
            <a:spLocks noChangeArrowheads="1"/>
          </p:cNvSpPr>
          <p:nvPr/>
        </p:nvSpPr>
        <p:spPr bwMode="auto">
          <a:xfrm>
            <a:off x="8297832" y="4297880"/>
            <a:ext cx="508088" cy="300225"/>
          </a:xfrm>
          <a:prstGeom prst="rect">
            <a:avLst/>
          </a:prstGeom>
          <a:no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15</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94" name="Text Box 5"/>
          <p:cNvSpPr txBox="1">
            <a:spLocks noChangeArrowheads="1"/>
          </p:cNvSpPr>
          <p:nvPr/>
        </p:nvSpPr>
        <p:spPr bwMode="auto">
          <a:xfrm>
            <a:off x="8295582" y="3798980"/>
            <a:ext cx="508088" cy="300225"/>
          </a:xfrm>
          <a:prstGeom prst="rect">
            <a:avLst/>
          </a:prstGeom>
          <a:no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14</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95" name="Text Box 4"/>
          <p:cNvSpPr txBox="1">
            <a:spLocks noChangeArrowheads="1"/>
          </p:cNvSpPr>
          <p:nvPr/>
        </p:nvSpPr>
        <p:spPr bwMode="auto">
          <a:xfrm>
            <a:off x="4120652" y="2739092"/>
            <a:ext cx="285537"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a:ln>
                  <a:noFill/>
                </a:ln>
                <a:solidFill>
                  <a:schemeClr val="tx1"/>
                </a:solidFill>
                <a:effectLst/>
                <a:latin typeface="Century Gothic" panose="020B0502020202020204" pitchFamily="34" charset="0"/>
                <a:ea typeface="宋体" pitchFamily="2" charset="-122"/>
                <a:cs typeface="Times New Roman" pitchFamily="18" charset="0"/>
              </a:rPr>
              <a:t>:</a:t>
            </a:r>
            <a:endParaRPr kumimoji="0" lang="en-CA" altLang="en-US" b="1"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a:ln>
                <a:noFill/>
              </a:ln>
              <a:solidFill>
                <a:schemeClr val="tx1"/>
              </a:solidFill>
              <a:effectLst/>
              <a:latin typeface="Century Gothic" panose="020B0502020202020204" pitchFamily="34" charset="0"/>
            </a:endParaRPr>
          </a:p>
        </p:txBody>
      </p:sp>
      <p:sp>
        <p:nvSpPr>
          <p:cNvPr id="2097" name="AutoShape 2"/>
          <p:cNvSpPr>
            <a:spLocks noChangeShapeType="1"/>
          </p:cNvSpPr>
          <p:nvPr/>
        </p:nvSpPr>
        <p:spPr bwMode="auto">
          <a:xfrm>
            <a:off x="8248854" y="3098337"/>
            <a:ext cx="2612948" cy="4286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cxnSp>
        <p:nvCxnSpPr>
          <p:cNvPr id="88" name="Straight Connector 87"/>
          <p:cNvCxnSpPr/>
          <p:nvPr/>
        </p:nvCxnSpPr>
        <p:spPr>
          <a:xfrm flipH="1">
            <a:off x="5026548" y="5489002"/>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026548" y="4929077"/>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4924774" y="4388018"/>
            <a:ext cx="642500" cy="19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367883" y="4377346"/>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379470" y="3834424"/>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7367894" y="4922324"/>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3D0E611-256D-4159-875F-9C0B26E23893}"/>
              </a:ext>
            </a:extLst>
          </p:cNvPr>
          <p:cNvCxnSpPr/>
          <p:nvPr/>
        </p:nvCxnSpPr>
        <p:spPr>
          <a:xfrm flipH="1">
            <a:off x="3535344" y="4357452"/>
            <a:ext cx="1" cy="261856"/>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 Box 66">
            <a:extLst>
              <a:ext uri="{FF2B5EF4-FFF2-40B4-BE49-F238E27FC236}">
                <a16:creationId xmlns:a16="http://schemas.microsoft.com/office/drawing/2014/main" id="{D32ADD76-C366-4BCB-AF69-B3CAF19F4091}"/>
              </a:ext>
            </a:extLst>
          </p:cNvPr>
          <p:cNvSpPr txBox="1">
            <a:spLocks noChangeArrowheads="1"/>
          </p:cNvSpPr>
          <p:nvPr/>
        </p:nvSpPr>
        <p:spPr bwMode="auto">
          <a:xfrm>
            <a:off x="4432423" y="5801605"/>
            <a:ext cx="1134997" cy="358381"/>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84" name="Text Box 37">
            <a:extLst>
              <a:ext uri="{FF2B5EF4-FFF2-40B4-BE49-F238E27FC236}">
                <a16:creationId xmlns:a16="http://schemas.microsoft.com/office/drawing/2014/main" id="{C192937E-71A2-4449-AC16-15522F6B4572}"/>
              </a:ext>
            </a:extLst>
          </p:cNvPr>
          <p:cNvSpPr txBox="1">
            <a:spLocks noChangeArrowheads="1"/>
          </p:cNvSpPr>
          <p:nvPr/>
        </p:nvSpPr>
        <p:spPr bwMode="auto">
          <a:xfrm>
            <a:off x="4338936" y="5503168"/>
            <a:ext cx="35471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7</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id="{50A4F720-51C7-4224-8D2E-7FB2B9F24C16}"/>
              </a:ext>
            </a:extLst>
          </p:cNvPr>
          <p:cNvCxnSpPr/>
          <p:nvPr/>
        </p:nvCxnSpPr>
        <p:spPr>
          <a:xfrm flipH="1">
            <a:off x="5028473" y="5509739"/>
            <a:ext cx="1" cy="26185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Box 66">
            <a:extLst>
              <a:ext uri="{FF2B5EF4-FFF2-40B4-BE49-F238E27FC236}">
                <a16:creationId xmlns:a16="http://schemas.microsoft.com/office/drawing/2014/main" id="{DAB57265-C4E0-49E2-9D6D-B81C06B0EE66}"/>
              </a:ext>
            </a:extLst>
          </p:cNvPr>
          <p:cNvSpPr txBox="1">
            <a:spLocks noChangeArrowheads="1"/>
          </p:cNvSpPr>
          <p:nvPr/>
        </p:nvSpPr>
        <p:spPr bwMode="auto">
          <a:xfrm>
            <a:off x="5615515" y="4594305"/>
            <a:ext cx="1134997" cy="358381"/>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a:t>
            </a:r>
            <a:r>
              <a:rPr lang="en-CA" altLang="en-US" b="1" dirty="0">
                <a:latin typeface="Century Gothic" panose="020B0502020202020204" pitchFamily="34" charset="0"/>
                <a:ea typeface="宋体" pitchFamily="2" charset="-122"/>
                <a:cs typeface="Times New Roman" pitchFamily="18" charset="0"/>
              </a:rPr>
              <a:t>1</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cxnSp>
        <p:nvCxnSpPr>
          <p:cNvPr id="97" name="Straight Connector 96">
            <a:extLst>
              <a:ext uri="{FF2B5EF4-FFF2-40B4-BE49-F238E27FC236}">
                <a16:creationId xmlns:a16="http://schemas.microsoft.com/office/drawing/2014/main" id="{C6CBEB51-5512-4FFF-8D12-86EA2E48EF3F}"/>
              </a:ext>
            </a:extLst>
          </p:cNvPr>
          <p:cNvCxnSpPr>
            <a:cxnSpLocks/>
          </p:cNvCxnSpPr>
          <p:nvPr/>
        </p:nvCxnSpPr>
        <p:spPr>
          <a:xfrm>
            <a:off x="5665393" y="4387496"/>
            <a:ext cx="627434" cy="14096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 Box 37">
            <a:extLst>
              <a:ext uri="{FF2B5EF4-FFF2-40B4-BE49-F238E27FC236}">
                <a16:creationId xmlns:a16="http://schemas.microsoft.com/office/drawing/2014/main" id="{4A0C497E-014D-4E9F-AEB4-11D6234331CB}"/>
              </a:ext>
            </a:extLst>
          </p:cNvPr>
          <p:cNvSpPr txBox="1">
            <a:spLocks noChangeArrowheads="1"/>
          </p:cNvSpPr>
          <p:nvPr/>
        </p:nvSpPr>
        <p:spPr bwMode="auto">
          <a:xfrm>
            <a:off x="6448780" y="4329444"/>
            <a:ext cx="35471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8</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48" name="Text Box 65">
            <a:extLst>
              <a:ext uri="{FF2B5EF4-FFF2-40B4-BE49-F238E27FC236}">
                <a16:creationId xmlns:a16="http://schemas.microsoft.com/office/drawing/2014/main" id="{BA5468DA-6367-4A8A-B598-5A3490E5BF85}"/>
              </a:ext>
            </a:extLst>
          </p:cNvPr>
          <p:cNvSpPr txBox="1">
            <a:spLocks noChangeArrowheads="1"/>
          </p:cNvSpPr>
          <p:nvPr/>
        </p:nvSpPr>
        <p:spPr bwMode="auto">
          <a:xfrm>
            <a:off x="8820614" y="3576133"/>
            <a:ext cx="1121152" cy="321477"/>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lang="en-CA" altLang="en-US" b="1" i="1" dirty="0">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77" name="AutoShape 59">
            <a:extLst>
              <a:ext uri="{FF2B5EF4-FFF2-40B4-BE49-F238E27FC236}">
                <a16:creationId xmlns:a16="http://schemas.microsoft.com/office/drawing/2014/main" id="{5531CA25-4AB9-4B24-9250-16ADA7F6793E}"/>
              </a:ext>
            </a:extLst>
          </p:cNvPr>
          <p:cNvSpPr>
            <a:spLocks noChangeShapeType="1"/>
          </p:cNvSpPr>
          <p:nvPr/>
        </p:nvSpPr>
        <p:spPr bwMode="auto">
          <a:xfrm flipH="1">
            <a:off x="8681714" y="3874102"/>
            <a:ext cx="385571" cy="23420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78" name="AutoShape 59">
            <a:extLst>
              <a:ext uri="{FF2B5EF4-FFF2-40B4-BE49-F238E27FC236}">
                <a16:creationId xmlns:a16="http://schemas.microsoft.com/office/drawing/2014/main" id="{B791CCEC-E5D3-472A-BB38-8099BE745FD1}"/>
              </a:ext>
            </a:extLst>
          </p:cNvPr>
          <p:cNvSpPr>
            <a:spLocks noChangeShapeType="1"/>
          </p:cNvSpPr>
          <p:nvPr/>
        </p:nvSpPr>
        <p:spPr bwMode="auto">
          <a:xfrm>
            <a:off x="8216297" y="3129152"/>
            <a:ext cx="847435" cy="4522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80" name="Text Box 20">
            <a:extLst>
              <a:ext uri="{FF2B5EF4-FFF2-40B4-BE49-F238E27FC236}">
                <a16:creationId xmlns:a16="http://schemas.microsoft.com/office/drawing/2014/main" id="{3BEBB392-29AA-424E-B2AC-02EE7153DA3E}"/>
              </a:ext>
            </a:extLst>
          </p:cNvPr>
          <p:cNvSpPr txBox="1">
            <a:spLocks noChangeArrowheads="1"/>
          </p:cNvSpPr>
          <p:nvPr/>
        </p:nvSpPr>
        <p:spPr bwMode="auto">
          <a:xfrm>
            <a:off x="8354885" y="4027434"/>
            <a:ext cx="1144648" cy="358382"/>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[3, </a:t>
            </a:r>
            <a:r>
              <a:rPr lang="en-CA" altLang="en-US" b="1" dirty="0">
                <a:latin typeface="Century Gothic" panose="020B0502020202020204" pitchFamily="34" charset="0"/>
                <a:ea typeface="宋体" pitchFamily="2" charset="-122"/>
                <a:cs typeface="Times New Roman" pitchFamily="18" charset="0"/>
              </a:rPr>
              <a:t>3</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84" name="Text Box 20">
            <a:extLst>
              <a:ext uri="{FF2B5EF4-FFF2-40B4-BE49-F238E27FC236}">
                <a16:creationId xmlns:a16="http://schemas.microsoft.com/office/drawing/2014/main" id="{A943A85F-4D99-4BB5-B5AC-85BA063513DB}"/>
              </a:ext>
            </a:extLst>
          </p:cNvPr>
          <p:cNvSpPr txBox="1">
            <a:spLocks noChangeArrowheads="1"/>
          </p:cNvSpPr>
          <p:nvPr/>
        </p:nvSpPr>
        <p:spPr bwMode="auto">
          <a:xfrm>
            <a:off x="8382219" y="4594304"/>
            <a:ext cx="1144648" cy="358382"/>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a:t>
            </a:r>
            <a:r>
              <a:rPr lang="en-CA" altLang="en-US" b="1" dirty="0">
                <a:latin typeface="Century Gothic" panose="020B0502020202020204" pitchFamily="34" charset="0"/>
                <a:ea typeface="宋体" pitchFamily="2" charset="-122"/>
                <a:cs typeface="Times New Roman" pitchFamily="18" charset="0"/>
              </a:rPr>
              <a:t>2</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cxnSp>
        <p:nvCxnSpPr>
          <p:cNvPr id="106" name="Straight Connector 105">
            <a:extLst>
              <a:ext uri="{FF2B5EF4-FFF2-40B4-BE49-F238E27FC236}">
                <a16:creationId xmlns:a16="http://schemas.microsoft.com/office/drawing/2014/main" id="{97BFD6D0-33FF-46B9-88F4-67B7C9CC98D4}"/>
              </a:ext>
            </a:extLst>
          </p:cNvPr>
          <p:cNvCxnSpPr/>
          <p:nvPr/>
        </p:nvCxnSpPr>
        <p:spPr>
          <a:xfrm flipH="1">
            <a:off x="8767663" y="4352291"/>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91F079-22D8-4993-ABA3-508FF894A240}"/>
              </a:ext>
            </a:extLst>
          </p:cNvPr>
          <p:cNvCxnSpPr/>
          <p:nvPr/>
        </p:nvCxnSpPr>
        <p:spPr>
          <a:xfrm flipH="1">
            <a:off x="5180873" y="5662139"/>
            <a:ext cx="1" cy="261856"/>
          </a:xfrm>
          <a:prstGeom prst="line">
            <a:avLst/>
          </a:prstGeom>
        </p:spPr>
        <p:style>
          <a:lnRef idx="1">
            <a:schemeClr val="accent1"/>
          </a:lnRef>
          <a:fillRef idx="0">
            <a:schemeClr val="accent1"/>
          </a:fillRef>
          <a:effectRef idx="0">
            <a:schemeClr val="accent1"/>
          </a:effectRef>
          <a:fontRef idx="minor">
            <a:schemeClr val="tx1"/>
          </a:fontRef>
        </p:style>
      </p:cxnSp>
      <p:sp>
        <p:nvSpPr>
          <p:cNvPr id="2085" name="Text Box 62">
            <a:extLst>
              <a:ext uri="{FF2B5EF4-FFF2-40B4-BE49-F238E27FC236}">
                <a16:creationId xmlns:a16="http://schemas.microsoft.com/office/drawing/2014/main" id="{6F203E7A-270D-4C5B-956F-58EE65A73937}"/>
              </a:ext>
            </a:extLst>
          </p:cNvPr>
          <p:cNvSpPr txBox="1">
            <a:spLocks noChangeArrowheads="1"/>
          </p:cNvSpPr>
          <p:nvPr/>
        </p:nvSpPr>
        <p:spPr bwMode="auto">
          <a:xfrm>
            <a:off x="9686525" y="4045887"/>
            <a:ext cx="1121152" cy="321477"/>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1]&gt;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86" name="AutoShape 59">
            <a:extLst>
              <a:ext uri="{FF2B5EF4-FFF2-40B4-BE49-F238E27FC236}">
                <a16:creationId xmlns:a16="http://schemas.microsoft.com/office/drawing/2014/main" id="{FE9798FF-4FB6-4639-B20C-ECB5DA99972B}"/>
              </a:ext>
            </a:extLst>
          </p:cNvPr>
          <p:cNvSpPr>
            <a:spLocks noChangeShapeType="1"/>
          </p:cNvSpPr>
          <p:nvPr/>
        </p:nvSpPr>
        <p:spPr bwMode="auto">
          <a:xfrm>
            <a:off x="9449790" y="3863823"/>
            <a:ext cx="447665" cy="2713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03" name="Text Box 49">
            <a:extLst>
              <a:ext uri="{FF2B5EF4-FFF2-40B4-BE49-F238E27FC236}">
                <a16:creationId xmlns:a16="http://schemas.microsoft.com/office/drawing/2014/main" id="{C617F44A-2E96-4175-BA4C-77E8A0741FCF}"/>
              </a:ext>
            </a:extLst>
          </p:cNvPr>
          <p:cNvSpPr txBox="1">
            <a:spLocks noChangeArrowheads="1"/>
          </p:cNvSpPr>
          <p:nvPr/>
        </p:nvSpPr>
        <p:spPr bwMode="auto">
          <a:xfrm>
            <a:off x="9996136" y="3798980"/>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lang="en-CA" altLang="en-US" b="1" baseline="-30000" dirty="0">
                <a:latin typeface="Century Gothic" panose="020B0502020202020204" pitchFamily="34" charset="0"/>
                <a:ea typeface="宋体" pitchFamily="2" charset="-122"/>
                <a:cs typeface="Times New Roman" pitchFamily="18" charset="0"/>
              </a:rPr>
              <a:t>16</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104" name="Text Box 49">
            <a:extLst>
              <a:ext uri="{FF2B5EF4-FFF2-40B4-BE49-F238E27FC236}">
                <a16:creationId xmlns:a16="http://schemas.microsoft.com/office/drawing/2014/main" id="{844F0D1D-EBFC-4C5A-9F69-934AA26E983C}"/>
              </a:ext>
            </a:extLst>
          </p:cNvPr>
          <p:cNvSpPr txBox="1">
            <a:spLocks noChangeArrowheads="1"/>
          </p:cNvSpPr>
          <p:nvPr/>
        </p:nvSpPr>
        <p:spPr bwMode="auto">
          <a:xfrm>
            <a:off x="11176796" y="3224729"/>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lang="en-CA" altLang="en-US" b="1" baseline="-30000" dirty="0">
                <a:latin typeface="Century Gothic" panose="020B0502020202020204" pitchFamily="34" charset="0"/>
                <a:ea typeface="宋体" pitchFamily="2" charset="-122"/>
                <a:cs typeface="Times New Roman" pitchFamily="18" charset="0"/>
              </a:rPr>
              <a:t>17</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105" name="Text Box 33">
            <a:extLst>
              <a:ext uri="{FF2B5EF4-FFF2-40B4-BE49-F238E27FC236}">
                <a16:creationId xmlns:a16="http://schemas.microsoft.com/office/drawing/2014/main" id="{C0487826-05BC-4E74-9FA0-DD2B730C56F9}"/>
              </a:ext>
            </a:extLst>
          </p:cNvPr>
          <p:cNvSpPr txBox="1">
            <a:spLocks noChangeArrowheads="1"/>
          </p:cNvSpPr>
          <p:nvPr/>
        </p:nvSpPr>
        <p:spPr bwMode="auto">
          <a:xfrm>
            <a:off x="8700512" y="4948997"/>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5</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106" name="Text Box 33">
            <a:extLst>
              <a:ext uri="{FF2B5EF4-FFF2-40B4-BE49-F238E27FC236}">
                <a16:creationId xmlns:a16="http://schemas.microsoft.com/office/drawing/2014/main" id="{CF0AD8D3-9485-4257-8D01-97C6BE83C7F9}"/>
              </a:ext>
            </a:extLst>
          </p:cNvPr>
          <p:cNvSpPr txBox="1">
            <a:spLocks noChangeArrowheads="1"/>
          </p:cNvSpPr>
          <p:nvPr/>
        </p:nvSpPr>
        <p:spPr bwMode="auto">
          <a:xfrm>
            <a:off x="10009803" y="4396645"/>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6</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107" name="Text Box 33">
            <a:extLst>
              <a:ext uri="{FF2B5EF4-FFF2-40B4-BE49-F238E27FC236}">
                <a16:creationId xmlns:a16="http://schemas.microsoft.com/office/drawing/2014/main" id="{FA529087-685C-4C1E-9840-459DE36CE56B}"/>
              </a:ext>
            </a:extLst>
          </p:cNvPr>
          <p:cNvSpPr txBox="1">
            <a:spLocks noChangeArrowheads="1"/>
          </p:cNvSpPr>
          <p:nvPr/>
        </p:nvSpPr>
        <p:spPr bwMode="auto">
          <a:xfrm>
            <a:off x="11094692" y="3832330"/>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7</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108" name="Text Box 15">
            <a:extLst>
              <a:ext uri="{FF2B5EF4-FFF2-40B4-BE49-F238E27FC236}">
                <a16:creationId xmlns:a16="http://schemas.microsoft.com/office/drawing/2014/main" id="{59AC9C06-D88B-4961-9841-0EBD62B04B0A}"/>
              </a:ext>
            </a:extLst>
          </p:cNvPr>
          <p:cNvSpPr txBox="1">
            <a:spLocks noChangeArrowheads="1"/>
          </p:cNvSpPr>
          <p:nvPr/>
        </p:nvSpPr>
        <p:spPr bwMode="auto">
          <a:xfrm>
            <a:off x="1129529" y="3213327"/>
            <a:ext cx="1180104" cy="2539434"/>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lang="en-US" altLang="zh-CN" dirty="0">
                <a:solidFill>
                  <a:srgbClr val="FF0000"/>
                </a:solidFill>
                <a:latin typeface="Calibri" pitchFamily="34" charset="0"/>
                <a:ea typeface="宋体" pitchFamily="2" charset="-122"/>
                <a:cs typeface="Times New Roman" pitchFamily="18" charset="0"/>
              </a:rPr>
              <a:t>$</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2109" name="矩形 27">
            <a:extLst>
              <a:ext uri="{FF2B5EF4-FFF2-40B4-BE49-F238E27FC236}">
                <a16:creationId xmlns:a16="http://schemas.microsoft.com/office/drawing/2014/main" id="{8C944888-7646-483D-8CD4-1675E1E13EE6}"/>
              </a:ext>
            </a:extLst>
          </p:cNvPr>
          <p:cNvSpPr/>
          <p:nvPr/>
        </p:nvSpPr>
        <p:spPr>
          <a:xfrm>
            <a:off x="797508" y="3212920"/>
            <a:ext cx="1798398" cy="2585913"/>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itle 1"/>
          <p:cNvSpPr>
            <a:spLocks noGrp="1"/>
          </p:cNvSpPr>
          <p:nvPr>
            <p:ph type="title"/>
          </p:nvPr>
        </p:nvSpPr>
        <p:spPr>
          <a:xfrm>
            <a:off x="609600" y="12416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String Matching with </a:t>
            </a:r>
            <a:r>
              <a:rPr lang="en-CA" b="1" i="1" dirty="0">
                <a:solidFill>
                  <a:srgbClr val="5014F8"/>
                </a:solidFill>
                <a:latin typeface="Century Gothic" panose="020B0502020202020204" pitchFamily="34" charset="0"/>
                <a:cs typeface="Times New Roman" pitchFamily="18" charset="0"/>
              </a:rPr>
              <a:t>k </a:t>
            </a:r>
            <a:r>
              <a:rPr lang="en-CA" b="1" dirty="0">
                <a:solidFill>
                  <a:srgbClr val="5014F8"/>
                </a:solidFill>
                <a:latin typeface="Century Gothic" panose="020B0502020202020204" pitchFamily="34" charset="0"/>
                <a:cs typeface="Times New Roman" pitchFamily="18" charset="0"/>
              </a:rPr>
              <a:t>Differences</a:t>
            </a:r>
          </a:p>
        </p:txBody>
      </p:sp>
      <p:sp>
        <p:nvSpPr>
          <p:cNvPr id="7" name="Rectangle 81"/>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AE028A76-DB34-43ED-9189-06473818B7C6}"/>
              </a:ext>
            </a:extLst>
          </p:cNvPr>
          <p:cNvSpPr>
            <a:spLocks noGrp="1"/>
          </p:cNvSpPr>
          <p:nvPr>
            <p:ph idx="1"/>
          </p:nvPr>
        </p:nvSpPr>
        <p:spPr>
          <a:xfrm>
            <a:off x="571937" y="1456851"/>
            <a:ext cx="10972800" cy="622139"/>
          </a:xfrm>
        </p:spPr>
        <p:txBody>
          <a:bodyPr/>
          <a:lstStyle/>
          <a:p>
            <a:pPr marL="0" indent="0">
              <a:buNone/>
            </a:pPr>
            <a:r>
              <a:rPr lang="en-US" b="1" i="1" dirty="0">
                <a:solidFill>
                  <a:srgbClr val="5014F8"/>
                </a:solidFill>
              </a:rPr>
              <a:t>D</a:t>
            </a:r>
            <a:r>
              <a:rPr lang="en-US" b="1" dirty="0">
                <a:solidFill>
                  <a:srgbClr val="5014F8"/>
                </a:solidFill>
              </a:rPr>
              <a:t>-vectors:</a:t>
            </a:r>
          </a:p>
        </p:txBody>
      </p:sp>
      <p:grpSp>
        <p:nvGrpSpPr>
          <p:cNvPr id="10" name="Group 9">
            <a:extLst>
              <a:ext uri="{FF2B5EF4-FFF2-40B4-BE49-F238E27FC236}">
                <a16:creationId xmlns:a16="http://schemas.microsoft.com/office/drawing/2014/main" id="{60DA6F97-24C4-4668-A18A-A0A221899855}"/>
              </a:ext>
            </a:extLst>
          </p:cNvPr>
          <p:cNvGrpSpPr/>
          <p:nvPr/>
        </p:nvGrpSpPr>
        <p:grpSpPr>
          <a:xfrm>
            <a:off x="464288" y="2156837"/>
            <a:ext cx="460383" cy="4170372"/>
            <a:chOff x="1332390" y="2188667"/>
            <a:chExt cx="460383" cy="4170372"/>
          </a:xfrm>
        </p:grpSpPr>
        <p:sp>
          <p:nvSpPr>
            <p:cNvPr id="5" name="Rectangle 4">
              <a:extLst>
                <a:ext uri="{FF2B5EF4-FFF2-40B4-BE49-F238E27FC236}">
                  <a16:creationId xmlns:a16="http://schemas.microsoft.com/office/drawing/2014/main" id="{39E0BA41-6110-4036-9BBC-3CB308D7069D}"/>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97825D-F230-4D64-AB12-EE867D4EAD27}"/>
                </a:ext>
              </a:extLst>
            </p:cNvPr>
            <p:cNvSpPr txBox="1"/>
            <p:nvPr/>
          </p:nvSpPr>
          <p:spPr>
            <a:xfrm>
              <a:off x="1332391"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0</a:t>
              </a:r>
            </a:p>
            <a:p>
              <a:pPr algn="ctr">
                <a:spcAft>
                  <a:spcPts val="1800"/>
                </a:spcAft>
              </a:pPr>
              <a:r>
                <a:rPr lang="en-US" sz="2000" b="1" dirty="0">
                  <a:solidFill>
                    <a:srgbClr val="FF0000"/>
                  </a:solidFill>
                </a:rPr>
                <a:t>-</a:t>
              </a:r>
            </a:p>
            <a:p>
              <a:pPr algn="ctr">
                <a:spcAft>
                  <a:spcPts val="1800"/>
                </a:spcAft>
              </a:pPr>
              <a:r>
                <a:rPr lang="en-US" sz="2000" b="1" dirty="0"/>
                <a:t>0</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4</a:t>
              </a:r>
            </a:p>
            <a:p>
              <a:pPr algn="ctr">
                <a:spcAft>
                  <a:spcPts val="1800"/>
                </a:spcAft>
              </a:pPr>
              <a:r>
                <a:rPr lang="en-US" sz="2000" b="1" dirty="0"/>
                <a:t>5</a:t>
              </a:r>
            </a:p>
          </p:txBody>
        </p:sp>
      </p:grpSp>
      <p:grpSp>
        <p:nvGrpSpPr>
          <p:cNvPr id="91" name="Group 90">
            <a:extLst>
              <a:ext uri="{FF2B5EF4-FFF2-40B4-BE49-F238E27FC236}">
                <a16:creationId xmlns:a16="http://schemas.microsoft.com/office/drawing/2014/main" id="{ECD4731C-BD25-452B-968B-FDD80CCE5EBE}"/>
              </a:ext>
            </a:extLst>
          </p:cNvPr>
          <p:cNvGrpSpPr/>
          <p:nvPr/>
        </p:nvGrpSpPr>
        <p:grpSpPr>
          <a:xfrm>
            <a:off x="1021777" y="2156837"/>
            <a:ext cx="460383" cy="4170372"/>
            <a:chOff x="1332390" y="2188667"/>
            <a:chExt cx="460383" cy="4170372"/>
          </a:xfrm>
        </p:grpSpPr>
        <p:sp>
          <p:nvSpPr>
            <p:cNvPr id="92" name="Rectangle 91">
              <a:extLst>
                <a:ext uri="{FF2B5EF4-FFF2-40B4-BE49-F238E27FC236}">
                  <a16:creationId xmlns:a16="http://schemas.microsoft.com/office/drawing/2014/main" id="{63E9756E-59F2-4AF8-99CD-840C3A0646FF}"/>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743E83E5-D43B-4FEB-ACF5-5FACFC652E4C}"/>
                </a:ext>
              </a:extLst>
            </p:cNvPr>
            <p:cNvSpPr txBox="1"/>
            <p:nvPr/>
          </p:nvSpPr>
          <p:spPr>
            <a:xfrm>
              <a:off x="1332391"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1</a:t>
              </a:r>
            </a:p>
            <a:p>
              <a:pPr algn="ctr">
                <a:spcAft>
                  <a:spcPts val="1800"/>
                </a:spcAft>
              </a:pPr>
              <a:r>
                <a:rPr lang="en-US" sz="2000" b="1" i="1" dirty="0">
                  <a:solidFill>
                    <a:srgbClr val="FF0000"/>
                  </a:solidFill>
                </a:rPr>
                <a:t>a</a:t>
              </a:r>
            </a:p>
            <a:p>
              <a:pPr algn="ctr">
                <a:spcAft>
                  <a:spcPts val="1800"/>
                </a:spcAft>
              </a:pPr>
              <a:r>
                <a:rPr lang="en-US" sz="2000" b="1" dirty="0"/>
                <a:t>1</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4</a:t>
              </a:r>
            </a:p>
          </p:txBody>
        </p:sp>
      </p:grpSp>
      <p:grpSp>
        <p:nvGrpSpPr>
          <p:cNvPr id="98" name="Group 97">
            <a:extLst>
              <a:ext uri="{FF2B5EF4-FFF2-40B4-BE49-F238E27FC236}">
                <a16:creationId xmlns:a16="http://schemas.microsoft.com/office/drawing/2014/main" id="{676AE371-4158-42EA-A51E-F01D278C58E4}"/>
              </a:ext>
            </a:extLst>
          </p:cNvPr>
          <p:cNvGrpSpPr/>
          <p:nvPr/>
        </p:nvGrpSpPr>
        <p:grpSpPr>
          <a:xfrm>
            <a:off x="1579266" y="2156837"/>
            <a:ext cx="460383" cy="4170372"/>
            <a:chOff x="1332390" y="2188667"/>
            <a:chExt cx="460383" cy="4170372"/>
          </a:xfrm>
        </p:grpSpPr>
        <p:sp>
          <p:nvSpPr>
            <p:cNvPr id="99" name="Rectangle 98">
              <a:extLst>
                <a:ext uri="{FF2B5EF4-FFF2-40B4-BE49-F238E27FC236}">
                  <a16:creationId xmlns:a16="http://schemas.microsoft.com/office/drawing/2014/main" id="{3E454035-C170-49D9-ACE4-2A30D7D02201}"/>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5400D1D9-86A3-4359-8150-2823F0F890F9}"/>
                </a:ext>
              </a:extLst>
            </p:cNvPr>
            <p:cNvSpPr txBox="1"/>
            <p:nvPr/>
          </p:nvSpPr>
          <p:spPr>
            <a:xfrm>
              <a:off x="1332391"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2</a:t>
              </a:r>
            </a:p>
            <a:p>
              <a:pPr algn="ctr">
                <a:spcAft>
                  <a:spcPts val="1800"/>
                </a:spcAft>
              </a:pPr>
              <a:r>
                <a:rPr lang="en-US" sz="2000" b="1" i="1" dirty="0">
                  <a:solidFill>
                    <a:srgbClr val="FF0000"/>
                  </a:solidFill>
                </a:rPr>
                <a:t>c</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3</a:t>
              </a:r>
            </a:p>
          </p:txBody>
        </p:sp>
      </p:grpSp>
      <p:grpSp>
        <p:nvGrpSpPr>
          <p:cNvPr id="101" name="Group 100">
            <a:extLst>
              <a:ext uri="{FF2B5EF4-FFF2-40B4-BE49-F238E27FC236}">
                <a16:creationId xmlns:a16="http://schemas.microsoft.com/office/drawing/2014/main" id="{0F478152-CD69-4C82-A820-E07FDA6CAFD7}"/>
              </a:ext>
            </a:extLst>
          </p:cNvPr>
          <p:cNvGrpSpPr/>
          <p:nvPr/>
        </p:nvGrpSpPr>
        <p:grpSpPr>
          <a:xfrm>
            <a:off x="2136755" y="2156837"/>
            <a:ext cx="483527" cy="4170372"/>
            <a:chOff x="1911129" y="2188667"/>
            <a:chExt cx="483527" cy="4170372"/>
          </a:xfrm>
        </p:grpSpPr>
        <p:sp>
          <p:nvSpPr>
            <p:cNvPr id="102" name="Rectangle 101">
              <a:extLst>
                <a:ext uri="{FF2B5EF4-FFF2-40B4-BE49-F238E27FC236}">
                  <a16:creationId xmlns:a16="http://schemas.microsoft.com/office/drawing/2014/main" id="{181F62DD-5EE4-4735-970E-82556EF889BE}"/>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5AD50A4A-2B85-40E7-810F-65FD20EF3898}"/>
                </a:ext>
              </a:extLst>
            </p:cNvPr>
            <p:cNvSpPr txBox="1"/>
            <p:nvPr/>
          </p:nvSpPr>
          <p:spPr>
            <a:xfrm>
              <a:off x="1934274"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3</a:t>
              </a:r>
            </a:p>
            <a:p>
              <a:pPr algn="ctr">
                <a:spcAft>
                  <a:spcPts val="1800"/>
                </a:spcAft>
              </a:pPr>
              <a:r>
                <a:rPr lang="en-US" sz="2000" b="1" i="1" dirty="0">
                  <a:solidFill>
                    <a:srgbClr val="FF0000"/>
                  </a:solidFill>
                </a:rPr>
                <a:t>a</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2</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2</a:t>
              </a:r>
            </a:p>
          </p:txBody>
        </p:sp>
      </p:grpSp>
      <p:grpSp>
        <p:nvGrpSpPr>
          <p:cNvPr id="104" name="Group 103">
            <a:extLst>
              <a:ext uri="{FF2B5EF4-FFF2-40B4-BE49-F238E27FC236}">
                <a16:creationId xmlns:a16="http://schemas.microsoft.com/office/drawing/2014/main" id="{57CD836E-6E39-4166-B14B-AC9A938A80B0}"/>
              </a:ext>
            </a:extLst>
          </p:cNvPr>
          <p:cNvGrpSpPr/>
          <p:nvPr/>
        </p:nvGrpSpPr>
        <p:grpSpPr>
          <a:xfrm>
            <a:off x="2717388" y="2156837"/>
            <a:ext cx="483527" cy="4170372"/>
            <a:chOff x="1911129" y="2188667"/>
            <a:chExt cx="483527" cy="4170372"/>
          </a:xfrm>
        </p:grpSpPr>
        <p:sp>
          <p:nvSpPr>
            <p:cNvPr id="105" name="Rectangle 104">
              <a:extLst>
                <a:ext uri="{FF2B5EF4-FFF2-40B4-BE49-F238E27FC236}">
                  <a16:creationId xmlns:a16="http://schemas.microsoft.com/office/drawing/2014/main" id="{A010A81C-6D14-4716-9E0A-8A3A03565E2A}"/>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DB3C377-305E-473A-AE68-F7ECE135CAD8}"/>
                </a:ext>
              </a:extLst>
            </p:cNvPr>
            <p:cNvSpPr txBox="1"/>
            <p:nvPr/>
          </p:nvSpPr>
          <p:spPr>
            <a:xfrm>
              <a:off x="1934274"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4</a:t>
              </a:r>
            </a:p>
            <a:p>
              <a:pPr algn="ctr">
                <a:spcAft>
                  <a:spcPts val="1800"/>
                </a:spcAft>
              </a:pPr>
              <a:r>
                <a:rPr lang="en-US" sz="2000" b="1" i="1" dirty="0">
                  <a:solidFill>
                    <a:srgbClr val="FF0000"/>
                  </a:solidFill>
                </a:rPr>
                <a:t>t</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4</a:t>
              </a:r>
            </a:p>
          </p:txBody>
        </p:sp>
      </p:grpSp>
      <p:grpSp>
        <p:nvGrpSpPr>
          <p:cNvPr id="107" name="Group 106">
            <a:extLst>
              <a:ext uri="{FF2B5EF4-FFF2-40B4-BE49-F238E27FC236}">
                <a16:creationId xmlns:a16="http://schemas.microsoft.com/office/drawing/2014/main" id="{0404B5DC-92F3-4533-9BA9-4F3866E6E955}"/>
              </a:ext>
            </a:extLst>
          </p:cNvPr>
          <p:cNvGrpSpPr/>
          <p:nvPr/>
        </p:nvGrpSpPr>
        <p:grpSpPr>
          <a:xfrm>
            <a:off x="3298021" y="2156837"/>
            <a:ext cx="483527" cy="4170372"/>
            <a:chOff x="1911129" y="2188667"/>
            <a:chExt cx="483527" cy="4170372"/>
          </a:xfrm>
        </p:grpSpPr>
        <p:sp>
          <p:nvSpPr>
            <p:cNvPr id="108" name="Rectangle 107">
              <a:extLst>
                <a:ext uri="{FF2B5EF4-FFF2-40B4-BE49-F238E27FC236}">
                  <a16:creationId xmlns:a16="http://schemas.microsoft.com/office/drawing/2014/main" id="{EAA05C8B-64D5-469D-A933-C1DD0A4275FF}"/>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86A2D8B3-7D27-46A8-8180-61213BFCF68F}"/>
                </a:ext>
              </a:extLst>
            </p:cNvPr>
            <p:cNvSpPr txBox="1"/>
            <p:nvPr/>
          </p:nvSpPr>
          <p:spPr>
            <a:xfrm>
              <a:off x="1934274"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5</a:t>
              </a:r>
            </a:p>
            <a:p>
              <a:pPr algn="ctr">
                <a:spcAft>
                  <a:spcPts val="1800"/>
                </a:spcAft>
              </a:pPr>
              <a:r>
                <a:rPr lang="en-US" sz="2000" b="1" i="1" dirty="0">
                  <a:solidFill>
                    <a:srgbClr val="FF0000"/>
                  </a:solidFill>
                </a:rPr>
                <a:t>a</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3</a:t>
              </a:r>
            </a:p>
          </p:txBody>
        </p:sp>
      </p:grpSp>
      <p:grpSp>
        <p:nvGrpSpPr>
          <p:cNvPr id="110" name="Group 109">
            <a:extLst>
              <a:ext uri="{FF2B5EF4-FFF2-40B4-BE49-F238E27FC236}">
                <a16:creationId xmlns:a16="http://schemas.microsoft.com/office/drawing/2014/main" id="{010B5D6C-7D3A-45E3-9616-DB3C3B3EBE28}"/>
              </a:ext>
            </a:extLst>
          </p:cNvPr>
          <p:cNvGrpSpPr/>
          <p:nvPr/>
        </p:nvGrpSpPr>
        <p:grpSpPr>
          <a:xfrm>
            <a:off x="3878654" y="2156837"/>
            <a:ext cx="483528" cy="4170372"/>
            <a:chOff x="1911129" y="2188667"/>
            <a:chExt cx="483528" cy="4170372"/>
          </a:xfrm>
        </p:grpSpPr>
        <p:sp>
          <p:nvSpPr>
            <p:cNvPr id="111" name="Rectangle 110">
              <a:extLst>
                <a:ext uri="{FF2B5EF4-FFF2-40B4-BE49-F238E27FC236}">
                  <a16:creationId xmlns:a16="http://schemas.microsoft.com/office/drawing/2014/main" id="{3E139709-65D1-417D-ABAD-71DFC9C115FF}"/>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9436A16E-423A-46CD-B8A0-5AA274A7AD90}"/>
                </a:ext>
              </a:extLst>
            </p:cNvPr>
            <p:cNvSpPr txBox="1"/>
            <p:nvPr/>
          </p:nvSpPr>
          <p:spPr>
            <a:xfrm>
              <a:off x="1934274" y="2188667"/>
              <a:ext cx="460383" cy="4170372"/>
            </a:xfrm>
            <a:prstGeom prst="rect">
              <a:avLst/>
            </a:prstGeom>
            <a:noFill/>
          </p:spPr>
          <p:txBody>
            <a:bodyPr wrap="none" rtlCol="0">
              <a:spAutoFit/>
            </a:bodyPr>
            <a:lstStyle/>
            <a:p>
              <a:pPr algn="ctr">
                <a:spcAft>
                  <a:spcPts val="1800"/>
                </a:spcAft>
              </a:pPr>
              <a:r>
                <a:rPr lang="en-US" sz="2000" b="1" i="1" dirty="0"/>
                <a:t>D</a:t>
              </a:r>
              <a:r>
                <a:rPr lang="en-US" sz="2000" b="1" i="1" baseline="-25000" dirty="0"/>
                <a:t>6</a:t>
              </a:r>
              <a:endParaRPr lang="en-US" sz="2000" b="1" baseline="-25000" dirty="0"/>
            </a:p>
            <a:p>
              <a:pPr algn="ctr">
                <a:spcAft>
                  <a:spcPts val="1800"/>
                </a:spcAft>
              </a:pPr>
              <a:r>
                <a:rPr lang="en-US" sz="2000" b="1" i="1" dirty="0">
                  <a:solidFill>
                    <a:srgbClr val="FF0000"/>
                  </a:solidFill>
                </a:rPr>
                <a:t>t</a:t>
              </a:r>
            </a:p>
            <a:p>
              <a:pPr algn="ctr">
                <a:spcAft>
                  <a:spcPts val="1800"/>
                </a:spcAft>
              </a:pPr>
              <a:r>
                <a:rPr lang="en-US" sz="2000" b="1" dirty="0"/>
                <a:t>4</a:t>
              </a:r>
            </a:p>
            <a:p>
              <a:pPr algn="ctr">
                <a:spcAft>
                  <a:spcPts val="1800"/>
                </a:spcAft>
              </a:pPr>
              <a:r>
                <a:rPr lang="en-US" sz="2000" b="1" dirty="0"/>
                <a:t>4</a:t>
              </a:r>
            </a:p>
            <a:p>
              <a:pPr algn="ctr">
                <a:spcAft>
                  <a:spcPts val="1800"/>
                </a:spcAft>
              </a:pPr>
              <a:r>
                <a:rPr lang="en-US" sz="2000" b="1" dirty="0"/>
                <a:t>4</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4</a:t>
              </a:r>
            </a:p>
          </p:txBody>
        </p:sp>
      </p:grpSp>
      <p:grpSp>
        <p:nvGrpSpPr>
          <p:cNvPr id="113" name="Group 112">
            <a:extLst>
              <a:ext uri="{FF2B5EF4-FFF2-40B4-BE49-F238E27FC236}">
                <a16:creationId xmlns:a16="http://schemas.microsoft.com/office/drawing/2014/main" id="{EB230F34-1066-408D-B66D-56CC2D4368C3}"/>
              </a:ext>
            </a:extLst>
          </p:cNvPr>
          <p:cNvGrpSpPr/>
          <p:nvPr/>
        </p:nvGrpSpPr>
        <p:grpSpPr>
          <a:xfrm>
            <a:off x="4459288" y="2156837"/>
            <a:ext cx="460383" cy="4170372"/>
            <a:chOff x="1332390" y="2188667"/>
            <a:chExt cx="460383" cy="4170372"/>
          </a:xfrm>
        </p:grpSpPr>
        <p:sp>
          <p:nvSpPr>
            <p:cNvPr id="114" name="Rectangle 113">
              <a:extLst>
                <a:ext uri="{FF2B5EF4-FFF2-40B4-BE49-F238E27FC236}">
                  <a16:creationId xmlns:a16="http://schemas.microsoft.com/office/drawing/2014/main" id="{58B6B0C6-89DA-41E0-84F1-34565B1B0706}"/>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ED9F8BC1-A693-40AA-9DB2-7A255ECA7BC4}"/>
                </a:ext>
              </a:extLst>
            </p:cNvPr>
            <p:cNvSpPr txBox="1"/>
            <p:nvPr/>
          </p:nvSpPr>
          <p:spPr>
            <a:xfrm>
              <a:off x="1332391"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7</a:t>
              </a:r>
            </a:p>
            <a:p>
              <a:pPr algn="ctr">
                <a:spcAft>
                  <a:spcPts val="1800"/>
                </a:spcAft>
              </a:pPr>
              <a:r>
                <a:rPr lang="en-US" sz="2000" b="1" i="1" dirty="0">
                  <a:solidFill>
                    <a:srgbClr val="FF0000"/>
                  </a:solidFill>
                </a:rPr>
                <a:t>g</a:t>
              </a:r>
            </a:p>
            <a:p>
              <a:pPr algn="ctr">
                <a:spcAft>
                  <a:spcPts val="1800"/>
                </a:spcAft>
              </a:pPr>
              <a:r>
                <a:rPr lang="en-US" sz="2000" b="1" dirty="0"/>
                <a:t>5</a:t>
              </a:r>
            </a:p>
            <a:p>
              <a:pPr algn="ctr">
                <a:spcAft>
                  <a:spcPts val="1800"/>
                </a:spcAft>
              </a:pPr>
              <a:r>
                <a:rPr lang="en-US" sz="2000" b="1" dirty="0"/>
                <a:t>4</a:t>
              </a:r>
            </a:p>
            <a:p>
              <a:pPr algn="ctr">
                <a:spcAft>
                  <a:spcPts val="1800"/>
                </a:spcAft>
              </a:pPr>
              <a:r>
                <a:rPr lang="en-US" sz="2000" b="1" dirty="0"/>
                <a:t>5</a:t>
              </a:r>
            </a:p>
            <a:p>
              <a:pPr algn="ctr">
                <a:spcAft>
                  <a:spcPts val="1800"/>
                </a:spcAft>
              </a:pPr>
              <a:r>
                <a:rPr lang="en-US" sz="2000" b="1" dirty="0"/>
                <a:t>4</a:t>
              </a:r>
            </a:p>
            <a:p>
              <a:pPr algn="ctr">
                <a:spcAft>
                  <a:spcPts val="1800"/>
                </a:spcAft>
              </a:pPr>
              <a:r>
                <a:rPr lang="en-US" sz="2000" b="1" dirty="0"/>
                <a:t>4</a:t>
              </a:r>
            </a:p>
            <a:p>
              <a:pPr algn="ctr">
                <a:spcAft>
                  <a:spcPts val="1800"/>
                </a:spcAft>
              </a:pPr>
              <a:r>
                <a:rPr lang="en-US" sz="2000" b="1" dirty="0"/>
                <a:t>4</a:t>
              </a:r>
            </a:p>
          </p:txBody>
        </p:sp>
      </p:grpSp>
      <p:grpSp>
        <p:nvGrpSpPr>
          <p:cNvPr id="116" name="Group 115">
            <a:extLst>
              <a:ext uri="{FF2B5EF4-FFF2-40B4-BE49-F238E27FC236}">
                <a16:creationId xmlns:a16="http://schemas.microsoft.com/office/drawing/2014/main" id="{F76F6AB3-8DEE-4FC4-B589-83D6E55BF96C}"/>
              </a:ext>
            </a:extLst>
          </p:cNvPr>
          <p:cNvGrpSpPr/>
          <p:nvPr/>
        </p:nvGrpSpPr>
        <p:grpSpPr>
          <a:xfrm>
            <a:off x="5016777" y="2156837"/>
            <a:ext cx="460383" cy="4170372"/>
            <a:chOff x="1332390" y="2188667"/>
            <a:chExt cx="460383" cy="4170372"/>
          </a:xfrm>
        </p:grpSpPr>
        <p:sp>
          <p:nvSpPr>
            <p:cNvPr id="117" name="Rectangle 116">
              <a:extLst>
                <a:ext uri="{FF2B5EF4-FFF2-40B4-BE49-F238E27FC236}">
                  <a16:creationId xmlns:a16="http://schemas.microsoft.com/office/drawing/2014/main" id="{6FA35061-6DB0-43C6-81D7-8919FE70F8B3}"/>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C2F2532F-4CCD-4BEB-8588-B875740519AD}"/>
                </a:ext>
              </a:extLst>
            </p:cNvPr>
            <p:cNvSpPr txBox="1"/>
            <p:nvPr/>
          </p:nvSpPr>
          <p:spPr>
            <a:xfrm>
              <a:off x="1332391"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8</a:t>
              </a:r>
            </a:p>
            <a:p>
              <a:pPr algn="ctr">
                <a:spcAft>
                  <a:spcPts val="1800"/>
                </a:spcAft>
              </a:pPr>
              <a:r>
                <a:rPr lang="en-US" sz="2000" b="1" i="1" dirty="0">
                  <a:solidFill>
                    <a:srgbClr val="FF0000"/>
                  </a:solidFill>
                </a:rPr>
                <a:t>g</a:t>
              </a:r>
            </a:p>
            <a:p>
              <a:pPr algn="ctr">
                <a:spcAft>
                  <a:spcPts val="1800"/>
                </a:spcAft>
              </a:pPr>
              <a:r>
                <a:rPr lang="en-US" sz="2000" b="1" dirty="0"/>
                <a:t>3</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4</a:t>
              </a:r>
            </a:p>
          </p:txBody>
        </p:sp>
      </p:grpSp>
      <p:grpSp>
        <p:nvGrpSpPr>
          <p:cNvPr id="119" name="Group 118">
            <a:extLst>
              <a:ext uri="{FF2B5EF4-FFF2-40B4-BE49-F238E27FC236}">
                <a16:creationId xmlns:a16="http://schemas.microsoft.com/office/drawing/2014/main" id="{01B07D06-8604-410E-832B-2DC3E285EFAA}"/>
              </a:ext>
            </a:extLst>
          </p:cNvPr>
          <p:cNvGrpSpPr/>
          <p:nvPr/>
        </p:nvGrpSpPr>
        <p:grpSpPr>
          <a:xfrm>
            <a:off x="5574266" y="2156837"/>
            <a:ext cx="460383" cy="4170372"/>
            <a:chOff x="1332390" y="2188667"/>
            <a:chExt cx="460383" cy="4170372"/>
          </a:xfrm>
        </p:grpSpPr>
        <p:sp>
          <p:nvSpPr>
            <p:cNvPr id="120" name="Rectangle 119">
              <a:extLst>
                <a:ext uri="{FF2B5EF4-FFF2-40B4-BE49-F238E27FC236}">
                  <a16:creationId xmlns:a16="http://schemas.microsoft.com/office/drawing/2014/main" id="{23AF819A-1CCB-4D49-ABC3-A2E237F29865}"/>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CEF495AE-F3E2-4A36-90B7-08F9FFA8130F}"/>
                </a:ext>
              </a:extLst>
            </p:cNvPr>
            <p:cNvSpPr txBox="1"/>
            <p:nvPr/>
          </p:nvSpPr>
          <p:spPr>
            <a:xfrm>
              <a:off x="1332391" y="2188667"/>
              <a:ext cx="460382" cy="4170372"/>
            </a:xfrm>
            <a:prstGeom prst="rect">
              <a:avLst/>
            </a:prstGeom>
            <a:noFill/>
          </p:spPr>
          <p:txBody>
            <a:bodyPr wrap="none" rtlCol="0">
              <a:spAutoFit/>
            </a:bodyPr>
            <a:lstStyle/>
            <a:p>
              <a:pPr algn="ctr">
                <a:spcAft>
                  <a:spcPts val="1800"/>
                </a:spcAft>
              </a:pPr>
              <a:r>
                <a:rPr lang="en-US" sz="2000" b="1" i="1" dirty="0"/>
                <a:t>D</a:t>
              </a:r>
              <a:r>
                <a:rPr lang="en-US" sz="2000" b="1" baseline="-25000" dirty="0"/>
                <a:t>9</a:t>
              </a:r>
            </a:p>
            <a:p>
              <a:pPr algn="ctr">
                <a:spcAft>
                  <a:spcPts val="1800"/>
                </a:spcAft>
              </a:pPr>
              <a:r>
                <a:rPr lang="en-US" sz="2000" b="1" i="1" dirty="0">
                  <a:solidFill>
                    <a:srgbClr val="FF0000"/>
                  </a:solidFill>
                </a:rPr>
                <a:t>c</a:t>
              </a:r>
            </a:p>
            <a:p>
              <a:pPr algn="ctr">
                <a:spcAft>
                  <a:spcPts val="1800"/>
                </a:spcAft>
              </a:pPr>
              <a:r>
                <a:rPr lang="en-US" sz="2000" b="1" dirty="0"/>
                <a:t>1</a:t>
              </a:r>
            </a:p>
            <a:p>
              <a:pPr algn="ctr">
                <a:spcAft>
                  <a:spcPts val="1800"/>
                </a:spcAft>
              </a:pPr>
              <a:r>
                <a:rPr lang="en-US" sz="2000" b="1" dirty="0"/>
                <a:t>1</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5</a:t>
              </a:r>
            </a:p>
          </p:txBody>
        </p:sp>
      </p:grpSp>
      <p:grpSp>
        <p:nvGrpSpPr>
          <p:cNvPr id="122" name="Group 121">
            <a:extLst>
              <a:ext uri="{FF2B5EF4-FFF2-40B4-BE49-F238E27FC236}">
                <a16:creationId xmlns:a16="http://schemas.microsoft.com/office/drawing/2014/main" id="{E335CF28-76C2-450B-9D80-034755A67BD2}"/>
              </a:ext>
            </a:extLst>
          </p:cNvPr>
          <p:cNvGrpSpPr/>
          <p:nvPr/>
        </p:nvGrpSpPr>
        <p:grpSpPr>
          <a:xfrm>
            <a:off x="6131755" y="2156837"/>
            <a:ext cx="556564" cy="4170372"/>
            <a:chOff x="1886183" y="2188667"/>
            <a:chExt cx="556564" cy="4170372"/>
          </a:xfrm>
        </p:grpSpPr>
        <p:sp>
          <p:nvSpPr>
            <p:cNvPr id="123" name="Rectangle 122">
              <a:extLst>
                <a:ext uri="{FF2B5EF4-FFF2-40B4-BE49-F238E27FC236}">
                  <a16:creationId xmlns:a16="http://schemas.microsoft.com/office/drawing/2014/main" id="{D95DCA6F-4404-4E52-B6B9-5D7546FC54DD}"/>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AA24CE00-138B-4F16-8523-6972311C1A0C}"/>
                </a:ext>
              </a:extLst>
            </p:cNvPr>
            <p:cNvSpPr txBox="1"/>
            <p:nvPr/>
          </p:nvSpPr>
          <p:spPr>
            <a:xfrm>
              <a:off x="1886183" y="2188667"/>
              <a:ext cx="556564" cy="4170372"/>
            </a:xfrm>
            <a:prstGeom prst="rect">
              <a:avLst/>
            </a:prstGeom>
            <a:noFill/>
          </p:spPr>
          <p:txBody>
            <a:bodyPr wrap="none" rtlCol="0">
              <a:spAutoFit/>
            </a:bodyPr>
            <a:lstStyle/>
            <a:p>
              <a:pPr algn="ctr">
                <a:spcAft>
                  <a:spcPts val="1800"/>
                </a:spcAft>
              </a:pPr>
              <a:r>
                <a:rPr lang="en-US" sz="2000" b="1" i="1" dirty="0"/>
                <a:t>D</a:t>
              </a:r>
              <a:r>
                <a:rPr lang="en-US" sz="2000" b="1" baseline="-25000" dirty="0"/>
                <a:t>10</a:t>
              </a:r>
            </a:p>
            <a:p>
              <a:pPr algn="ctr">
                <a:spcAft>
                  <a:spcPts val="1800"/>
                </a:spcAft>
              </a:pPr>
              <a:r>
                <a:rPr lang="en-US" sz="2000" b="1" i="1" dirty="0">
                  <a:solidFill>
                    <a:srgbClr val="FF0000"/>
                  </a:solidFill>
                </a:rPr>
                <a:t>a</a:t>
              </a:r>
            </a:p>
            <a:p>
              <a:pPr algn="ctr">
                <a:spcAft>
                  <a:spcPts val="1800"/>
                </a:spcAft>
              </a:pPr>
              <a:r>
                <a:rPr lang="en-US" sz="2000" b="1" dirty="0"/>
                <a:t>0</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4</a:t>
              </a:r>
            </a:p>
            <a:p>
              <a:pPr algn="ctr">
                <a:spcAft>
                  <a:spcPts val="1800"/>
                </a:spcAft>
              </a:pPr>
              <a:r>
                <a:rPr lang="en-US" sz="2000" b="1" dirty="0"/>
                <a:t>4</a:t>
              </a:r>
            </a:p>
          </p:txBody>
        </p:sp>
      </p:grpSp>
      <p:grpSp>
        <p:nvGrpSpPr>
          <p:cNvPr id="125" name="Group 124">
            <a:extLst>
              <a:ext uri="{FF2B5EF4-FFF2-40B4-BE49-F238E27FC236}">
                <a16:creationId xmlns:a16="http://schemas.microsoft.com/office/drawing/2014/main" id="{098C6500-385D-4DD2-9647-0D1EEBD35B2B}"/>
              </a:ext>
            </a:extLst>
          </p:cNvPr>
          <p:cNvGrpSpPr/>
          <p:nvPr/>
        </p:nvGrpSpPr>
        <p:grpSpPr>
          <a:xfrm>
            <a:off x="6785425" y="2156837"/>
            <a:ext cx="556563" cy="4170372"/>
            <a:chOff x="1886184" y="2188667"/>
            <a:chExt cx="556563" cy="4170372"/>
          </a:xfrm>
        </p:grpSpPr>
        <p:sp>
          <p:nvSpPr>
            <p:cNvPr id="126" name="Rectangle 125">
              <a:extLst>
                <a:ext uri="{FF2B5EF4-FFF2-40B4-BE49-F238E27FC236}">
                  <a16:creationId xmlns:a16="http://schemas.microsoft.com/office/drawing/2014/main" id="{C0CCAA7A-3CD9-40D6-A036-3EE33C06822D}"/>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A9F68EE2-3CE9-41B3-A813-3F0FB5A7326B}"/>
                </a:ext>
              </a:extLst>
            </p:cNvPr>
            <p:cNvSpPr txBox="1"/>
            <p:nvPr/>
          </p:nvSpPr>
          <p:spPr>
            <a:xfrm>
              <a:off x="1886184" y="2188667"/>
              <a:ext cx="556563" cy="4170372"/>
            </a:xfrm>
            <a:prstGeom prst="rect">
              <a:avLst/>
            </a:prstGeom>
            <a:noFill/>
          </p:spPr>
          <p:txBody>
            <a:bodyPr wrap="none" rtlCol="0">
              <a:spAutoFit/>
            </a:bodyPr>
            <a:lstStyle/>
            <a:p>
              <a:pPr algn="ctr">
                <a:spcAft>
                  <a:spcPts val="1800"/>
                </a:spcAft>
              </a:pPr>
              <a:r>
                <a:rPr lang="en-US" sz="2000" b="1" i="1" dirty="0"/>
                <a:t>D</a:t>
              </a:r>
              <a:r>
                <a:rPr lang="en-US" sz="2000" b="1" baseline="-25000" dirty="0"/>
                <a:t>11</a:t>
              </a:r>
            </a:p>
            <a:p>
              <a:pPr algn="ctr">
                <a:spcAft>
                  <a:spcPts val="1800"/>
                </a:spcAft>
              </a:pPr>
              <a:r>
                <a:rPr lang="en-US" sz="2000" b="1" i="1" dirty="0">
                  <a:solidFill>
                    <a:srgbClr val="FF0000"/>
                  </a:solidFill>
                </a:rPr>
                <a:t>t</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3</a:t>
              </a:r>
            </a:p>
          </p:txBody>
        </p:sp>
      </p:grpSp>
      <p:grpSp>
        <p:nvGrpSpPr>
          <p:cNvPr id="128" name="Group 127">
            <a:extLst>
              <a:ext uri="{FF2B5EF4-FFF2-40B4-BE49-F238E27FC236}">
                <a16:creationId xmlns:a16="http://schemas.microsoft.com/office/drawing/2014/main" id="{2A1DD175-30A5-4EB5-B4A4-7BCA18E4E429}"/>
              </a:ext>
            </a:extLst>
          </p:cNvPr>
          <p:cNvGrpSpPr/>
          <p:nvPr/>
        </p:nvGrpSpPr>
        <p:grpSpPr>
          <a:xfrm>
            <a:off x="7439094" y="2156837"/>
            <a:ext cx="556563" cy="4170372"/>
            <a:chOff x="1886184" y="2188667"/>
            <a:chExt cx="556563" cy="4170372"/>
          </a:xfrm>
        </p:grpSpPr>
        <p:sp>
          <p:nvSpPr>
            <p:cNvPr id="129" name="Rectangle 128">
              <a:extLst>
                <a:ext uri="{FF2B5EF4-FFF2-40B4-BE49-F238E27FC236}">
                  <a16:creationId xmlns:a16="http://schemas.microsoft.com/office/drawing/2014/main" id="{2045C349-B75F-4161-8117-51E88AAEB12C}"/>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D11BE38-9E37-498E-9DD1-C5917C456BFC}"/>
                </a:ext>
              </a:extLst>
            </p:cNvPr>
            <p:cNvSpPr txBox="1"/>
            <p:nvPr/>
          </p:nvSpPr>
          <p:spPr>
            <a:xfrm>
              <a:off x="1886184" y="2188667"/>
              <a:ext cx="556563" cy="4170372"/>
            </a:xfrm>
            <a:prstGeom prst="rect">
              <a:avLst/>
            </a:prstGeom>
            <a:noFill/>
          </p:spPr>
          <p:txBody>
            <a:bodyPr wrap="none" rtlCol="0">
              <a:spAutoFit/>
            </a:bodyPr>
            <a:lstStyle/>
            <a:p>
              <a:pPr algn="ctr">
                <a:spcAft>
                  <a:spcPts val="1800"/>
                </a:spcAft>
              </a:pPr>
              <a:r>
                <a:rPr lang="en-US" sz="2000" b="1" i="1" dirty="0"/>
                <a:t>D</a:t>
              </a:r>
              <a:r>
                <a:rPr lang="en-US" sz="2000" b="1" baseline="-25000" dirty="0"/>
                <a:t>12</a:t>
              </a:r>
            </a:p>
            <a:p>
              <a:pPr algn="ctr">
                <a:spcAft>
                  <a:spcPts val="1800"/>
                </a:spcAft>
              </a:pPr>
              <a:r>
                <a:rPr lang="en-US" sz="2000" b="1" i="1" dirty="0">
                  <a:solidFill>
                    <a:srgbClr val="FF0000"/>
                  </a:solidFill>
                </a:rPr>
                <a:t>a</a:t>
              </a:r>
            </a:p>
            <a:p>
              <a:pPr algn="ctr">
                <a:spcAft>
                  <a:spcPts val="1800"/>
                </a:spcAft>
              </a:pPr>
              <a:r>
                <a:rPr lang="en-US" sz="2000" b="1" dirty="0"/>
                <a:t>4</a:t>
              </a:r>
            </a:p>
            <a:p>
              <a:pPr algn="ctr">
                <a:spcAft>
                  <a:spcPts val="1800"/>
                </a:spcAft>
              </a:pPr>
              <a:r>
                <a:rPr lang="en-US" sz="2000" b="1" dirty="0"/>
                <a:t>4</a:t>
              </a:r>
            </a:p>
            <a:p>
              <a:pPr algn="ctr">
                <a:spcAft>
                  <a:spcPts val="1800"/>
                </a:spcAft>
              </a:pPr>
              <a:r>
                <a:rPr lang="en-US" sz="2000" b="1" dirty="0"/>
                <a:t>4</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2</a:t>
              </a:r>
            </a:p>
          </p:txBody>
        </p:sp>
      </p:grpSp>
      <p:grpSp>
        <p:nvGrpSpPr>
          <p:cNvPr id="131" name="Group 130">
            <a:extLst>
              <a:ext uri="{FF2B5EF4-FFF2-40B4-BE49-F238E27FC236}">
                <a16:creationId xmlns:a16="http://schemas.microsoft.com/office/drawing/2014/main" id="{419FEEDC-E2DF-4672-9673-AE3D30CBEAB5}"/>
              </a:ext>
            </a:extLst>
          </p:cNvPr>
          <p:cNvGrpSpPr/>
          <p:nvPr/>
        </p:nvGrpSpPr>
        <p:grpSpPr>
          <a:xfrm>
            <a:off x="8092763" y="2156837"/>
            <a:ext cx="573569" cy="4170372"/>
            <a:chOff x="1911129" y="2188667"/>
            <a:chExt cx="492084" cy="4170372"/>
          </a:xfrm>
        </p:grpSpPr>
        <p:sp>
          <p:nvSpPr>
            <p:cNvPr id="132" name="Rectangle 131">
              <a:extLst>
                <a:ext uri="{FF2B5EF4-FFF2-40B4-BE49-F238E27FC236}">
                  <a16:creationId xmlns:a16="http://schemas.microsoft.com/office/drawing/2014/main" id="{9C8ACA16-D0EC-47E5-81B4-9CC96319D038}"/>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A93689AD-6692-46C7-89F9-899357DDBA21}"/>
                </a:ext>
              </a:extLst>
            </p:cNvPr>
            <p:cNvSpPr txBox="1"/>
            <p:nvPr/>
          </p:nvSpPr>
          <p:spPr>
            <a:xfrm>
              <a:off x="1925719" y="2188667"/>
              <a:ext cx="477494" cy="4170372"/>
            </a:xfrm>
            <a:prstGeom prst="rect">
              <a:avLst/>
            </a:prstGeom>
            <a:noFill/>
          </p:spPr>
          <p:txBody>
            <a:bodyPr wrap="none" rtlCol="0">
              <a:spAutoFit/>
            </a:bodyPr>
            <a:lstStyle/>
            <a:p>
              <a:pPr algn="ctr">
                <a:spcAft>
                  <a:spcPts val="1800"/>
                </a:spcAft>
              </a:pPr>
              <a:r>
                <a:rPr lang="en-US" sz="2000" b="1" i="1" dirty="0"/>
                <a:t>D</a:t>
              </a:r>
              <a:r>
                <a:rPr lang="en-US" sz="2000" b="1" baseline="-25000" dirty="0"/>
                <a:t>13</a:t>
              </a:r>
            </a:p>
            <a:p>
              <a:pPr algn="ctr">
                <a:spcAft>
                  <a:spcPts val="1800"/>
                </a:spcAft>
              </a:pPr>
              <a:r>
                <a:rPr lang="en-US" sz="2000" b="1" i="1" dirty="0">
                  <a:solidFill>
                    <a:srgbClr val="FF0000"/>
                  </a:solidFill>
                </a:rPr>
                <a:t>t</a:t>
              </a:r>
            </a:p>
            <a:p>
              <a:pPr algn="ctr">
                <a:spcAft>
                  <a:spcPts val="1800"/>
                </a:spcAft>
              </a:pPr>
              <a:r>
                <a:rPr lang="en-US" sz="2000" b="1" dirty="0"/>
                <a:t>1</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4</a:t>
              </a:r>
            </a:p>
            <a:p>
              <a:pPr algn="ctr">
                <a:spcAft>
                  <a:spcPts val="1800"/>
                </a:spcAft>
              </a:pPr>
              <a:r>
                <a:rPr lang="en-US" sz="2000" b="1" dirty="0"/>
                <a:t>5</a:t>
              </a:r>
            </a:p>
          </p:txBody>
        </p:sp>
      </p:grpSp>
      <p:grpSp>
        <p:nvGrpSpPr>
          <p:cNvPr id="134" name="Group 133">
            <a:extLst>
              <a:ext uri="{FF2B5EF4-FFF2-40B4-BE49-F238E27FC236}">
                <a16:creationId xmlns:a16="http://schemas.microsoft.com/office/drawing/2014/main" id="{94C8E5C1-B566-4819-95A1-F483323B21F9}"/>
              </a:ext>
            </a:extLst>
          </p:cNvPr>
          <p:cNvGrpSpPr/>
          <p:nvPr/>
        </p:nvGrpSpPr>
        <p:grpSpPr>
          <a:xfrm>
            <a:off x="8763438" y="2156837"/>
            <a:ext cx="556563" cy="4170372"/>
            <a:chOff x="1284301" y="2188667"/>
            <a:chExt cx="556563" cy="4170372"/>
          </a:xfrm>
        </p:grpSpPr>
        <p:sp>
          <p:nvSpPr>
            <p:cNvPr id="135" name="Rectangle 134">
              <a:extLst>
                <a:ext uri="{FF2B5EF4-FFF2-40B4-BE49-F238E27FC236}">
                  <a16:creationId xmlns:a16="http://schemas.microsoft.com/office/drawing/2014/main" id="{BEA28D4C-3E0A-40C2-BE7E-205BD959FE98}"/>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4BB428B9-4AC8-4829-A876-48FC1671D2FE}"/>
                </a:ext>
              </a:extLst>
            </p:cNvPr>
            <p:cNvSpPr txBox="1"/>
            <p:nvPr/>
          </p:nvSpPr>
          <p:spPr>
            <a:xfrm>
              <a:off x="1284301" y="2188667"/>
              <a:ext cx="556563" cy="4170372"/>
            </a:xfrm>
            <a:prstGeom prst="rect">
              <a:avLst/>
            </a:prstGeom>
            <a:noFill/>
          </p:spPr>
          <p:txBody>
            <a:bodyPr wrap="none" rtlCol="0">
              <a:spAutoFit/>
            </a:bodyPr>
            <a:lstStyle/>
            <a:p>
              <a:pPr algn="ctr">
                <a:spcAft>
                  <a:spcPts val="1800"/>
                </a:spcAft>
              </a:pPr>
              <a:r>
                <a:rPr lang="en-US" sz="2000" b="1" i="1" dirty="0"/>
                <a:t>D</a:t>
              </a:r>
              <a:r>
                <a:rPr lang="en-US" sz="2000" b="1" baseline="-25000" dirty="0"/>
                <a:t>14</a:t>
              </a:r>
            </a:p>
            <a:p>
              <a:pPr algn="ctr">
                <a:spcAft>
                  <a:spcPts val="1800"/>
                </a:spcAft>
              </a:pPr>
              <a:r>
                <a:rPr lang="en-US" sz="2000" b="1" i="1" dirty="0">
                  <a:solidFill>
                    <a:srgbClr val="FF0000"/>
                  </a:solidFill>
                </a:rPr>
                <a:t>a</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4</a:t>
              </a:r>
            </a:p>
          </p:txBody>
        </p:sp>
      </p:grpSp>
      <p:grpSp>
        <p:nvGrpSpPr>
          <p:cNvPr id="137" name="Group 136">
            <a:extLst>
              <a:ext uri="{FF2B5EF4-FFF2-40B4-BE49-F238E27FC236}">
                <a16:creationId xmlns:a16="http://schemas.microsoft.com/office/drawing/2014/main" id="{F230CECF-F470-46AA-8778-02FF2353B6DB}"/>
              </a:ext>
            </a:extLst>
          </p:cNvPr>
          <p:cNvGrpSpPr/>
          <p:nvPr/>
        </p:nvGrpSpPr>
        <p:grpSpPr>
          <a:xfrm>
            <a:off x="9417107" y="2156837"/>
            <a:ext cx="556564" cy="4170372"/>
            <a:chOff x="1284300" y="2188667"/>
            <a:chExt cx="556564" cy="4170372"/>
          </a:xfrm>
        </p:grpSpPr>
        <p:sp>
          <p:nvSpPr>
            <p:cNvPr id="138" name="Rectangle 137">
              <a:extLst>
                <a:ext uri="{FF2B5EF4-FFF2-40B4-BE49-F238E27FC236}">
                  <a16:creationId xmlns:a16="http://schemas.microsoft.com/office/drawing/2014/main" id="{4F3BA2B6-F7AF-465D-90B6-035552EA4229}"/>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7211F63B-4B0D-417E-BEA9-6FD7EF9C390C}"/>
                </a:ext>
              </a:extLst>
            </p:cNvPr>
            <p:cNvSpPr txBox="1"/>
            <p:nvPr/>
          </p:nvSpPr>
          <p:spPr>
            <a:xfrm>
              <a:off x="1284300" y="2188667"/>
              <a:ext cx="556564" cy="4170372"/>
            </a:xfrm>
            <a:prstGeom prst="rect">
              <a:avLst/>
            </a:prstGeom>
            <a:noFill/>
          </p:spPr>
          <p:txBody>
            <a:bodyPr wrap="none" rtlCol="0">
              <a:spAutoFit/>
            </a:bodyPr>
            <a:lstStyle/>
            <a:p>
              <a:pPr algn="ctr">
                <a:spcAft>
                  <a:spcPts val="1800"/>
                </a:spcAft>
              </a:pPr>
              <a:r>
                <a:rPr lang="en-US" sz="2000" b="1" i="1" dirty="0"/>
                <a:t>D</a:t>
              </a:r>
              <a:r>
                <a:rPr lang="en-US" sz="2000" b="1" baseline="-25000" dirty="0"/>
                <a:t>15</a:t>
              </a:r>
            </a:p>
            <a:p>
              <a:pPr algn="ctr">
                <a:spcAft>
                  <a:spcPts val="1800"/>
                </a:spcAft>
              </a:pPr>
              <a:r>
                <a:rPr lang="en-US" sz="2000" b="1" i="1" dirty="0">
                  <a:solidFill>
                    <a:srgbClr val="FF0000"/>
                  </a:solidFill>
                </a:rPr>
                <a:t>t</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3</a:t>
              </a:r>
            </a:p>
            <a:p>
              <a:pPr algn="ctr">
                <a:spcAft>
                  <a:spcPts val="1800"/>
                </a:spcAft>
              </a:pPr>
              <a:r>
                <a:rPr lang="en-US" sz="2000" b="1" dirty="0"/>
                <a:t>4</a:t>
              </a:r>
            </a:p>
          </p:txBody>
        </p:sp>
      </p:grpSp>
      <p:grpSp>
        <p:nvGrpSpPr>
          <p:cNvPr id="140" name="Group 139">
            <a:extLst>
              <a:ext uri="{FF2B5EF4-FFF2-40B4-BE49-F238E27FC236}">
                <a16:creationId xmlns:a16="http://schemas.microsoft.com/office/drawing/2014/main" id="{12BABE34-2046-4B5B-8C6D-0BF9B10F4336}"/>
              </a:ext>
            </a:extLst>
          </p:cNvPr>
          <p:cNvGrpSpPr/>
          <p:nvPr/>
        </p:nvGrpSpPr>
        <p:grpSpPr>
          <a:xfrm>
            <a:off x="10070777" y="2156837"/>
            <a:ext cx="556563" cy="4170372"/>
            <a:chOff x="1284301" y="2188667"/>
            <a:chExt cx="556563" cy="4170372"/>
          </a:xfrm>
        </p:grpSpPr>
        <p:sp>
          <p:nvSpPr>
            <p:cNvPr id="141" name="Rectangle 140">
              <a:extLst>
                <a:ext uri="{FF2B5EF4-FFF2-40B4-BE49-F238E27FC236}">
                  <a16:creationId xmlns:a16="http://schemas.microsoft.com/office/drawing/2014/main" id="{4514B6D4-9CF3-4A33-980B-33AC537037B4}"/>
                </a:ext>
              </a:extLst>
            </p:cNvPr>
            <p:cNvSpPr/>
            <p:nvPr/>
          </p:nvSpPr>
          <p:spPr>
            <a:xfrm>
              <a:off x="1332390"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7FE0D643-C34B-40A1-B2CF-0C2A0A05463C}"/>
                </a:ext>
              </a:extLst>
            </p:cNvPr>
            <p:cNvSpPr txBox="1"/>
            <p:nvPr/>
          </p:nvSpPr>
          <p:spPr>
            <a:xfrm>
              <a:off x="1284301" y="2188667"/>
              <a:ext cx="556563" cy="4170372"/>
            </a:xfrm>
            <a:prstGeom prst="rect">
              <a:avLst/>
            </a:prstGeom>
            <a:noFill/>
          </p:spPr>
          <p:txBody>
            <a:bodyPr wrap="none" rtlCol="0">
              <a:spAutoFit/>
            </a:bodyPr>
            <a:lstStyle/>
            <a:p>
              <a:pPr algn="ctr">
                <a:spcAft>
                  <a:spcPts val="1800"/>
                </a:spcAft>
              </a:pPr>
              <a:r>
                <a:rPr lang="en-US" sz="2000" b="1" i="1" dirty="0"/>
                <a:t>D</a:t>
              </a:r>
              <a:r>
                <a:rPr lang="en-US" sz="2000" b="1" baseline="-25000" dirty="0"/>
                <a:t>16</a:t>
              </a:r>
            </a:p>
            <a:p>
              <a:pPr algn="ctr">
                <a:spcAft>
                  <a:spcPts val="1800"/>
                </a:spcAft>
              </a:pPr>
              <a:r>
                <a:rPr lang="en-US" sz="2000" b="1" i="1" dirty="0">
                  <a:solidFill>
                    <a:srgbClr val="FF0000"/>
                  </a:solidFill>
                </a:rPr>
                <a:t>g</a:t>
              </a:r>
            </a:p>
            <a:p>
              <a:pPr algn="ctr">
                <a:spcAft>
                  <a:spcPts val="1800"/>
                </a:spcAft>
              </a:pPr>
              <a:r>
                <a:rPr lang="en-US" sz="2000" b="1" dirty="0"/>
                <a:t>2</a:t>
              </a:r>
            </a:p>
            <a:p>
              <a:pPr algn="ctr">
                <a:spcAft>
                  <a:spcPts val="1800"/>
                </a:spcAft>
              </a:pPr>
              <a:r>
                <a:rPr lang="en-US" sz="2000" b="1" dirty="0"/>
                <a:t>1</a:t>
              </a:r>
            </a:p>
            <a:p>
              <a:pPr algn="ctr">
                <a:spcAft>
                  <a:spcPts val="1800"/>
                </a:spcAft>
              </a:pPr>
              <a:r>
                <a:rPr lang="en-US" sz="2000" b="1" dirty="0"/>
                <a:t>2</a:t>
              </a:r>
            </a:p>
            <a:p>
              <a:pPr algn="ctr">
                <a:spcAft>
                  <a:spcPts val="1800"/>
                </a:spcAft>
              </a:pPr>
              <a:r>
                <a:rPr lang="en-US" sz="2000" b="1" dirty="0"/>
                <a:t>3</a:t>
              </a:r>
            </a:p>
            <a:p>
              <a:pPr algn="ctr">
                <a:spcAft>
                  <a:spcPts val="1800"/>
                </a:spcAft>
              </a:pPr>
              <a:r>
                <a:rPr lang="en-US" sz="2000" b="1" dirty="0"/>
                <a:t>4</a:t>
              </a:r>
            </a:p>
            <a:p>
              <a:pPr algn="ctr">
                <a:spcAft>
                  <a:spcPts val="1800"/>
                </a:spcAft>
              </a:pPr>
              <a:r>
                <a:rPr lang="en-US" sz="2000" b="1" dirty="0"/>
                <a:t>5</a:t>
              </a:r>
            </a:p>
          </p:txBody>
        </p:sp>
      </p:grpSp>
      <p:grpSp>
        <p:nvGrpSpPr>
          <p:cNvPr id="143" name="Group 142">
            <a:extLst>
              <a:ext uri="{FF2B5EF4-FFF2-40B4-BE49-F238E27FC236}">
                <a16:creationId xmlns:a16="http://schemas.microsoft.com/office/drawing/2014/main" id="{D305BC4B-B2A2-42C4-9E24-7F3A7982774D}"/>
              </a:ext>
            </a:extLst>
          </p:cNvPr>
          <p:cNvGrpSpPr/>
          <p:nvPr/>
        </p:nvGrpSpPr>
        <p:grpSpPr>
          <a:xfrm>
            <a:off x="10724447" y="2156837"/>
            <a:ext cx="556563" cy="4170372"/>
            <a:chOff x="1886184" y="2188667"/>
            <a:chExt cx="556563" cy="4170372"/>
          </a:xfrm>
        </p:grpSpPr>
        <p:sp>
          <p:nvSpPr>
            <p:cNvPr id="144" name="Rectangle 143">
              <a:extLst>
                <a:ext uri="{FF2B5EF4-FFF2-40B4-BE49-F238E27FC236}">
                  <a16:creationId xmlns:a16="http://schemas.microsoft.com/office/drawing/2014/main" id="{D8F80975-94D2-428D-AEDC-F841FCB6FE2D}"/>
                </a:ext>
              </a:extLst>
            </p:cNvPr>
            <p:cNvSpPr/>
            <p:nvPr/>
          </p:nvSpPr>
          <p:spPr>
            <a:xfrm>
              <a:off x="1911129" y="2627448"/>
              <a:ext cx="460383" cy="3731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461DAA6C-8DF2-4127-AD16-FB827230C351}"/>
                </a:ext>
              </a:extLst>
            </p:cNvPr>
            <p:cNvSpPr txBox="1"/>
            <p:nvPr/>
          </p:nvSpPr>
          <p:spPr>
            <a:xfrm>
              <a:off x="1886184" y="2188667"/>
              <a:ext cx="556563" cy="4170372"/>
            </a:xfrm>
            <a:prstGeom prst="rect">
              <a:avLst/>
            </a:prstGeom>
            <a:noFill/>
          </p:spPr>
          <p:txBody>
            <a:bodyPr wrap="none" rtlCol="0">
              <a:spAutoFit/>
            </a:bodyPr>
            <a:lstStyle/>
            <a:p>
              <a:pPr algn="ctr">
                <a:spcAft>
                  <a:spcPts val="1800"/>
                </a:spcAft>
              </a:pPr>
              <a:r>
                <a:rPr lang="en-US" sz="2000" b="1" i="1" dirty="0"/>
                <a:t>D</a:t>
              </a:r>
              <a:r>
                <a:rPr lang="en-US" sz="2000" b="1" baseline="-25000" dirty="0"/>
                <a:t>17</a:t>
              </a:r>
            </a:p>
            <a:p>
              <a:pPr algn="ctr">
                <a:spcAft>
                  <a:spcPts val="1800"/>
                </a:spcAft>
              </a:pPr>
              <a:r>
                <a:rPr lang="en-US" sz="2000" b="1" i="1" dirty="0">
                  <a:solidFill>
                    <a:srgbClr val="FF0000"/>
                  </a:solidFill>
                </a:rPr>
                <a:t>g</a:t>
              </a:r>
            </a:p>
            <a:p>
              <a:pPr algn="ctr">
                <a:spcAft>
                  <a:spcPts val="1800"/>
                </a:spcAft>
              </a:pPr>
              <a:r>
                <a:rPr lang="en-US" sz="2000" b="1" dirty="0"/>
                <a:t>1</a:t>
              </a:r>
            </a:p>
            <a:p>
              <a:pPr algn="ctr">
                <a:spcAft>
                  <a:spcPts val="1800"/>
                </a:spcAft>
              </a:pPr>
              <a:r>
                <a:rPr lang="en-US" sz="2000" b="1" dirty="0"/>
                <a:t>0</a:t>
              </a:r>
            </a:p>
            <a:p>
              <a:pPr algn="ctr">
                <a:spcAft>
                  <a:spcPts val="1800"/>
                </a:spcAft>
              </a:pPr>
              <a:r>
                <a:rPr lang="en-US" sz="2000" b="1" dirty="0"/>
                <a:t>1</a:t>
              </a:r>
            </a:p>
            <a:p>
              <a:pPr algn="ctr">
                <a:spcAft>
                  <a:spcPts val="1800"/>
                </a:spcAft>
              </a:pPr>
              <a:r>
                <a:rPr lang="en-US" sz="2000" b="1" dirty="0"/>
                <a:t>3</a:t>
              </a:r>
            </a:p>
            <a:p>
              <a:pPr algn="ctr">
                <a:spcAft>
                  <a:spcPts val="1800"/>
                </a:spcAft>
              </a:pPr>
              <a:r>
                <a:rPr lang="en-US" sz="2000" b="1" dirty="0"/>
                <a:t>4</a:t>
              </a:r>
            </a:p>
            <a:p>
              <a:pPr algn="ctr">
                <a:spcAft>
                  <a:spcPts val="1800"/>
                </a:spcAft>
              </a:pPr>
              <a:r>
                <a:rPr lang="en-US" sz="2000" b="1" dirty="0"/>
                <a:t>5</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b="1" dirty="0">
                <a:solidFill>
                  <a:srgbClr val="5014F8"/>
                </a:solidFill>
                <a:latin typeface="Century Gothic" panose="020B0502020202020204" pitchFamily="34" charset="0"/>
                <a:cs typeface="Times New Roman" pitchFamily="18" charset="0"/>
              </a:rPr>
              <a:t>Outline</a:t>
            </a:r>
            <a:r>
              <a:rPr lang="en-US" dirty="0">
                <a:solidFill>
                  <a:schemeClr val="accent1"/>
                </a:solidFill>
                <a:latin typeface="Times New Roman" pitchFamily="18" charset="0"/>
                <a:cs typeface="Times New Roman" pitchFamily="18" charset="0"/>
              </a:rPr>
              <a:t>		</a:t>
            </a:r>
            <a:endParaRPr lang="en-CA" dirty="0">
              <a:solidFill>
                <a:schemeClr val="accent1"/>
              </a:solidFill>
              <a:latin typeface="Times New Roman" pitchFamily="18" charset="0"/>
              <a:cs typeface="Times New Roman" pitchFamily="18" charset="0"/>
            </a:endParaRPr>
          </a:p>
        </p:txBody>
      </p:sp>
      <p:sp>
        <p:nvSpPr>
          <p:cNvPr id="6147" name="Content Placeholder 2"/>
          <p:cNvSpPr>
            <a:spLocks noGrp="1"/>
          </p:cNvSpPr>
          <p:nvPr>
            <p:ph idx="1"/>
          </p:nvPr>
        </p:nvSpPr>
        <p:spPr>
          <a:xfrm>
            <a:off x="648660" y="1485420"/>
            <a:ext cx="10712447" cy="5003061"/>
          </a:xfrm>
        </p:spPr>
        <p:txBody>
          <a:bodyPr>
            <a:noAutofit/>
          </a:bodyPr>
          <a:lstStyle/>
          <a:p>
            <a:pPr>
              <a:spcBef>
                <a:spcPts val="300"/>
              </a:spcBef>
              <a:spcAft>
                <a:spcPts val="300"/>
              </a:spcAft>
              <a:buFont typeface="Wingdings" panose="05000000000000000000" pitchFamily="2" charset="2"/>
              <a:buChar char="Ø"/>
            </a:pPr>
            <a:r>
              <a:rPr lang="en-CA" sz="2400" b="1" dirty="0">
                <a:solidFill>
                  <a:srgbClr val="5014F8"/>
                </a:solidFill>
                <a:latin typeface="Century Gothic" panose="020B0502020202020204" pitchFamily="34" charset="0"/>
                <a:cs typeface="Times New Roman" pitchFamily="18" charset="0"/>
              </a:rPr>
              <a:t>Motivation</a:t>
            </a:r>
          </a:p>
          <a:p>
            <a:pPr marL="0" indent="0" eaLnBrk="1" hangingPunct="1">
              <a:spcBef>
                <a:spcPts val="300"/>
              </a:spcBef>
              <a:spcAft>
                <a:spcPts val="300"/>
              </a:spcAft>
              <a:buNone/>
              <a:tabLst>
                <a:tab pos="342900" algn="l"/>
                <a:tab pos="685800" algn="l"/>
              </a:tabLst>
            </a:pPr>
            <a:r>
              <a:rPr lang="en-CA" sz="2400" b="1" dirty="0">
                <a:solidFill>
                  <a:srgbClr val="5014F8"/>
                </a:solidFill>
                <a:latin typeface="Century Gothic" panose="020B0502020202020204" pitchFamily="34" charset="0"/>
                <a:cs typeface="Times New Roman" pitchFamily="18" charset="0"/>
              </a:rPr>
              <a:t>	-	Statement of Problem</a:t>
            </a:r>
          </a:p>
          <a:p>
            <a:pPr marL="0" indent="0" eaLnBrk="1" hangingPunct="1">
              <a:spcBef>
                <a:spcPts val="300"/>
              </a:spcBef>
              <a:spcAft>
                <a:spcPts val="300"/>
              </a:spcAft>
              <a:buNone/>
              <a:tabLst>
                <a:tab pos="342900" algn="l"/>
                <a:tab pos="685800" algn="l"/>
              </a:tabLst>
            </a:pPr>
            <a:r>
              <a:rPr lang="en-CA" sz="2400" b="1" dirty="0">
                <a:solidFill>
                  <a:srgbClr val="5014F8"/>
                </a:solidFill>
                <a:latin typeface="Century Gothic" panose="020B0502020202020204" pitchFamily="34" charset="0"/>
                <a:cs typeface="Times New Roman" pitchFamily="18" charset="0"/>
              </a:rPr>
              <a:t>	-	Related work</a:t>
            </a:r>
          </a:p>
          <a:p>
            <a:pPr>
              <a:spcBef>
                <a:spcPts val="300"/>
              </a:spcBef>
              <a:spcAft>
                <a:spcPts val="300"/>
              </a:spcAft>
              <a:buFont typeface="Wingdings" panose="05000000000000000000" pitchFamily="2" charset="2"/>
              <a:buChar char="Ø"/>
            </a:pPr>
            <a:r>
              <a:rPr lang="en-CA" sz="2400" b="1" dirty="0">
                <a:solidFill>
                  <a:srgbClr val="5014F8"/>
                </a:solidFill>
                <a:latin typeface="Century Gothic" panose="020B0502020202020204" pitchFamily="34" charset="0"/>
                <a:cs typeface="Times New Roman" pitchFamily="18" charset="0"/>
              </a:rPr>
              <a:t>Basic Techniques</a:t>
            </a:r>
          </a:p>
          <a:p>
            <a:pPr marL="0" indent="0">
              <a:spcBef>
                <a:spcPts val="300"/>
              </a:spcBef>
              <a:spcAft>
                <a:spcPts val="300"/>
              </a:spcAft>
              <a:buNone/>
              <a:tabLst>
                <a:tab pos="338138" algn="l"/>
                <a:tab pos="688975" algn="l"/>
              </a:tabLst>
            </a:pPr>
            <a:r>
              <a:rPr lang="en-CA" sz="2400" b="1" dirty="0">
                <a:solidFill>
                  <a:srgbClr val="5014F8"/>
                </a:solidFill>
                <a:latin typeface="Century Gothic" panose="020B0502020202020204" pitchFamily="34" charset="0"/>
                <a:cs typeface="Times New Roman" pitchFamily="18" charset="0"/>
              </a:rPr>
              <a:t>	-	Dynamic programming</a:t>
            </a:r>
          </a:p>
          <a:p>
            <a:pPr marL="0" indent="0">
              <a:spcBef>
                <a:spcPts val="300"/>
              </a:spcBef>
              <a:spcAft>
                <a:spcPts val="300"/>
              </a:spcAft>
              <a:buNone/>
              <a:tabLst>
                <a:tab pos="338138" algn="l"/>
                <a:tab pos="688975" algn="l"/>
              </a:tabLst>
            </a:pPr>
            <a:r>
              <a:rPr lang="en-CA" sz="2400" b="1" dirty="0">
                <a:solidFill>
                  <a:srgbClr val="5014F8"/>
                </a:solidFill>
                <a:latin typeface="Century Gothic" panose="020B0502020202020204" pitchFamily="34" charset="0"/>
                <a:cs typeface="Times New Roman" pitchFamily="18" charset="0"/>
              </a:rPr>
              <a:t>	-	BWT Arrays – A space-economic Index for String Matching</a:t>
            </a:r>
          </a:p>
          <a:p>
            <a:pPr>
              <a:spcBef>
                <a:spcPts val="300"/>
              </a:spcBef>
              <a:spcAft>
                <a:spcPts val="300"/>
              </a:spcAft>
              <a:buFont typeface="Wingdings" panose="05000000000000000000" pitchFamily="2" charset="2"/>
              <a:buChar char="Ø"/>
            </a:pPr>
            <a:r>
              <a:rPr lang="en-CA" sz="2400" b="1" dirty="0">
                <a:solidFill>
                  <a:srgbClr val="5014F8"/>
                </a:solidFill>
                <a:latin typeface="Century Gothic" panose="020B0502020202020204" pitchFamily="34" charset="0"/>
                <a:cs typeface="Times New Roman" pitchFamily="18" charset="0"/>
              </a:rPr>
              <a:t>Main algorithm for string Matching with </a:t>
            </a:r>
            <a:r>
              <a:rPr lang="en-CA" sz="2400" b="1" i="1" dirty="0">
                <a:solidFill>
                  <a:srgbClr val="5014F8"/>
                </a:solidFill>
                <a:latin typeface="Century Gothic" panose="020B0502020202020204" pitchFamily="34" charset="0"/>
                <a:cs typeface="Times New Roman" pitchFamily="18" charset="0"/>
              </a:rPr>
              <a:t>k </a:t>
            </a:r>
            <a:r>
              <a:rPr lang="en-CA" sz="2400" b="1" dirty="0">
                <a:solidFill>
                  <a:srgbClr val="5014F8"/>
                </a:solidFill>
                <a:latin typeface="Century Gothic" panose="020B0502020202020204" pitchFamily="34" charset="0"/>
                <a:cs typeface="Times New Roman" pitchFamily="18" charset="0"/>
              </a:rPr>
              <a:t>Differences</a:t>
            </a:r>
          </a:p>
          <a:p>
            <a:pPr marL="0" indent="0">
              <a:spcBef>
                <a:spcPts val="300"/>
              </a:spcBef>
              <a:spcAft>
                <a:spcPts val="300"/>
              </a:spcAft>
              <a:buNone/>
              <a:tabLst>
                <a:tab pos="342900" algn="l"/>
                <a:tab pos="685800" algn="l"/>
              </a:tabLst>
            </a:pPr>
            <a:r>
              <a:rPr lang="en-CA" sz="2400" b="1" dirty="0">
                <a:solidFill>
                  <a:srgbClr val="5014F8"/>
                </a:solidFill>
                <a:latin typeface="Century Gothic" panose="020B0502020202020204" pitchFamily="34" charset="0"/>
                <a:cs typeface="Times New Roman" pitchFamily="18" charset="0"/>
              </a:rPr>
              <a:t>	-	Search trees</a:t>
            </a:r>
          </a:p>
          <a:p>
            <a:pPr marL="0" indent="0">
              <a:spcBef>
                <a:spcPts val="300"/>
              </a:spcBef>
              <a:spcAft>
                <a:spcPts val="300"/>
              </a:spcAft>
              <a:buNone/>
              <a:tabLst>
                <a:tab pos="342900" algn="l"/>
                <a:tab pos="685800" algn="l"/>
              </a:tabLst>
            </a:pPr>
            <a:r>
              <a:rPr lang="en-CA" sz="2400" b="1" dirty="0">
                <a:solidFill>
                  <a:srgbClr val="5014F8"/>
                </a:solidFill>
                <a:latin typeface="Century Gothic" panose="020B0502020202020204" pitchFamily="34" charset="0"/>
                <a:cs typeface="Times New Roman" pitchFamily="18" charset="0"/>
              </a:rPr>
              <a:t>	-	Suffix trees over patterns, Similar paths, Pattern partition</a:t>
            </a:r>
          </a:p>
          <a:p>
            <a:pPr>
              <a:spcBef>
                <a:spcPts val="300"/>
              </a:spcBef>
              <a:spcAft>
                <a:spcPts val="300"/>
              </a:spcAft>
              <a:buFont typeface="Wingdings" panose="05000000000000000000" pitchFamily="2" charset="2"/>
              <a:buChar char="Ø"/>
            </a:pPr>
            <a:r>
              <a:rPr lang="en-CA" sz="2400" b="1" dirty="0">
                <a:solidFill>
                  <a:srgbClr val="5014F8"/>
                </a:solidFill>
                <a:latin typeface="Century Gothic" panose="020B0502020202020204" pitchFamily="34" charset="0"/>
                <a:cs typeface="Times New Roman" pitchFamily="18" charset="0"/>
              </a:rPr>
              <a:t>Experiments</a:t>
            </a:r>
          </a:p>
          <a:p>
            <a:pPr eaLnBrk="1" hangingPunct="1">
              <a:spcBef>
                <a:spcPts val="300"/>
              </a:spcBef>
              <a:spcAft>
                <a:spcPts val="300"/>
              </a:spcAft>
              <a:buFont typeface="Wingdings" panose="05000000000000000000" pitchFamily="2" charset="2"/>
              <a:buChar char="Ø"/>
            </a:pPr>
            <a:r>
              <a:rPr lang="en-CA" sz="2400" b="1" dirty="0">
                <a:solidFill>
                  <a:srgbClr val="5014F8"/>
                </a:solidFill>
                <a:latin typeface="Century Gothic" panose="020B0502020202020204" pitchFamily="34" charset="0"/>
                <a:cs typeface="Times New Roman" pitchFamily="18" charset="0"/>
              </a:rPr>
              <a:t>Conclusion and Future Work</a:t>
            </a:r>
          </a:p>
        </p:txBody>
      </p:sp>
      <p:sp>
        <p:nvSpPr>
          <p:cNvPr id="6148" name="Slide Number Placeholder 3"/>
          <p:cNvSpPr>
            <a:spLocks noGrp="1"/>
          </p:cNvSpPr>
          <p:nvPr>
            <p:ph type="sldNum" sz="quarter" idx="12"/>
          </p:nvPr>
        </p:nvSpPr>
        <p:spPr>
          <a:noFill/>
          <a:ln>
            <a:miter lim="800000"/>
            <a:headEnd/>
            <a:tailEnd/>
          </a:ln>
        </p:spPr>
        <p:txBody>
          <a:bodyPr>
            <a:normAutofit/>
          </a:bodyPr>
          <a:lstStyle/>
          <a:p>
            <a:fld id="{83557950-5083-461A-8002-0FDDD8CDC891}" type="slidenum">
              <a:rPr lang="en-CA" smtClean="0"/>
              <a:pPr/>
              <a:t>2</a:t>
            </a:fld>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8A4CDF-13D2-4501-96B5-0FB0A677DD11}"/>
              </a:ext>
            </a:extLst>
          </p:cNvPr>
          <p:cNvSpPr>
            <a:spLocks noGrp="1"/>
          </p:cNvSpPr>
          <p:nvPr>
            <p:ph type="sldNum" sz="quarter" idx="12"/>
          </p:nvPr>
        </p:nvSpPr>
        <p:spPr/>
        <p:txBody>
          <a:bodyPr/>
          <a:lstStyle/>
          <a:p>
            <a:pPr>
              <a:defRPr/>
            </a:pPr>
            <a:fld id="{03CBE5BD-7AB5-470E-8DF8-AF0EEA925017}" type="slidenum">
              <a:rPr lang="en-CA" smtClean="0"/>
              <a:pPr>
                <a:defRPr/>
              </a:pPr>
              <a:t>20</a:t>
            </a:fld>
            <a:endParaRPr lang="en-CA" dirty="0"/>
          </a:p>
        </p:txBody>
      </p:sp>
      <p:sp>
        <p:nvSpPr>
          <p:cNvPr id="5" name="Slide Number Placeholder 3">
            <a:extLst>
              <a:ext uri="{FF2B5EF4-FFF2-40B4-BE49-F238E27FC236}">
                <a16:creationId xmlns:a16="http://schemas.microsoft.com/office/drawing/2014/main" id="{6E72D7FC-432E-44A5-AD31-506CB7D584A8}"/>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20</a:t>
            </a:fld>
            <a:endParaRPr lang="en-CA" dirty="0"/>
          </a:p>
        </p:txBody>
      </p:sp>
      <p:sp>
        <p:nvSpPr>
          <p:cNvPr id="6" name="Slide Number Placeholder 3">
            <a:extLst>
              <a:ext uri="{FF2B5EF4-FFF2-40B4-BE49-F238E27FC236}">
                <a16:creationId xmlns:a16="http://schemas.microsoft.com/office/drawing/2014/main" id="{434607F0-22A3-46D9-8ED1-36D77787D283}"/>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20</a:t>
            </a:fld>
            <a:endParaRPr lang="en-CA" dirty="0"/>
          </a:p>
        </p:txBody>
      </p:sp>
      <p:sp>
        <p:nvSpPr>
          <p:cNvPr id="7" name="Slide Number Placeholder 3">
            <a:extLst>
              <a:ext uri="{FF2B5EF4-FFF2-40B4-BE49-F238E27FC236}">
                <a16:creationId xmlns:a16="http://schemas.microsoft.com/office/drawing/2014/main" id="{44215D04-7130-4E07-B674-1FA402B77FEB}"/>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4AC0CB1A-16DA-40F0-97CC-44E280BFCAA3}" type="slidenum">
              <a:rPr lang="en-CA" smtClean="0"/>
              <a:pPr>
                <a:defRPr/>
              </a:pPr>
              <a:t>20</a:t>
            </a:fld>
            <a:endParaRPr lang="en-CA" dirty="0"/>
          </a:p>
        </p:txBody>
      </p:sp>
      <p:sp>
        <p:nvSpPr>
          <p:cNvPr id="8" name="Title 1">
            <a:extLst>
              <a:ext uri="{FF2B5EF4-FFF2-40B4-BE49-F238E27FC236}">
                <a16:creationId xmlns:a16="http://schemas.microsoft.com/office/drawing/2014/main" id="{A1419E32-646E-465C-9F71-63EEDF1AF68E}"/>
              </a:ext>
            </a:extLst>
          </p:cNvPr>
          <p:cNvSpPr>
            <a:spLocks noGrp="1"/>
          </p:cNvSpPr>
          <p:nvPr>
            <p:ph type="title"/>
          </p:nvPr>
        </p:nvSpPr>
        <p:spPr>
          <a:xfrm>
            <a:off x="633984"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Computational Complexities</a:t>
            </a:r>
          </a:p>
        </p:txBody>
      </p:sp>
      <p:sp>
        <p:nvSpPr>
          <p:cNvPr id="9" name="Content Placeholder 2">
            <a:extLst>
              <a:ext uri="{FF2B5EF4-FFF2-40B4-BE49-F238E27FC236}">
                <a16:creationId xmlns:a16="http://schemas.microsoft.com/office/drawing/2014/main" id="{B1EAA44E-9981-489C-95BD-B9FB7CD87754}"/>
              </a:ext>
            </a:extLst>
          </p:cNvPr>
          <p:cNvSpPr>
            <a:spLocks noGrp="1"/>
          </p:cNvSpPr>
          <p:nvPr>
            <p:ph idx="1"/>
          </p:nvPr>
        </p:nvSpPr>
        <p:spPr>
          <a:xfrm>
            <a:off x="669925" y="1531937"/>
            <a:ext cx="11144123" cy="4553553"/>
          </a:xfrm>
        </p:spPr>
        <p:txBody>
          <a:bodyPr>
            <a:noAutofit/>
          </a:bodyPr>
          <a:lstStyle/>
          <a:p>
            <a:pPr>
              <a:spcBef>
                <a:spcPts val="600"/>
              </a:spcBef>
              <a:spcAft>
                <a:spcPts val="600"/>
              </a:spcAft>
              <a:buFont typeface="Wingdings" panose="05000000000000000000" pitchFamily="2" charset="2"/>
              <a:buChar char="Ø"/>
            </a:pPr>
            <a:r>
              <a:rPr lang="en-US" b="1" dirty="0">
                <a:solidFill>
                  <a:srgbClr val="5014F8"/>
                </a:solidFill>
                <a:latin typeface="Century Gothic" panose="020B0502020202020204" pitchFamily="34" charset="0"/>
                <a:cs typeface="Times New Roman" pitchFamily="18" charset="0"/>
              </a:rPr>
              <a:t>Time complexity</a:t>
            </a:r>
          </a:p>
          <a:p>
            <a:pPr marL="0" indent="0">
              <a:spcBef>
                <a:spcPts val="600"/>
              </a:spcBef>
              <a:spcAft>
                <a:spcPts val="600"/>
              </a:spcAft>
              <a:buNone/>
              <a:tabLst>
                <a:tab pos="342900" algn="l"/>
              </a:tabLst>
            </a:pPr>
            <a:r>
              <a:rPr lang="en-US" b="1" dirty="0">
                <a:solidFill>
                  <a:srgbClr val="5014F8"/>
                </a:solidFill>
                <a:latin typeface="Century Gothic" panose="020B0502020202020204" pitchFamily="34" charset="0"/>
                <a:cs typeface="Times New Roman" pitchFamily="18" charset="0"/>
              </a:rPr>
              <a:t>	Worst case: O(</a:t>
            </a:r>
            <a:r>
              <a:rPr lang="en-US" b="1" i="1"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dirty="0">
                <a:solidFill>
                  <a:srgbClr val="5014F8"/>
                </a:solidFill>
                <a:latin typeface="Century Gothic" panose="020B0502020202020204" pitchFamily="34" charset="0"/>
                <a:cs typeface="Times New Roman" pitchFamily="18" charset="0"/>
              </a:rPr>
              <a:t>|</a:t>
            </a:r>
            <a:r>
              <a:rPr lang="en-US" b="1" i="1" dirty="0">
                <a:solidFill>
                  <a:srgbClr val="5014F8"/>
                </a:solidFill>
                <a:latin typeface="Century Gothic" panose="020B0502020202020204" pitchFamily="34" charset="0"/>
                <a:cs typeface="Times New Roman" pitchFamily="18" charset="0"/>
              </a:rPr>
              <a:t>T</a:t>
            </a:r>
            <a:r>
              <a:rPr lang="en-US" b="1" dirty="0">
                <a:solidFill>
                  <a:srgbClr val="5014F8"/>
                </a:solidFill>
                <a:latin typeface="Century Gothic" panose="020B0502020202020204" pitchFamily="34" charset="0"/>
                <a:cs typeface="Times New Roman" pitchFamily="18" charset="0"/>
              </a:rPr>
              <a:t>|)</a:t>
            </a:r>
          </a:p>
          <a:p>
            <a:pPr marL="0" indent="0">
              <a:spcBef>
                <a:spcPts val="600"/>
              </a:spcBef>
              <a:spcAft>
                <a:spcPts val="600"/>
              </a:spcAft>
              <a:buNone/>
              <a:tabLst>
                <a:tab pos="342900" algn="l"/>
              </a:tabLst>
            </a:pPr>
            <a:r>
              <a:rPr lang="en-US" b="1" dirty="0">
                <a:solidFill>
                  <a:srgbClr val="5014F8"/>
                </a:solidFill>
                <a:latin typeface="Century Gothic" panose="020B0502020202020204" pitchFamily="34" charset="0"/>
                <a:cs typeface="Times New Roman" pitchFamily="18" charset="0"/>
              </a:rPr>
              <a:t>	Average time complexity: O(</a:t>
            </a:r>
            <a:r>
              <a:rPr lang="en-US" b="1" i="1"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dirty="0">
                <a:solidFill>
                  <a:srgbClr val="5014F8"/>
                </a:solidFill>
                <a:latin typeface="Century Gothic" panose="020B0502020202020204" pitchFamily="34" charset="0"/>
                <a:cs typeface="Times New Roman" pitchFamily="18" charset="0"/>
              </a:rPr>
              <a:t>|</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dirty="0">
                <a:solidFill>
                  <a:srgbClr val="5014F8"/>
                </a:solidFill>
                <a:latin typeface="Century Gothic" panose="020B0502020202020204" pitchFamily="34" charset="0"/>
                <a:cs typeface="Times New Roman" pitchFamily="18" charset="0"/>
              </a:rPr>
              <a:t>|</a:t>
            </a:r>
            <a:r>
              <a:rPr lang="en-US" b="1" baseline="30000" dirty="0">
                <a:solidFill>
                  <a:srgbClr val="5014F8"/>
                </a:solidFill>
                <a:latin typeface="Century Gothic" panose="020B0502020202020204" pitchFamily="34" charset="0"/>
                <a:cs typeface="Times New Roman" pitchFamily="18" charset="0"/>
              </a:rPr>
              <a:t>2</a:t>
            </a:r>
            <a:r>
              <a:rPr lang="en-US" b="1" i="1" baseline="30000"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rPr>
              <a:t>) </a:t>
            </a:r>
          </a:p>
          <a:p>
            <a:pPr>
              <a:spcBef>
                <a:spcPts val="600"/>
              </a:spcBef>
              <a:spcAft>
                <a:spcPts val="600"/>
              </a:spcAft>
              <a:buFont typeface="Wingdings" panose="05000000000000000000" pitchFamily="2" charset="2"/>
              <a:buChar char="Ø"/>
            </a:pPr>
            <a:r>
              <a:rPr lang="en-US" b="1" dirty="0">
                <a:solidFill>
                  <a:srgbClr val="5014F8"/>
                </a:solidFill>
                <a:latin typeface="Century Gothic" panose="020B0502020202020204" pitchFamily="34" charset="0"/>
                <a:cs typeface="Times New Roman" pitchFamily="18" charset="0"/>
              </a:rPr>
              <a:t>Space complexity</a:t>
            </a:r>
          </a:p>
          <a:p>
            <a:pPr marL="0" indent="0">
              <a:spcBef>
                <a:spcPts val="600"/>
              </a:spcBef>
              <a:spcAft>
                <a:spcPts val="1800"/>
              </a:spcAft>
              <a:buNone/>
              <a:tabLst>
                <a:tab pos="342900" algn="l"/>
              </a:tabLst>
            </a:pPr>
            <a:r>
              <a:rPr lang="en-US" b="1" dirty="0">
                <a:solidFill>
                  <a:srgbClr val="5014F8"/>
                </a:solidFill>
                <a:latin typeface="Century Gothic" panose="020B0502020202020204" pitchFamily="34" charset="0"/>
                <a:cs typeface="Times New Roman" pitchFamily="18" charset="0"/>
              </a:rPr>
              <a:t>	Worst case: O(</a:t>
            </a:r>
            <a:r>
              <a:rPr lang="en-US" b="1" i="1" dirty="0">
                <a:solidFill>
                  <a:srgbClr val="5014F8"/>
                </a:solidFill>
                <a:latin typeface="Century Gothic" panose="020B0502020202020204" pitchFamily="34" charset="0"/>
                <a:cs typeface="Times New Roman" pitchFamily="18" charset="0"/>
              </a:rPr>
              <a:t>km </a:t>
            </a:r>
            <a:r>
              <a:rPr lang="en-US" b="1" dirty="0">
                <a:solidFill>
                  <a:srgbClr val="5014F8"/>
                </a:solidFill>
                <a:latin typeface="Century Gothic" panose="020B0502020202020204" pitchFamily="34" charset="0"/>
                <a:cs typeface="Times New Roman" pitchFamily="18" charset="0"/>
              </a:rPr>
              <a:t>+ </a:t>
            </a:r>
            <a:r>
              <a:rPr lang="en-US" b="1" i="1" dirty="0">
                <a:solidFill>
                  <a:srgbClr val="5014F8"/>
                </a:solidFill>
                <a:latin typeface="Century Gothic" panose="020B0502020202020204" pitchFamily="34" charset="0"/>
                <a:cs typeface="Times New Roman" pitchFamily="18" charset="0"/>
              </a:rPr>
              <a:t>n</a:t>
            </a:r>
            <a:r>
              <a:rPr lang="en-US" b="1" dirty="0">
                <a:solidFill>
                  <a:srgbClr val="5014F8"/>
                </a:solidFill>
                <a:latin typeface="Century Gothic" panose="020B0502020202020204" pitchFamily="34" charset="0"/>
                <a:cs typeface="Times New Roman" pitchFamily="18" charset="0"/>
              </a:rPr>
              <a:t>)</a:t>
            </a:r>
          </a:p>
          <a:p>
            <a:pPr>
              <a:spcBef>
                <a:spcPts val="600"/>
              </a:spcBef>
              <a:spcAft>
                <a:spcPts val="600"/>
              </a:spcAft>
              <a:buFont typeface="Wingdings" panose="05000000000000000000" pitchFamily="2" charset="2"/>
              <a:buChar char="Ø"/>
              <a:tabLst>
                <a:tab pos="342900" algn="l"/>
              </a:tabLst>
            </a:pPr>
            <a:r>
              <a:rPr lang="en-US" b="1" dirty="0">
                <a:solidFill>
                  <a:srgbClr val="5014F8"/>
                </a:solidFill>
                <a:latin typeface="Century Gothic" panose="020B0502020202020204" pitchFamily="34" charset="0"/>
                <a:cs typeface="Times New Roman" pitchFamily="18" charset="0"/>
              </a:rPr>
              <a:t>Existing methods: </a:t>
            </a:r>
          </a:p>
          <a:p>
            <a:pPr marL="0" indent="0">
              <a:spcBef>
                <a:spcPts val="600"/>
              </a:spcBef>
              <a:spcAft>
                <a:spcPts val="600"/>
              </a:spcAft>
              <a:buNone/>
              <a:tabLst>
                <a:tab pos="342900" algn="l"/>
              </a:tabLst>
            </a:pPr>
            <a:r>
              <a:rPr lang="en-US" b="1" dirty="0">
                <a:solidFill>
                  <a:srgbClr val="5014F8"/>
                </a:solidFill>
                <a:latin typeface="Century Gothic" panose="020B0502020202020204" pitchFamily="34" charset="0"/>
                <a:cs typeface="Times New Roman" pitchFamily="18" charset="0"/>
              </a:rPr>
              <a:t>time complexity – O</a:t>
            </a:r>
            <a:r>
              <a:rPr lang="en-US" b="1" i="1" dirty="0">
                <a:solidFill>
                  <a:srgbClr val="5014F8"/>
                </a:solidFill>
                <a:latin typeface="Century Gothic" panose="020B0502020202020204" pitchFamily="34" charset="0"/>
                <a:cs typeface="Times New Roman" pitchFamily="18" charset="0"/>
              </a:rPr>
              <a:t>(</a:t>
            </a:r>
            <a:r>
              <a:rPr lang="en-US" b="1" i="1" dirty="0" err="1">
                <a:solidFill>
                  <a:srgbClr val="5014F8"/>
                </a:solidFill>
                <a:latin typeface="Century Gothic" panose="020B0502020202020204" pitchFamily="34" charset="0"/>
                <a:cs typeface="Times New Roman" pitchFamily="18" charset="0"/>
              </a:rPr>
              <a:t>k</a:t>
            </a:r>
            <a:r>
              <a:rPr lang="en-US" b="1" dirty="0" err="1">
                <a:solidFill>
                  <a:srgbClr val="5014F8"/>
                </a:solidFill>
                <a:latin typeface="Century Gothic" panose="020B0502020202020204" pitchFamily="34" charset="0"/>
                <a:cs typeface="Times New Roman" pitchFamily="18" charset="0"/>
                <a:sym typeface="Symbol" panose="05050102010706020507" pitchFamily="18" charset="2"/>
              </a:rPr>
              <a:t></a:t>
            </a:r>
            <a:r>
              <a:rPr lang="en-US" b="1" i="1" dirty="0" err="1">
                <a:solidFill>
                  <a:srgbClr val="5014F8"/>
                </a:solidFill>
                <a:latin typeface="Century Gothic" panose="020B0502020202020204" pitchFamily="34" charset="0"/>
                <a:cs typeface="Times New Roman" pitchFamily="18" charset="0"/>
              </a:rPr>
              <a:t>n</a:t>
            </a:r>
            <a:r>
              <a:rPr lang="en-US" b="1" dirty="0">
                <a:solidFill>
                  <a:srgbClr val="5014F8"/>
                </a:solidFill>
                <a:latin typeface="Century Gothic" panose="020B0502020202020204" pitchFamily="34" charset="0"/>
                <a:cs typeface="Times New Roman" pitchFamily="18" charset="0"/>
              </a:rPr>
              <a:t>); space complexity – O(</a:t>
            </a:r>
            <a:r>
              <a:rPr lang="en-US" b="1" i="1" dirty="0">
                <a:solidFill>
                  <a:srgbClr val="5014F8"/>
                </a:solidFill>
                <a:latin typeface="Century Gothic" panose="020B0502020202020204" pitchFamily="34" charset="0"/>
                <a:cs typeface="Times New Roman" pitchFamily="18" charset="0"/>
              </a:rPr>
              <a:t>m</a:t>
            </a:r>
            <a:r>
              <a:rPr lang="en-US" b="1" dirty="0">
                <a:solidFill>
                  <a:srgbClr val="5014F8"/>
                </a:solidFill>
                <a:latin typeface="Century Gothic" panose="020B0502020202020204" pitchFamily="34" charset="0"/>
                <a:cs typeface="Times New Roman" pitchFamily="18" charset="0"/>
              </a:rPr>
              <a:t> + </a:t>
            </a:r>
            <a:r>
              <a:rPr lang="en-US" b="1" i="1" dirty="0">
                <a:solidFill>
                  <a:srgbClr val="5014F8"/>
                </a:solidFill>
                <a:latin typeface="Century Gothic" panose="020B0502020202020204" pitchFamily="34" charset="0"/>
                <a:cs typeface="Times New Roman" pitchFamily="18" charset="0"/>
              </a:rPr>
              <a:t>n</a:t>
            </a:r>
            <a:r>
              <a:rPr lang="en-US" b="1" dirty="0">
                <a:solidFill>
                  <a:srgbClr val="5014F8"/>
                </a:solidFill>
                <a:latin typeface="Century Gothic" panose="020B0502020202020204" pitchFamily="34" charset="0"/>
                <a:cs typeface="Times New Roman" pitchFamily="18" charset="0"/>
              </a:rPr>
              <a:t>)</a:t>
            </a:r>
          </a:p>
        </p:txBody>
      </p:sp>
    </p:spTree>
    <p:extLst>
      <p:ext uri="{BB962C8B-B14F-4D97-AF65-F5344CB8AC3E}">
        <p14:creationId xmlns:p14="http://schemas.microsoft.com/office/powerpoint/2010/main" val="160125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4B697482-EACE-4F05-8D31-9139A352E868}"/>
              </a:ext>
            </a:extLst>
          </p:cNvPr>
          <p:cNvSpPr/>
          <p:nvPr/>
        </p:nvSpPr>
        <p:spPr>
          <a:xfrm>
            <a:off x="4414345" y="4372303"/>
            <a:ext cx="2841534" cy="2228194"/>
          </a:xfrm>
          <a:custGeom>
            <a:avLst/>
            <a:gdLst>
              <a:gd name="connsiteX0" fmla="*/ 819807 w 2841534"/>
              <a:gd name="connsiteY0" fmla="*/ 115614 h 2228194"/>
              <a:gd name="connsiteX1" fmla="*/ 725214 w 2841534"/>
              <a:gd name="connsiteY1" fmla="*/ 157656 h 2228194"/>
              <a:gd name="connsiteX2" fmla="*/ 683172 w 2841534"/>
              <a:gd name="connsiteY2" fmla="*/ 189187 h 2228194"/>
              <a:gd name="connsiteX3" fmla="*/ 641131 w 2841534"/>
              <a:gd name="connsiteY3" fmla="*/ 273269 h 2228194"/>
              <a:gd name="connsiteX4" fmla="*/ 599089 w 2841534"/>
              <a:gd name="connsiteY4" fmla="*/ 325821 h 2228194"/>
              <a:gd name="connsiteX5" fmla="*/ 557048 w 2841534"/>
              <a:gd name="connsiteY5" fmla="*/ 409904 h 2228194"/>
              <a:gd name="connsiteX6" fmla="*/ 483476 w 2841534"/>
              <a:gd name="connsiteY6" fmla="*/ 493987 h 2228194"/>
              <a:gd name="connsiteX7" fmla="*/ 441434 w 2841534"/>
              <a:gd name="connsiteY7" fmla="*/ 525518 h 2228194"/>
              <a:gd name="connsiteX8" fmla="*/ 367862 w 2841534"/>
              <a:gd name="connsiteY8" fmla="*/ 578069 h 2228194"/>
              <a:gd name="connsiteX9" fmla="*/ 346841 w 2841534"/>
              <a:gd name="connsiteY9" fmla="*/ 609600 h 2228194"/>
              <a:gd name="connsiteX10" fmla="*/ 315310 w 2841534"/>
              <a:gd name="connsiteY10" fmla="*/ 620111 h 2228194"/>
              <a:gd name="connsiteX11" fmla="*/ 304800 w 2841534"/>
              <a:gd name="connsiteY11" fmla="*/ 651642 h 2228194"/>
              <a:gd name="connsiteX12" fmla="*/ 283779 w 2841534"/>
              <a:gd name="connsiteY12" fmla="*/ 683173 h 2228194"/>
              <a:gd name="connsiteX13" fmla="*/ 252248 w 2841534"/>
              <a:gd name="connsiteY13" fmla="*/ 830318 h 2228194"/>
              <a:gd name="connsiteX14" fmla="*/ 231227 w 2841534"/>
              <a:gd name="connsiteY14" fmla="*/ 893380 h 2228194"/>
              <a:gd name="connsiteX15" fmla="*/ 157655 w 2841534"/>
              <a:gd name="connsiteY15" fmla="*/ 966952 h 2228194"/>
              <a:gd name="connsiteX16" fmla="*/ 94593 w 2841534"/>
              <a:gd name="connsiteY16" fmla="*/ 1040525 h 2228194"/>
              <a:gd name="connsiteX17" fmla="*/ 63062 w 2841534"/>
              <a:gd name="connsiteY17" fmla="*/ 1072056 h 2228194"/>
              <a:gd name="connsiteX18" fmla="*/ 21021 w 2841534"/>
              <a:gd name="connsiteY18" fmla="*/ 1124607 h 2228194"/>
              <a:gd name="connsiteX19" fmla="*/ 0 w 2841534"/>
              <a:gd name="connsiteY19" fmla="*/ 1166649 h 2228194"/>
              <a:gd name="connsiteX20" fmla="*/ 10510 w 2841534"/>
              <a:gd name="connsiteY20" fmla="*/ 1744718 h 2228194"/>
              <a:gd name="connsiteX21" fmla="*/ 21021 w 2841534"/>
              <a:gd name="connsiteY21" fmla="*/ 1776249 h 2228194"/>
              <a:gd name="connsiteX22" fmla="*/ 31531 w 2841534"/>
              <a:gd name="connsiteY22" fmla="*/ 1828800 h 2228194"/>
              <a:gd name="connsiteX23" fmla="*/ 42041 w 2841534"/>
              <a:gd name="connsiteY23" fmla="*/ 2017987 h 2228194"/>
              <a:gd name="connsiteX24" fmla="*/ 84083 w 2841534"/>
              <a:gd name="connsiteY24" fmla="*/ 2081049 h 2228194"/>
              <a:gd name="connsiteX25" fmla="*/ 157655 w 2841534"/>
              <a:gd name="connsiteY25" fmla="*/ 2144111 h 2228194"/>
              <a:gd name="connsiteX26" fmla="*/ 189186 w 2841534"/>
              <a:gd name="connsiteY26" fmla="*/ 2154621 h 2228194"/>
              <a:gd name="connsiteX27" fmla="*/ 683172 w 2841534"/>
              <a:gd name="connsiteY27" fmla="*/ 2165131 h 2228194"/>
              <a:gd name="connsiteX28" fmla="*/ 798786 w 2841534"/>
              <a:gd name="connsiteY28" fmla="*/ 2186152 h 2228194"/>
              <a:gd name="connsiteX29" fmla="*/ 851338 w 2841534"/>
              <a:gd name="connsiteY29" fmla="*/ 2196663 h 2228194"/>
              <a:gd name="connsiteX30" fmla="*/ 914400 w 2841534"/>
              <a:gd name="connsiteY30" fmla="*/ 2217683 h 2228194"/>
              <a:gd name="connsiteX31" fmla="*/ 1208689 w 2841534"/>
              <a:gd name="connsiteY31" fmla="*/ 2228194 h 2228194"/>
              <a:gd name="connsiteX32" fmla="*/ 1334814 w 2841534"/>
              <a:gd name="connsiteY32" fmla="*/ 2186152 h 2228194"/>
              <a:gd name="connsiteX33" fmla="*/ 1345324 w 2841534"/>
              <a:gd name="connsiteY33" fmla="*/ 2154621 h 2228194"/>
              <a:gd name="connsiteX34" fmla="*/ 1376855 w 2841534"/>
              <a:gd name="connsiteY34" fmla="*/ 2091559 h 2228194"/>
              <a:gd name="connsiteX35" fmla="*/ 1418896 w 2841534"/>
              <a:gd name="connsiteY35" fmla="*/ 1996966 h 2228194"/>
              <a:gd name="connsiteX36" fmla="*/ 1460938 w 2841534"/>
              <a:gd name="connsiteY36" fmla="*/ 1923394 h 2228194"/>
              <a:gd name="connsiteX37" fmla="*/ 1471448 w 2841534"/>
              <a:gd name="connsiteY37" fmla="*/ 1860331 h 2228194"/>
              <a:gd name="connsiteX38" fmla="*/ 1534510 w 2841534"/>
              <a:gd name="connsiteY38" fmla="*/ 1797269 h 2228194"/>
              <a:gd name="connsiteX39" fmla="*/ 1576552 w 2841534"/>
              <a:gd name="connsiteY39" fmla="*/ 1755228 h 2228194"/>
              <a:gd name="connsiteX40" fmla="*/ 1629103 w 2841534"/>
              <a:gd name="connsiteY40" fmla="*/ 1681656 h 2228194"/>
              <a:gd name="connsiteX41" fmla="*/ 1692165 w 2841534"/>
              <a:gd name="connsiteY41" fmla="*/ 1639614 h 2228194"/>
              <a:gd name="connsiteX42" fmla="*/ 1744717 w 2841534"/>
              <a:gd name="connsiteY42" fmla="*/ 1555531 h 2228194"/>
              <a:gd name="connsiteX43" fmla="*/ 1765738 w 2841534"/>
              <a:gd name="connsiteY43" fmla="*/ 1524000 h 2228194"/>
              <a:gd name="connsiteX44" fmla="*/ 1828800 w 2841534"/>
              <a:gd name="connsiteY44" fmla="*/ 1460938 h 2228194"/>
              <a:gd name="connsiteX45" fmla="*/ 1870841 w 2841534"/>
              <a:gd name="connsiteY45" fmla="*/ 1355835 h 2228194"/>
              <a:gd name="connsiteX46" fmla="*/ 1881352 w 2841534"/>
              <a:gd name="connsiteY46" fmla="*/ 1324304 h 2228194"/>
              <a:gd name="connsiteX47" fmla="*/ 1954924 w 2841534"/>
              <a:gd name="connsiteY47" fmla="*/ 1271752 h 2228194"/>
              <a:gd name="connsiteX48" fmla="*/ 2007476 w 2841534"/>
              <a:gd name="connsiteY48" fmla="*/ 1198180 h 2228194"/>
              <a:gd name="connsiteX49" fmla="*/ 2028496 w 2841534"/>
              <a:gd name="connsiteY49" fmla="*/ 1166649 h 2228194"/>
              <a:gd name="connsiteX50" fmla="*/ 2049517 w 2841534"/>
              <a:gd name="connsiteY50" fmla="*/ 1103587 h 2228194"/>
              <a:gd name="connsiteX51" fmla="*/ 2196662 w 2841534"/>
              <a:gd name="connsiteY51" fmla="*/ 1124607 h 2228194"/>
              <a:gd name="connsiteX52" fmla="*/ 2291255 w 2841534"/>
              <a:gd name="connsiteY52" fmla="*/ 1166649 h 2228194"/>
              <a:gd name="connsiteX53" fmla="*/ 2375338 w 2841534"/>
              <a:gd name="connsiteY53" fmla="*/ 1187669 h 2228194"/>
              <a:gd name="connsiteX54" fmla="*/ 2501462 w 2841534"/>
              <a:gd name="connsiteY54" fmla="*/ 1177159 h 2228194"/>
              <a:gd name="connsiteX55" fmla="*/ 2532993 w 2841534"/>
              <a:gd name="connsiteY55" fmla="*/ 1145628 h 2228194"/>
              <a:gd name="connsiteX56" fmla="*/ 2564524 w 2841534"/>
              <a:gd name="connsiteY56" fmla="*/ 1135118 h 2228194"/>
              <a:gd name="connsiteX57" fmla="*/ 2585545 w 2841534"/>
              <a:gd name="connsiteY57" fmla="*/ 1103587 h 2228194"/>
              <a:gd name="connsiteX58" fmla="*/ 2606565 w 2841534"/>
              <a:gd name="connsiteY58" fmla="*/ 1061545 h 2228194"/>
              <a:gd name="connsiteX59" fmla="*/ 2638096 w 2841534"/>
              <a:gd name="connsiteY59" fmla="*/ 1030014 h 2228194"/>
              <a:gd name="connsiteX60" fmla="*/ 2669627 w 2841534"/>
              <a:gd name="connsiteY60" fmla="*/ 966952 h 2228194"/>
              <a:gd name="connsiteX61" fmla="*/ 2711669 w 2841534"/>
              <a:gd name="connsiteY61" fmla="*/ 893380 h 2228194"/>
              <a:gd name="connsiteX62" fmla="*/ 2722179 w 2841534"/>
              <a:gd name="connsiteY62" fmla="*/ 861849 h 2228194"/>
              <a:gd name="connsiteX63" fmla="*/ 2743200 w 2841534"/>
              <a:gd name="connsiteY63" fmla="*/ 830318 h 2228194"/>
              <a:gd name="connsiteX64" fmla="*/ 2753710 w 2841534"/>
              <a:gd name="connsiteY64" fmla="*/ 735725 h 2228194"/>
              <a:gd name="connsiteX65" fmla="*/ 2764221 w 2841534"/>
              <a:gd name="connsiteY65" fmla="*/ 704194 h 2228194"/>
              <a:gd name="connsiteX66" fmla="*/ 2774731 w 2841534"/>
              <a:gd name="connsiteY66" fmla="*/ 651642 h 2228194"/>
              <a:gd name="connsiteX67" fmla="*/ 2785241 w 2841534"/>
              <a:gd name="connsiteY67" fmla="*/ 588580 h 2228194"/>
              <a:gd name="connsiteX68" fmla="*/ 2806262 w 2841534"/>
              <a:gd name="connsiteY68" fmla="*/ 536028 h 2228194"/>
              <a:gd name="connsiteX69" fmla="*/ 2827283 w 2841534"/>
              <a:gd name="connsiteY69" fmla="*/ 441435 h 2228194"/>
              <a:gd name="connsiteX70" fmla="*/ 2837793 w 2841534"/>
              <a:gd name="connsiteY70" fmla="*/ 325821 h 2228194"/>
              <a:gd name="connsiteX71" fmla="*/ 2785241 w 2841534"/>
              <a:gd name="connsiteY71" fmla="*/ 147145 h 2228194"/>
              <a:gd name="connsiteX72" fmla="*/ 2711669 w 2841534"/>
              <a:gd name="connsiteY72" fmla="*/ 136635 h 2228194"/>
              <a:gd name="connsiteX73" fmla="*/ 2659117 w 2841534"/>
              <a:gd name="connsiteY73" fmla="*/ 105104 h 2228194"/>
              <a:gd name="connsiteX74" fmla="*/ 2627586 w 2841534"/>
              <a:gd name="connsiteY74" fmla="*/ 94594 h 2228194"/>
              <a:gd name="connsiteX75" fmla="*/ 2596055 w 2841534"/>
              <a:gd name="connsiteY75" fmla="*/ 63063 h 2228194"/>
              <a:gd name="connsiteX76" fmla="*/ 2564524 w 2841534"/>
              <a:gd name="connsiteY76" fmla="*/ 52552 h 2228194"/>
              <a:gd name="connsiteX77" fmla="*/ 2501462 w 2841534"/>
              <a:gd name="connsiteY77" fmla="*/ 21021 h 2228194"/>
              <a:gd name="connsiteX78" fmla="*/ 2427889 w 2841534"/>
              <a:gd name="connsiteY78" fmla="*/ 0 h 2228194"/>
              <a:gd name="connsiteX79" fmla="*/ 1944414 w 2841534"/>
              <a:gd name="connsiteY79" fmla="*/ 10511 h 2228194"/>
              <a:gd name="connsiteX80" fmla="*/ 1881352 w 2841534"/>
              <a:gd name="connsiteY80" fmla="*/ 21021 h 2228194"/>
              <a:gd name="connsiteX81" fmla="*/ 1807779 w 2841534"/>
              <a:gd name="connsiteY81" fmla="*/ 31531 h 2228194"/>
              <a:gd name="connsiteX82" fmla="*/ 1681655 w 2841534"/>
              <a:gd name="connsiteY82" fmla="*/ 52552 h 2228194"/>
              <a:gd name="connsiteX83" fmla="*/ 1576552 w 2841534"/>
              <a:gd name="connsiteY83" fmla="*/ 84083 h 2228194"/>
              <a:gd name="connsiteX84" fmla="*/ 1271752 w 2841534"/>
              <a:gd name="connsiteY84" fmla="*/ 126125 h 2228194"/>
              <a:gd name="connsiteX85" fmla="*/ 1208689 w 2841534"/>
              <a:gd name="connsiteY85" fmla="*/ 147145 h 2228194"/>
              <a:gd name="connsiteX86" fmla="*/ 1124607 w 2841534"/>
              <a:gd name="connsiteY86" fmla="*/ 168166 h 2228194"/>
              <a:gd name="connsiteX87" fmla="*/ 1072055 w 2841534"/>
              <a:gd name="connsiteY87" fmla="*/ 189187 h 2228194"/>
              <a:gd name="connsiteX88" fmla="*/ 1030014 w 2841534"/>
              <a:gd name="connsiteY88" fmla="*/ 168166 h 2228194"/>
              <a:gd name="connsiteX89" fmla="*/ 998483 w 2841534"/>
              <a:gd name="connsiteY89" fmla="*/ 147145 h 2228194"/>
              <a:gd name="connsiteX90" fmla="*/ 725214 w 2841534"/>
              <a:gd name="connsiteY90" fmla="*/ 136635 h 222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841534" h="2228194">
                <a:moveTo>
                  <a:pt x="819807" y="115614"/>
                </a:moveTo>
                <a:cubicBezTo>
                  <a:pt x="792119" y="126689"/>
                  <a:pt x="751401" y="141289"/>
                  <a:pt x="725214" y="157656"/>
                </a:cubicBezTo>
                <a:cubicBezTo>
                  <a:pt x="710359" y="166940"/>
                  <a:pt x="697186" y="178677"/>
                  <a:pt x="683172" y="189187"/>
                </a:cubicBezTo>
                <a:cubicBezTo>
                  <a:pt x="669158" y="217214"/>
                  <a:pt x="657554" y="246582"/>
                  <a:pt x="641131" y="273269"/>
                </a:cubicBezTo>
                <a:cubicBezTo>
                  <a:pt x="629374" y="292374"/>
                  <a:pt x="610846" y="306716"/>
                  <a:pt x="599089" y="325821"/>
                </a:cubicBezTo>
                <a:cubicBezTo>
                  <a:pt x="582666" y="352508"/>
                  <a:pt x="575850" y="384835"/>
                  <a:pt x="557048" y="409904"/>
                </a:cubicBezTo>
                <a:cubicBezTo>
                  <a:pt x="526748" y="450303"/>
                  <a:pt x="523057" y="459354"/>
                  <a:pt x="483476" y="493987"/>
                </a:cubicBezTo>
                <a:cubicBezTo>
                  <a:pt x="470293" y="505522"/>
                  <a:pt x="454617" y="513983"/>
                  <a:pt x="441434" y="525518"/>
                </a:cubicBezTo>
                <a:cubicBezTo>
                  <a:pt x="380049" y="579230"/>
                  <a:pt x="424629" y="559147"/>
                  <a:pt x="367862" y="578069"/>
                </a:cubicBezTo>
                <a:cubicBezTo>
                  <a:pt x="360855" y="588579"/>
                  <a:pt x="356705" y="601709"/>
                  <a:pt x="346841" y="609600"/>
                </a:cubicBezTo>
                <a:cubicBezTo>
                  <a:pt x="338190" y="616521"/>
                  <a:pt x="323144" y="612277"/>
                  <a:pt x="315310" y="620111"/>
                </a:cubicBezTo>
                <a:cubicBezTo>
                  <a:pt x="307476" y="627945"/>
                  <a:pt x="309755" y="641733"/>
                  <a:pt x="304800" y="651642"/>
                </a:cubicBezTo>
                <a:cubicBezTo>
                  <a:pt x="299151" y="662940"/>
                  <a:pt x="290786" y="672663"/>
                  <a:pt x="283779" y="683173"/>
                </a:cubicBezTo>
                <a:cubicBezTo>
                  <a:pt x="275194" y="726097"/>
                  <a:pt x="262210" y="792962"/>
                  <a:pt x="252248" y="830318"/>
                </a:cubicBezTo>
                <a:cubicBezTo>
                  <a:pt x="246539" y="851728"/>
                  <a:pt x="243518" y="874943"/>
                  <a:pt x="231227" y="893380"/>
                </a:cubicBezTo>
                <a:cubicBezTo>
                  <a:pt x="193546" y="949903"/>
                  <a:pt x="227560" y="905785"/>
                  <a:pt x="157655" y="966952"/>
                </a:cubicBezTo>
                <a:cubicBezTo>
                  <a:pt x="112947" y="1006072"/>
                  <a:pt x="135974" y="992247"/>
                  <a:pt x="94593" y="1040525"/>
                </a:cubicBezTo>
                <a:cubicBezTo>
                  <a:pt x="84920" y="1051811"/>
                  <a:pt x="73572" y="1061546"/>
                  <a:pt x="63062" y="1072056"/>
                </a:cubicBezTo>
                <a:cubicBezTo>
                  <a:pt x="36759" y="1177271"/>
                  <a:pt x="76308" y="1069320"/>
                  <a:pt x="21021" y="1124607"/>
                </a:cubicBezTo>
                <a:cubicBezTo>
                  <a:pt x="9942" y="1135686"/>
                  <a:pt x="7007" y="1152635"/>
                  <a:pt x="0" y="1166649"/>
                </a:cubicBezTo>
                <a:cubicBezTo>
                  <a:pt x="3503" y="1359339"/>
                  <a:pt x="3868" y="1552111"/>
                  <a:pt x="10510" y="1744718"/>
                </a:cubicBezTo>
                <a:cubicBezTo>
                  <a:pt x="10892" y="1755790"/>
                  <a:pt x="18334" y="1765501"/>
                  <a:pt x="21021" y="1776249"/>
                </a:cubicBezTo>
                <a:cubicBezTo>
                  <a:pt x="25354" y="1793579"/>
                  <a:pt x="28028" y="1811283"/>
                  <a:pt x="31531" y="1828800"/>
                </a:cubicBezTo>
                <a:cubicBezTo>
                  <a:pt x="35034" y="1891862"/>
                  <a:pt x="29159" y="1956155"/>
                  <a:pt x="42041" y="2017987"/>
                </a:cubicBezTo>
                <a:cubicBezTo>
                  <a:pt x="47194" y="2042720"/>
                  <a:pt x="66219" y="2063185"/>
                  <a:pt x="84083" y="2081049"/>
                </a:cubicBezTo>
                <a:cubicBezTo>
                  <a:pt x="108932" y="2105898"/>
                  <a:pt x="126196" y="2126134"/>
                  <a:pt x="157655" y="2144111"/>
                </a:cubicBezTo>
                <a:cubicBezTo>
                  <a:pt x="167274" y="2149608"/>
                  <a:pt x="178116" y="2154178"/>
                  <a:pt x="189186" y="2154621"/>
                </a:cubicBezTo>
                <a:cubicBezTo>
                  <a:pt x="353754" y="2161203"/>
                  <a:pt x="518510" y="2161628"/>
                  <a:pt x="683172" y="2165131"/>
                </a:cubicBezTo>
                <a:cubicBezTo>
                  <a:pt x="747493" y="2186573"/>
                  <a:pt x="688428" y="2169174"/>
                  <a:pt x="798786" y="2186152"/>
                </a:cubicBezTo>
                <a:cubicBezTo>
                  <a:pt x="816443" y="2188868"/>
                  <a:pt x="834103" y="2191963"/>
                  <a:pt x="851338" y="2196663"/>
                </a:cubicBezTo>
                <a:cubicBezTo>
                  <a:pt x="872715" y="2202493"/>
                  <a:pt x="892256" y="2216892"/>
                  <a:pt x="914400" y="2217683"/>
                </a:cubicBezTo>
                <a:lnTo>
                  <a:pt x="1208689" y="2228194"/>
                </a:lnTo>
                <a:cubicBezTo>
                  <a:pt x="1224527" y="2224234"/>
                  <a:pt x="1312187" y="2208779"/>
                  <a:pt x="1334814" y="2186152"/>
                </a:cubicBezTo>
                <a:cubicBezTo>
                  <a:pt x="1342648" y="2178318"/>
                  <a:pt x="1340824" y="2164745"/>
                  <a:pt x="1345324" y="2154621"/>
                </a:cubicBezTo>
                <a:cubicBezTo>
                  <a:pt x="1354869" y="2133145"/>
                  <a:pt x="1366345" y="2112580"/>
                  <a:pt x="1376855" y="2091559"/>
                </a:cubicBezTo>
                <a:cubicBezTo>
                  <a:pt x="1401502" y="1992970"/>
                  <a:pt x="1366948" y="2113848"/>
                  <a:pt x="1418896" y="1996966"/>
                </a:cubicBezTo>
                <a:cubicBezTo>
                  <a:pt x="1452773" y="1920744"/>
                  <a:pt x="1398859" y="1985473"/>
                  <a:pt x="1460938" y="1923394"/>
                </a:cubicBezTo>
                <a:cubicBezTo>
                  <a:pt x="1464441" y="1902373"/>
                  <a:pt x="1460710" y="1878739"/>
                  <a:pt x="1471448" y="1860331"/>
                </a:cubicBezTo>
                <a:cubicBezTo>
                  <a:pt x="1486427" y="1834653"/>
                  <a:pt x="1513489" y="1818290"/>
                  <a:pt x="1534510" y="1797269"/>
                </a:cubicBezTo>
                <a:cubicBezTo>
                  <a:pt x="1548524" y="1783255"/>
                  <a:pt x="1565559" y="1771718"/>
                  <a:pt x="1576552" y="1755228"/>
                </a:cubicBezTo>
                <a:cubicBezTo>
                  <a:pt x="1586780" y="1739886"/>
                  <a:pt x="1618434" y="1691140"/>
                  <a:pt x="1629103" y="1681656"/>
                </a:cubicBezTo>
                <a:cubicBezTo>
                  <a:pt x="1647985" y="1664872"/>
                  <a:pt x="1671144" y="1653628"/>
                  <a:pt x="1692165" y="1639614"/>
                </a:cubicBezTo>
                <a:cubicBezTo>
                  <a:pt x="1740195" y="1567570"/>
                  <a:pt x="1681333" y="1656945"/>
                  <a:pt x="1744717" y="1555531"/>
                </a:cubicBezTo>
                <a:cubicBezTo>
                  <a:pt x="1751412" y="1544819"/>
                  <a:pt x="1757346" y="1533441"/>
                  <a:pt x="1765738" y="1524000"/>
                </a:cubicBezTo>
                <a:cubicBezTo>
                  <a:pt x="1785488" y="1501781"/>
                  <a:pt x="1828800" y="1460938"/>
                  <a:pt x="1828800" y="1460938"/>
                </a:cubicBezTo>
                <a:cubicBezTo>
                  <a:pt x="1847475" y="1348885"/>
                  <a:pt x="1822179" y="1440991"/>
                  <a:pt x="1870841" y="1355835"/>
                </a:cubicBezTo>
                <a:cubicBezTo>
                  <a:pt x="1876338" y="1346216"/>
                  <a:pt x="1874912" y="1333319"/>
                  <a:pt x="1881352" y="1324304"/>
                </a:cubicBezTo>
                <a:cubicBezTo>
                  <a:pt x="1912524" y="1280664"/>
                  <a:pt x="1915047" y="1285045"/>
                  <a:pt x="1954924" y="1271752"/>
                </a:cubicBezTo>
                <a:cubicBezTo>
                  <a:pt x="2004477" y="1197424"/>
                  <a:pt x="1942275" y="1289463"/>
                  <a:pt x="2007476" y="1198180"/>
                </a:cubicBezTo>
                <a:cubicBezTo>
                  <a:pt x="2014818" y="1187901"/>
                  <a:pt x="2023366" y="1178192"/>
                  <a:pt x="2028496" y="1166649"/>
                </a:cubicBezTo>
                <a:cubicBezTo>
                  <a:pt x="2037495" y="1146401"/>
                  <a:pt x="2049517" y="1103587"/>
                  <a:pt x="2049517" y="1103587"/>
                </a:cubicBezTo>
                <a:cubicBezTo>
                  <a:pt x="2084565" y="1107092"/>
                  <a:pt x="2155100" y="1109021"/>
                  <a:pt x="2196662" y="1124607"/>
                </a:cubicBezTo>
                <a:cubicBezTo>
                  <a:pt x="2288572" y="1159074"/>
                  <a:pt x="2184425" y="1133779"/>
                  <a:pt x="2291255" y="1166649"/>
                </a:cubicBezTo>
                <a:cubicBezTo>
                  <a:pt x="2318868" y="1175145"/>
                  <a:pt x="2375338" y="1187669"/>
                  <a:pt x="2375338" y="1187669"/>
                </a:cubicBezTo>
                <a:cubicBezTo>
                  <a:pt x="2417379" y="1184166"/>
                  <a:pt x="2460699" y="1188029"/>
                  <a:pt x="2501462" y="1177159"/>
                </a:cubicBezTo>
                <a:cubicBezTo>
                  <a:pt x="2515824" y="1173329"/>
                  <a:pt x="2520625" y="1153873"/>
                  <a:pt x="2532993" y="1145628"/>
                </a:cubicBezTo>
                <a:cubicBezTo>
                  <a:pt x="2542211" y="1139483"/>
                  <a:pt x="2554014" y="1138621"/>
                  <a:pt x="2564524" y="1135118"/>
                </a:cubicBezTo>
                <a:cubicBezTo>
                  <a:pt x="2571531" y="1124608"/>
                  <a:pt x="2579278" y="1114555"/>
                  <a:pt x="2585545" y="1103587"/>
                </a:cubicBezTo>
                <a:cubicBezTo>
                  <a:pt x="2593318" y="1089983"/>
                  <a:pt x="2597458" y="1074295"/>
                  <a:pt x="2606565" y="1061545"/>
                </a:cubicBezTo>
                <a:cubicBezTo>
                  <a:pt x="2615204" y="1049450"/>
                  <a:pt x="2627586" y="1040524"/>
                  <a:pt x="2638096" y="1030014"/>
                </a:cubicBezTo>
                <a:cubicBezTo>
                  <a:pt x="2657367" y="972205"/>
                  <a:pt x="2637029" y="1023999"/>
                  <a:pt x="2669627" y="966952"/>
                </a:cubicBezTo>
                <a:cubicBezTo>
                  <a:pt x="2722959" y="873621"/>
                  <a:pt x="2660462" y="970190"/>
                  <a:pt x="2711669" y="893380"/>
                </a:cubicBezTo>
                <a:cubicBezTo>
                  <a:pt x="2715172" y="882870"/>
                  <a:pt x="2717224" y="871758"/>
                  <a:pt x="2722179" y="861849"/>
                </a:cubicBezTo>
                <a:cubicBezTo>
                  <a:pt x="2727828" y="850551"/>
                  <a:pt x="2740136" y="842573"/>
                  <a:pt x="2743200" y="830318"/>
                </a:cubicBezTo>
                <a:cubicBezTo>
                  <a:pt x="2750894" y="799540"/>
                  <a:pt x="2748494" y="767018"/>
                  <a:pt x="2753710" y="735725"/>
                </a:cubicBezTo>
                <a:cubicBezTo>
                  <a:pt x="2755531" y="724797"/>
                  <a:pt x="2761534" y="714942"/>
                  <a:pt x="2764221" y="704194"/>
                </a:cubicBezTo>
                <a:cubicBezTo>
                  <a:pt x="2768554" y="686863"/>
                  <a:pt x="2771535" y="669218"/>
                  <a:pt x="2774731" y="651642"/>
                </a:cubicBezTo>
                <a:cubicBezTo>
                  <a:pt x="2778543" y="630675"/>
                  <a:pt x="2779634" y="609140"/>
                  <a:pt x="2785241" y="588580"/>
                </a:cubicBezTo>
                <a:cubicBezTo>
                  <a:pt x="2790205" y="570378"/>
                  <a:pt x="2800296" y="553927"/>
                  <a:pt x="2806262" y="536028"/>
                </a:cubicBezTo>
                <a:cubicBezTo>
                  <a:pt x="2813682" y="513769"/>
                  <a:pt x="2823119" y="462253"/>
                  <a:pt x="2827283" y="441435"/>
                </a:cubicBezTo>
                <a:cubicBezTo>
                  <a:pt x="2830786" y="402897"/>
                  <a:pt x="2837793" y="364518"/>
                  <a:pt x="2837793" y="325821"/>
                </a:cubicBezTo>
                <a:cubicBezTo>
                  <a:pt x="2837793" y="253740"/>
                  <a:pt x="2862433" y="175215"/>
                  <a:pt x="2785241" y="147145"/>
                </a:cubicBezTo>
                <a:cubicBezTo>
                  <a:pt x="2761959" y="138679"/>
                  <a:pt x="2736193" y="140138"/>
                  <a:pt x="2711669" y="136635"/>
                </a:cubicBezTo>
                <a:cubicBezTo>
                  <a:pt x="2694152" y="126125"/>
                  <a:pt x="2677389" y="114240"/>
                  <a:pt x="2659117" y="105104"/>
                </a:cubicBezTo>
                <a:cubicBezTo>
                  <a:pt x="2649208" y="100149"/>
                  <a:pt x="2636804" y="100739"/>
                  <a:pt x="2627586" y="94594"/>
                </a:cubicBezTo>
                <a:cubicBezTo>
                  <a:pt x="2615218" y="86349"/>
                  <a:pt x="2608422" y="71308"/>
                  <a:pt x="2596055" y="63063"/>
                </a:cubicBezTo>
                <a:cubicBezTo>
                  <a:pt x="2586837" y="56917"/>
                  <a:pt x="2574648" y="57052"/>
                  <a:pt x="2564524" y="52552"/>
                </a:cubicBezTo>
                <a:cubicBezTo>
                  <a:pt x="2543048" y="43007"/>
                  <a:pt x="2522938" y="30566"/>
                  <a:pt x="2501462" y="21021"/>
                </a:cubicBezTo>
                <a:cubicBezTo>
                  <a:pt x="2482079" y="12406"/>
                  <a:pt x="2446971" y="4771"/>
                  <a:pt x="2427889" y="0"/>
                </a:cubicBezTo>
                <a:lnTo>
                  <a:pt x="1944414" y="10511"/>
                </a:lnTo>
                <a:cubicBezTo>
                  <a:pt x="1923119" y="11330"/>
                  <a:pt x="1902415" y="17781"/>
                  <a:pt x="1881352" y="21021"/>
                </a:cubicBezTo>
                <a:cubicBezTo>
                  <a:pt x="1856867" y="24788"/>
                  <a:pt x="1832335" y="28257"/>
                  <a:pt x="1807779" y="31531"/>
                </a:cubicBezTo>
                <a:cubicBezTo>
                  <a:pt x="1745188" y="39877"/>
                  <a:pt x="1732777" y="37215"/>
                  <a:pt x="1681655" y="52552"/>
                </a:cubicBezTo>
                <a:cubicBezTo>
                  <a:pt x="1639459" y="65211"/>
                  <a:pt x="1617553" y="76628"/>
                  <a:pt x="1576552" y="84083"/>
                </a:cubicBezTo>
                <a:cubicBezTo>
                  <a:pt x="1387088" y="118531"/>
                  <a:pt x="1428099" y="111911"/>
                  <a:pt x="1271752" y="126125"/>
                </a:cubicBezTo>
                <a:cubicBezTo>
                  <a:pt x="1250731" y="133132"/>
                  <a:pt x="1229994" y="141058"/>
                  <a:pt x="1208689" y="147145"/>
                </a:cubicBezTo>
                <a:cubicBezTo>
                  <a:pt x="1180911" y="155082"/>
                  <a:pt x="1151431" y="157436"/>
                  <a:pt x="1124607" y="168166"/>
                </a:cubicBezTo>
                <a:lnTo>
                  <a:pt x="1072055" y="189187"/>
                </a:lnTo>
                <a:cubicBezTo>
                  <a:pt x="1058041" y="182180"/>
                  <a:pt x="1043617" y="175940"/>
                  <a:pt x="1030014" y="168166"/>
                </a:cubicBezTo>
                <a:cubicBezTo>
                  <a:pt x="1019046" y="161899"/>
                  <a:pt x="1010582" y="150775"/>
                  <a:pt x="998483" y="147145"/>
                </a:cubicBezTo>
                <a:cubicBezTo>
                  <a:pt x="932071" y="127222"/>
                  <a:pt x="753379" y="136635"/>
                  <a:pt x="725214" y="136635"/>
                </a:cubicBezTo>
              </a:path>
            </a:pathLst>
          </a:cu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B37B6C-ECFA-43D8-B5B7-757B9DF3341E}"/>
              </a:ext>
            </a:extLst>
          </p:cNvPr>
          <p:cNvSpPr>
            <a:spLocks noGrp="1"/>
          </p:cNvSpPr>
          <p:nvPr>
            <p:ph type="sldNum" sz="quarter" idx="12"/>
          </p:nvPr>
        </p:nvSpPr>
        <p:spPr>
          <a:xfrm>
            <a:off x="5822727" y="6400800"/>
            <a:ext cx="1219200" cy="283464"/>
          </a:xfrm>
        </p:spPr>
        <p:txBody>
          <a:bodyPr/>
          <a:lstStyle/>
          <a:p>
            <a:pPr>
              <a:defRPr/>
            </a:pPr>
            <a:fld id="{03CBE5BD-7AB5-470E-8DF8-AF0EEA925017}" type="slidenum">
              <a:rPr lang="en-CA" smtClean="0"/>
              <a:pPr>
                <a:defRPr/>
              </a:pPr>
              <a:t>21</a:t>
            </a:fld>
            <a:endParaRPr lang="en-CA" dirty="0"/>
          </a:p>
        </p:txBody>
      </p:sp>
      <p:sp>
        <p:nvSpPr>
          <p:cNvPr id="5" name="Slide Number Placeholder 3">
            <a:extLst>
              <a:ext uri="{FF2B5EF4-FFF2-40B4-BE49-F238E27FC236}">
                <a16:creationId xmlns:a16="http://schemas.microsoft.com/office/drawing/2014/main" id="{6227A1B1-656B-46BB-AB35-C16CF8B82F35}"/>
              </a:ext>
            </a:extLst>
          </p:cNvPr>
          <p:cNvSpPr txBox="1">
            <a:spLocks/>
          </p:cNvSpPr>
          <p:nvPr/>
        </p:nvSpPr>
        <p:spPr>
          <a:xfrm>
            <a:off x="5822727"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21</a:t>
            </a:fld>
            <a:endParaRPr lang="en-CA"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CE24704-858F-49B0-9C63-4285CB950596}"/>
                  </a:ext>
                </a:extLst>
              </p:cNvPr>
              <p:cNvSpPr>
                <a:spLocks noGrp="1"/>
              </p:cNvSpPr>
              <p:nvPr>
                <p:ph idx="1"/>
              </p:nvPr>
            </p:nvSpPr>
            <p:spPr>
              <a:xfrm>
                <a:off x="669925" y="1531939"/>
                <a:ext cx="10912475" cy="1401762"/>
              </a:xfrm>
            </p:spPr>
            <p:txBody>
              <a:bodyPr>
                <a:noAutofit/>
              </a:bodyPr>
              <a:lstStyle/>
              <a:p>
                <a:pPr>
                  <a:spcBef>
                    <a:spcPts val="0"/>
                  </a:spcBef>
                  <a:spcAft>
                    <a:spcPts val="800"/>
                  </a:spcAft>
                  <a:buFont typeface="Wingdings" panose="05000000000000000000" pitchFamily="2" charset="2"/>
                  <a:buChar char="Ø"/>
                </a:pPr>
                <a:r>
                  <a:rPr lang="en-CA" sz="2600" b="1" dirty="0">
                    <a:solidFill>
                      <a:srgbClr val="5014F8"/>
                    </a:solidFill>
                    <a:effectLst/>
                    <a:latin typeface="Century Gothic" panose="020B0502020202020204" pitchFamily="34" charset="0"/>
                  </a:rPr>
                  <a:t>Searching suffix trees over patterns to replace searching part of </a:t>
                </a:r>
                <a:r>
                  <a:rPr lang="en-CA" sz="2600" b="1" i="1" dirty="0">
                    <a:solidFill>
                      <a:srgbClr val="5014F8"/>
                    </a:solidFill>
                    <a:effectLst/>
                    <a:latin typeface="Century Gothic" panose="020B0502020202020204" pitchFamily="34" charset="0"/>
                  </a:rPr>
                  <a:t>T</a:t>
                </a:r>
                <a:endParaRPr lang="en-US" sz="2600" b="1" i="1" dirty="0">
                  <a:solidFill>
                    <a:srgbClr val="5014F8"/>
                  </a:solidFill>
                  <a:latin typeface="Century Gothic" panose="020B0502020202020204" pitchFamily="34" charset="0"/>
                  <a:cs typeface="Times New Roman" pitchFamily="18" charset="0"/>
                </a:endParaRPr>
              </a:p>
              <a:p>
                <a:pPr>
                  <a:spcBef>
                    <a:spcPts val="0"/>
                  </a:spcBef>
                  <a:spcAft>
                    <a:spcPts val="600"/>
                  </a:spcAft>
                  <a:buNone/>
                  <a:tabLst>
                    <a:tab pos="342900" algn="l"/>
                    <a:tab pos="571500" algn="l"/>
                  </a:tabLst>
                </a:pPr>
                <a:r>
                  <a:rPr lang="en-US" sz="2600" b="1" dirty="0">
                    <a:solidFill>
                      <a:srgbClr val="5014F8"/>
                    </a:solidFill>
                    <a:latin typeface="Century Gothic" panose="020B0502020202020204" pitchFamily="34" charset="0"/>
                    <a:cs typeface="Times New Roman" pitchFamily="18" charset="0"/>
                  </a:rPr>
                  <a:t>	- pattern: </a:t>
                </a:r>
                <a:r>
                  <a:rPr lang="en-US" sz="2600" b="1" i="1" dirty="0">
                    <a:solidFill>
                      <a:srgbClr val="5014F8"/>
                    </a:solidFill>
                    <a:latin typeface="Century Gothic" panose="020B0502020202020204" pitchFamily="34" charset="0"/>
                  </a:rPr>
                  <a:t>x </a:t>
                </a:r>
                <a:r>
                  <a:rPr lang="en-US" sz="2600" b="1" dirty="0">
                    <a:solidFill>
                      <a:srgbClr val="5014F8"/>
                    </a:solidFill>
                    <a:latin typeface="Century Gothic" panose="020B0502020202020204" pitchFamily="34" charset="0"/>
                  </a:rPr>
                  <a:t>= </a:t>
                </a:r>
                <a:r>
                  <a:rPr lang="en-US" sz="2600" b="1" i="1" dirty="0" err="1">
                    <a:solidFill>
                      <a:srgbClr val="5014F8"/>
                    </a:solidFill>
                    <a:latin typeface="Century Gothic" panose="020B0502020202020204" pitchFamily="34" charset="0"/>
                    <a:ea typeface="Dotum" panose="020B0600000101010101" pitchFamily="34" charset="-127"/>
                    <a:cs typeface="Times New Roman" pitchFamily="18" charset="0"/>
                  </a:rPr>
                  <a:t>acacg</a:t>
                </a:r>
                <a:r>
                  <a:rPr lang="en-US" sz="26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2600" b="1" dirty="0">
                    <a:solidFill>
                      <a:srgbClr val="5014F8"/>
                    </a:solidFill>
                    <a:latin typeface="Century Gothic" panose="020B0502020202020204" pitchFamily="34" charset="0"/>
                    <a:ea typeface="Dotum" panose="020B0600000101010101" pitchFamily="34" charset="-127"/>
                    <a:cs typeface="Times New Roman" pitchFamily="18" charset="0"/>
                  </a:rPr>
                  <a:t>(</a:t>
                </a:r>
                <a14:m>
                  <m:oMath xmlns:m="http://schemas.openxmlformats.org/officeDocument/2006/math">
                    <m:acc>
                      <m:accPr>
                        <m:chr m:val="̅"/>
                        <m:ctrlPr>
                          <a:rPr lang="en-US" sz="2600" i="1" smtClean="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26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r>
                  <a:rPr lang="en-US" sz="2600" b="1" dirty="0">
                    <a:solidFill>
                      <a:srgbClr val="5014F8"/>
                    </a:solidFill>
                    <a:latin typeface="Century Gothic" panose="020B0502020202020204" pitchFamily="34" charset="0"/>
                    <a:ea typeface="Dotum" panose="020B0600000101010101" pitchFamily="34" charset="-127"/>
                    <a:cs typeface="Times New Roman" pitchFamily="18" charset="0"/>
                  </a:rPr>
                  <a:t> = </a:t>
                </a:r>
                <a:r>
                  <a:rPr lang="en-US" sz="2600" b="1" i="1" dirty="0" err="1">
                    <a:solidFill>
                      <a:srgbClr val="5014F8"/>
                    </a:solidFill>
                    <a:latin typeface="Century Gothic" panose="020B0502020202020204" pitchFamily="34" charset="0"/>
                    <a:ea typeface="Dotum" panose="020B0600000101010101" pitchFamily="34" charset="-127"/>
                    <a:cs typeface="Times New Roman" pitchFamily="18" charset="0"/>
                  </a:rPr>
                  <a:t>gcaca</a:t>
                </a:r>
                <a:r>
                  <a:rPr lang="en-US" sz="26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2600" b="1" dirty="0">
                    <a:solidFill>
                      <a:srgbClr val="5014F8"/>
                    </a:solidFill>
                    <a:latin typeface="Century Gothic" panose="020B0502020202020204" pitchFamily="34" charset="0"/>
                  </a:rPr>
                  <a:t>; target:</a:t>
                </a:r>
                <a:r>
                  <a:rPr lang="en-US" sz="2600" b="1" i="1" dirty="0">
                    <a:solidFill>
                      <a:srgbClr val="5014F8"/>
                    </a:solidFill>
                    <a:latin typeface="Century Gothic" panose="020B0502020202020204" pitchFamily="34" charset="0"/>
                  </a:rPr>
                  <a:t> y </a:t>
                </a:r>
                <a:r>
                  <a:rPr lang="en-US" sz="2600" b="1" dirty="0">
                    <a:solidFill>
                      <a:srgbClr val="5014F8"/>
                    </a:solidFill>
                    <a:latin typeface="Century Gothic" panose="020B0502020202020204" pitchFamily="34" charset="0"/>
                  </a:rPr>
                  <a:t>= </a:t>
                </a:r>
                <a:r>
                  <a:rPr lang="en-US" sz="2600" b="1" i="1" dirty="0" err="1">
                    <a:solidFill>
                      <a:srgbClr val="5014F8"/>
                    </a:solidFill>
                    <a:latin typeface="Century Gothic" panose="020B0502020202020204" pitchFamily="34" charset="0"/>
                    <a:ea typeface="Dotum" panose="020B0600000101010101" pitchFamily="34" charset="-127"/>
                    <a:cs typeface="Times New Roman" pitchFamily="18" charset="0"/>
                  </a:rPr>
                  <a:t>gtataca</a:t>
                </a:r>
                <a:r>
                  <a:rPr lang="en-US" sz="2600" b="1" dirty="0">
                    <a:solidFill>
                      <a:srgbClr val="5014F8"/>
                    </a:solidFill>
                    <a:latin typeface="Century Gothic" panose="020B0502020202020204" pitchFamily="34" charset="0"/>
                    <a:ea typeface="Dotum" panose="020B0600000101010101" pitchFamily="34" charset="-127"/>
                    <a:cs typeface="Times New Roman" pitchFamily="18" charset="0"/>
                  </a:rPr>
                  <a:t> (</a:t>
                </a:r>
                <a14:m>
                  <m:oMath xmlns:m="http://schemas.openxmlformats.org/officeDocument/2006/math">
                    <m:acc>
                      <m:accPr>
                        <m:chr m:val="̅"/>
                        <m:ctrlPr>
                          <a:rPr lang="en-US" sz="2600" b="1" i="1" dirty="0" smtClean="0">
                            <a:solidFill>
                              <a:srgbClr val="5014F8"/>
                            </a:solidFill>
                            <a:latin typeface="Cambria Math" panose="02040503050406030204" pitchFamily="18" charset="0"/>
                            <a:ea typeface="Dotum" panose="020B0600000101010101" pitchFamily="34" charset="-127"/>
                            <a:cs typeface="Times New Roman" pitchFamily="18" charset="0"/>
                          </a:rPr>
                        </m:ctrlPr>
                      </m:accPr>
                      <m:e>
                        <m:r>
                          <a:rPr lang="en-US" sz="2600" b="1" i="1" dirty="0" smtClean="0">
                            <a:solidFill>
                              <a:srgbClr val="5014F8"/>
                            </a:solidFill>
                            <a:latin typeface="Cambria Math" panose="02040503050406030204" pitchFamily="18" charset="0"/>
                            <a:ea typeface="Dotum" panose="020B0600000101010101" pitchFamily="34" charset="-127"/>
                            <a:cs typeface="Times New Roman" pitchFamily="18" charset="0"/>
                          </a:rPr>
                          <m:t>𝒚</m:t>
                        </m:r>
                      </m:e>
                    </m:acc>
                  </m:oMath>
                </a14:m>
                <a:r>
                  <a:rPr lang="en-US" sz="2600" b="1" dirty="0">
                    <a:solidFill>
                      <a:srgbClr val="5014F8"/>
                    </a:solidFill>
                    <a:latin typeface="Century Gothic" panose="020B0502020202020204" pitchFamily="34" charset="0"/>
                    <a:ea typeface="Dotum" panose="020B0600000101010101" pitchFamily="34" charset="-127"/>
                    <a:cs typeface="Times New Roman" pitchFamily="18" charset="0"/>
                  </a:rPr>
                  <a:t> = 	</a:t>
                </a:r>
                <a:r>
                  <a:rPr lang="en-US" sz="2600" b="1" i="1" dirty="0" err="1">
                    <a:solidFill>
                      <a:srgbClr val="5014F8"/>
                    </a:solidFill>
                    <a:latin typeface="Century Gothic" panose="020B0502020202020204" pitchFamily="34" charset="0"/>
                    <a:ea typeface="Dotum" panose="020B0600000101010101" pitchFamily="34" charset="-127"/>
                    <a:cs typeface="Times New Roman" pitchFamily="18" charset="0"/>
                  </a:rPr>
                  <a:t>acatatg</a:t>
                </a:r>
                <a:r>
                  <a:rPr lang="en-US" sz="26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2600" b="1" dirty="0">
                    <a:solidFill>
                      <a:srgbClr val="5014F8"/>
                    </a:solidFill>
                    <a:latin typeface="Century Gothic" panose="020B0502020202020204" pitchFamily="34" charset="0"/>
                  </a:rPr>
                  <a:t>; </a:t>
                </a:r>
                <a:r>
                  <a:rPr lang="en-US" sz="2600" b="1" i="1" dirty="0">
                    <a:solidFill>
                      <a:srgbClr val="5014F8"/>
                    </a:solidFill>
                    <a:latin typeface="Century Gothic" panose="020B0502020202020204" pitchFamily="34" charset="0"/>
                  </a:rPr>
                  <a:t>k = </a:t>
                </a:r>
                <a:r>
                  <a:rPr lang="en-US" sz="2600" b="1" dirty="0">
                    <a:solidFill>
                      <a:srgbClr val="5014F8"/>
                    </a:solidFill>
                    <a:latin typeface="Century Gothic" panose="020B0502020202020204" pitchFamily="34" charset="0"/>
                  </a:rPr>
                  <a:t>2. </a:t>
                </a:r>
                <a:endParaRPr lang="en-US" sz="2600" b="1" dirty="0">
                  <a:solidFill>
                    <a:srgbClr val="5014F8"/>
                  </a:solidFill>
                  <a:latin typeface="Century Gothic" panose="020B0502020202020204" pitchFamily="34" charset="0"/>
                  <a:cs typeface="Times New Roman" pitchFamily="18" charset="0"/>
                </a:endParaRPr>
              </a:p>
            </p:txBody>
          </p:sp>
        </mc:Choice>
        <mc:Fallback xmlns="">
          <p:sp>
            <p:nvSpPr>
              <p:cNvPr id="6" name="Content Placeholder 2">
                <a:extLst>
                  <a:ext uri="{FF2B5EF4-FFF2-40B4-BE49-F238E27FC236}">
                    <a16:creationId xmlns:a16="http://schemas.microsoft.com/office/drawing/2014/main" id="{CCE24704-858F-49B0-9C63-4285CB950596}"/>
                  </a:ext>
                </a:extLst>
              </p:cNvPr>
              <p:cNvSpPr>
                <a:spLocks noGrp="1" noRot="1" noChangeAspect="1" noMove="1" noResize="1" noEditPoints="1" noAdjustHandles="1" noChangeArrowheads="1" noChangeShapeType="1" noTextEdit="1"/>
              </p:cNvSpPr>
              <p:nvPr>
                <p:ph idx="1"/>
              </p:nvPr>
            </p:nvSpPr>
            <p:spPr>
              <a:xfrm>
                <a:off x="669925" y="1531939"/>
                <a:ext cx="10912475" cy="1401762"/>
              </a:xfrm>
              <a:blipFill>
                <a:blip r:embed="rId3"/>
                <a:stretch>
                  <a:fillRect l="-56" t="-3913" r="-559" b="-10000"/>
                </a:stretch>
              </a:blipFill>
            </p:spPr>
            <p:txBody>
              <a:bodyPr/>
              <a:lstStyle/>
              <a:p>
                <a:r>
                  <a:rPr lang="en-US">
                    <a:noFill/>
                  </a:rPr>
                  <a:t> </a:t>
                </a:r>
              </a:p>
            </p:txBody>
          </p:sp>
        </mc:Fallback>
      </mc:AlternateContent>
      <p:sp>
        <p:nvSpPr>
          <p:cNvPr id="7" name="Slide Number Placeholder 3">
            <a:extLst>
              <a:ext uri="{FF2B5EF4-FFF2-40B4-BE49-F238E27FC236}">
                <a16:creationId xmlns:a16="http://schemas.microsoft.com/office/drawing/2014/main" id="{143813C2-9000-4AFF-B663-3EAE7BFED305}"/>
              </a:ext>
            </a:extLst>
          </p:cNvPr>
          <p:cNvSpPr txBox="1">
            <a:spLocks/>
          </p:cNvSpPr>
          <p:nvPr/>
        </p:nvSpPr>
        <p:spPr>
          <a:xfrm>
            <a:off x="5822727"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4AC0CB1A-16DA-40F0-97CC-44E280BFCAA3}" type="slidenum">
              <a:rPr lang="en-CA" smtClean="0"/>
              <a:pPr>
                <a:defRPr/>
              </a:pPr>
              <a:t>21</a:t>
            </a:fld>
            <a:endParaRPr lang="en-CA" dirty="0"/>
          </a:p>
        </p:txBody>
      </p:sp>
      <p:sp>
        <p:nvSpPr>
          <p:cNvPr id="8" name="Text Box 73">
            <a:extLst>
              <a:ext uri="{FF2B5EF4-FFF2-40B4-BE49-F238E27FC236}">
                <a16:creationId xmlns:a16="http://schemas.microsoft.com/office/drawing/2014/main" id="{7FEE6165-11D7-40A7-B8DD-C2D36458E355}"/>
              </a:ext>
            </a:extLst>
          </p:cNvPr>
          <p:cNvSpPr txBox="1">
            <a:spLocks noChangeArrowheads="1"/>
          </p:cNvSpPr>
          <p:nvPr/>
        </p:nvSpPr>
        <p:spPr bwMode="auto">
          <a:xfrm>
            <a:off x="7967764" y="2927710"/>
            <a:ext cx="1255348" cy="376624"/>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8]&gt;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9" name="Text Box 72">
            <a:extLst>
              <a:ext uri="{FF2B5EF4-FFF2-40B4-BE49-F238E27FC236}">
                <a16:creationId xmlns:a16="http://schemas.microsoft.com/office/drawing/2014/main" id="{7F16602D-C02F-4E18-AB2E-37C3D58DE445}"/>
              </a:ext>
            </a:extLst>
          </p:cNvPr>
          <p:cNvSpPr txBox="1">
            <a:spLocks noChangeArrowheads="1"/>
          </p:cNvSpPr>
          <p:nvPr/>
        </p:nvSpPr>
        <p:spPr bwMode="auto">
          <a:xfrm>
            <a:off x="4900240" y="3512947"/>
            <a:ext cx="1112754"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3]&gt;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0" name="Text Box 71">
            <a:extLst>
              <a:ext uri="{FF2B5EF4-FFF2-40B4-BE49-F238E27FC236}">
                <a16:creationId xmlns:a16="http://schemas.microsoft.com/office/drawing/2014/main" id="{9EE1B6F3-166D-4772-A680-79F2E8B00B7B}"/>
              </a:ext>
            </a:extLst>
          </p:cNvPr>
          <p:cNvSpPr txBox="1">
            <a:spLocks noChangeArrowheads="1"/>
          </p:cNvSpPr>
          <p:nvPr/>
        </p:nvSpPr>
        <p:spPr bwMode="auto">
          <a:xfrm>
            <a:off x="3344917" y="4056513"/>
            <a:ext cx="1140885" cy="310851"/>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c</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1]&gt;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1" name="Text Box 70">
            <a:extLst>
              <a:ext uri="{FF2B5EF4-FFF2-40B4-BE49-F238E27FC236}">
                <a16:creationId xmlns:a16="http://schemas.microsoft.com/office/drawing/2014/main" id="{B4D830BD-624D-4A72-B481-621FC078BB4D}"/>
              </a:ext>
            </a:extLst>
          </p:cNvPr>
          <p:cNvSpPr txBox="1">
            <a:spLocks noChangeArrowheads="1"/>
          </p:cNvSpPr>
          <p:nvPr/>
        </p:nvSpPr>
        <p:spPr bwMode="auto">
          <a:xfrm>
            <a:off x="3347016" y="4623383"/>
            <a:ext cx="1200934"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2" name="Text Box 68">
            <a:extLst>
              <a:ext uri="{FF2B5EF4-FFF2-40B4-BE49-F238E27FC236}">
                <a16:creationId xmlns:a16="http://schemas.microsoft.com/office/drawing/2014/main" id="{90E34E76-0479-4EEF-9E78-9C73C4D68014}"/>
              </a:ext>
            </a:extLst>
          </p:cNvPr>
          <p:cNvSpPr txBox="1">
            <a:spLocks noChangeArrowheads="1"/>
          </p:cNvSpPr>
          <p:nvPr/>
        </p:nvSpPr>
        <p:spPr bwMode="auto">
          <a:xfrm>
            <a:off x="5548737" y="4057556"/>
            <a:ext cx="1131241" cy="29813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3" name="Text Box 67">
            <a:extLst>
              <a:ext uri="{FF2B5EF4-FFF2-40B4-BE49-F238E27FC236}">
                <a16:creationId xmlns:a16="http://schemas.microsoft.com/office/drawing/2014/main" id="{C0767F09-300D-4D41-B788-856C9B797AEE}"/>
              </a:ext>
            </a:extLst>
          </p:cNvPr>
          <p:cNvSpPr txBox="1">
            <a:spLocks noChangeArrowheads="1"/>
          </p:cNvSpPr>
          <p:nvPr/>
        </p:nvSpPr>
        <p:spPr bwMode="auto">
          <a:xfrm>
            <a:off x="4745831" y="4623383"/>
            <a:ext cx="1257622" cy="300225"/>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a</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[3, </a:t>
            </a:r>
            <a:r>
              <a:rPr lang="en-CA" altLang="en-US" b="1" dirty="0">
                <a:latin typeface="Century Gothic" panose="020B0502020202020204" pitchFamily="34" charset="0"/>
                <a:ea typeface="宋体" pitchFamily="2" charset="-122"/>
                <a:cs typeface="Times New Roman" pitchFamily="18" charset="0"/>
              </a:rPr>
              <a:t>3</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4" name="Text Box 66">
            <a:extLst>
              <a:ext uri="{FF2B5EF4-FFF2-40B4-BE49-F238E27FC236}">
                <a16:creationId xmlns:a16="http://schemas.microsoft.com/office/drawing/2014/main" id="{A4DADED6-7A0B-491B-91A3-553EB036E2A5}"/>
              </a:ext>
            </a:extLst>
          </p:cNvPr>
          <p:cNvSpPr txBox="1">
            <a:spLocks noChangeArrowheads="1"/>
          </p:cNvSpPr>
          <p:nvPr/>
        </p:nvSpPr>
        <p:spPr bwMode="auto">
          <a:xfrm>
            <a:off x="4766826" y="5203901"/>
            <a:ext cx="1014531" cy="358382"/>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15" name="AutoShape 60">
            <a:extLst>
              <a:ext uri="{FF2B5EF4-FFF2-40B4-BE49-F238E27FC236}">
                <a16:creationId xmlns:a16="http://schemas.microsoft.com/office/drawing/2014/main" id="{2EE9D1A0-6EE0-4464-B1D9-34FA486A70C5}"/>
              </a:ext>
            </a:extLst>
          </p:cNvPr>
          <p:cNvSpPr>
            <a:spLocks noChangeShapeType="1"/>
          </p:cNvSpPr>
          <p:nvPr/>
        </p:nvSpPr>
        <p:spPr bwMode="auto">
          <a:xfrm flipV="1">
            <a:off x="6085354" y="3265997"/>
            <a:ext cx="2283824" cy="29322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 name="AutoShape 59">
            <a:extLst>
              <a:ext uri="{FF2B5EF4-FFF2-40B4-BE49-F238E27FC236}">
                <a16:creationId xmlns:a16="http://schemas.microsoft.com/office/drawing/2014/main" id="{84BE9C65-2C92-43CC-A6D8-272CBA06B779}"/>
              </a:ext>
            </a:extLst>
          </p:cNvPr>
          <p:cNvSpPr>
            <a:spLocks noChangeShapeType="1"/>
          </p:cNvSpPr>
          <p:nvPr/>
        </p:nvSpPr>
        <p:spPr bwMode="auto">
          <a:xfrm flipH="1">
            <a:off x="7629907" y="3274184"/>
            <a:ext cx="874976" cy="3002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 name="AutoShape 58">
            <a:extLst>
              <a:ext uri="{FF2B5EF4-FFF2-40B4-BE49-F238E27FC236}">
                <a16:creationId xmlns:a16="http://schemas.microsoft.com/office/drawing/2014/main" id="{C9FC09EF-1572-4E16-96BB-DBAEFF0A4FCE}"/>
              </a:ext>
            </a:extLst>
          </p:cNvPr>
          <p:cNvSpPr>
            <a:spLocks noChangeShapeType="1"/>
          </p:cNvSpPr>
          <p:nvPr/>
        </p:nvSpPr>
        <p:spPr bwMode="auto">
          <a:xfrm flipV="1">
            <a:off x="4253324" y="3813172"/>
            <a:ext cx="1007777" cy="22483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 name="AutoShape 57">
            <a:extLst>
              <a:ext uri="{FF2B5EF4-FFF2-40B4-BE49-F238E27FC236}">
                <a16:creationId xmlns:a16="http://schemas.microsoft.com/office/drawing/2014/main" id="{6A2DE917-F978-4244-9D73-1BB2D88413FD}"/>
              </a:ext>
            </a:extLst>
          </p:cNvPr>
          <p:cNvSpPr>
            <a:spLocks noChangeShapeType="1"/>
          </p:cNvSpPr>
          <p:nvPr/>
        </p:nvSpPr>
        <p:spPr bwMode="auto">
          <a:xfrm>
            <a:off x="5261101" y="3813172"/>
            <a:ext cx="1030872" cy="2234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 name="Text Box 49">
            <a:extLst>
              <a:ext uri="{FF2B5EF4-FFF2-40B4-BE49-F238E27FC236}">
                <a16:creationId xmlns:a16="http://schemas.microsoft.com/office/drawing/2014/main" id="{8C093BF3-C556-46E7-B01E-585D3E205812}"/>
              </a:ext>
            </a:extLst>
          </p:cNvPr>
          <p:cNvSpPr txBox="1">
            <a:spLocks noChangeArrowheads="1"/>
          </p:cNvSpPr>
          <p:nvPr/>
        </p:nvSpPr>
        <p:spPr bwMode="auto">
          <a:xfrm>
            <a:off x="7311474" y="2861068"/>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0</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0" name="Text Box 48">
            <a:extLst>
              <a:ext uri="{FF2B5EF4-FFF2-40B4-BE49-F238E27FC236}">
                <a16:creationId xmlns:a16="http://schemas.microsoft.com/office/drawing/2014/main" id="{B81B9D66-F7D3-4DD6-A0FD-214B492AF6D5}"/>
              </a:ext>
            </a:extLst>
          </p:cNvPr>
          <p:cNvSpPr txBox="1">
            <a:spLocks noChangeArrowheads="1"/>
          </p:cNvSpPr>
          <p:nvPr/>
        </p:nvSpPr>
        <p:spPr bwMode="auto">
          <a:xfrm>
            <a:off x="4513925" y="3449671"/>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a:ln>
                  <a:noFill/>
                </a:ln>
                <a:solidFill>
                  <a:schemeClr val="tx1"/>
                </a:solidFill>
                <a:effectLst/>
                <a:latin typeface="Century Gothic" panose="020B0502020202020204" pitchFamily="34" charset="0"/>
                <a:ea typeface="宋体" pitchFamily="2" charset="-122"/>
                <a:cs typeface="Times New Roman" pitchFamily="18" charset="0"/>
              </a:rPr>
              <a:t>1</a:t>
            </a:r>
            <a:endParaRPr kumimoji="0" lang="en-CA" altLang="en-US" b="1"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a:ln>
                <a:noFill/>
              </a:ln>
              <a:solidFill>
                <a:schemeClr val="tx1"/>
              </a:solidFill>
              <a:effectLst/>
              <a:latin typeface="Century Gothic" panose="020B0502020202020204" pitchFamily="34" charset="0"/>
            </a:endParaRPr>
          </a:p>
        </p:txBody>
      </p:sp>
      <p:sp>
        <p:nvSpPr>
          <p:cNvPr id="21" name="Text Box 45">
            <a:extLst>
              <a:ext uri="{FF2B5EF4-FFF2-40B4-BE49-F238E27FC236}">
                <a16:creationId xmlns:a16="http://schemas.microsoft.com/office/drawing/2014/main" id="{B05EC9AF-BE26-44AD-9006-00CA290DD832}"/>
              </a:ext>
            </a:extLst>
          </p:cNvPr>
          <p:cNvSpPr txBox="1">
            <a:spLocks noChangeArrowheads="1"/>
          </p:cNvSpPr>
          <p:nvPr/>
        </p:nvSpPr>
        <p:spPr bwMode="auto">
          <a:xfrm>
            <a:off x="2997802" y="4033363"/>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2</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2" name="Text Box 44">
            <a:extLst>
              <a:ext uri="{FF2B5EF4-FFF2-40B4-BE49-F238E27FC236}">
                <a16:creationId xmlns:a16="http://schemas.microsoft.com/office/drawing/2014/main" id="{84F49986-0624-48E6-8E26-ED19E42BC857}"/>
              </a:ext>
            </a:extLst>
          </p:cNvPr>
          <p:cNvSpPr txBox="1">
            <a:spLocks noChangeArrowheads="1"/>
          </p:cNvSpPr>
          <p:nvPr/>
        </p:nvSpPr>
        <p:spPr bwMode="auto">
          <a:xfrm>
            <a:off x="5080541" y="4056513"/>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4</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3" name="Text Box 41">
            <a:extLst>
              <a:ext uri="{FF2B5EF4-FFF2-40B4-BE49-F238E27FC236}">
                <a16:creationId xmlns:a16="http://schemas.microsoft.com/office/drawing/2014/main" id="{BB17AC08-869F-4F60-BE3D-33749338DCFA}"/>
              </a:ext>
            </a:extLst>
          </p:cNvPr>
          <p:cNvSpPr txBox="1">
            <a:spLocks noChangeArrowheads="1"/>
          </p:cNvSpPr>
          <p:nvPr/>
        </p:nvSpPr>
        <p:spPr bwMode="auto">
          <a:xfrm>
            <a:off x="2997802" y="4600233"/>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3</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4" name="Text Box 40">
            <a:extLst>
              <a:ext uri="{FF2B5EF4-FFF2-40B4-BE49-F238E27FC236}">
                <a16:creationId xmlns:a16="http://schemas.microsoft.com/office/drawing/2014/main" id="{7CF9DDF5-1A32-4E2F-9C76-CCD6DDCD799F}"/>
              </a:ext>
            </a:extLst>
          </p:cNvPr>
          <p:cNvSpPr txBox="1">
            <a:spLocks noChangeArrowheads="1"/>
          </p:cNvSpPr>
          <p:nvPr/>
        </p:nvSpPr>
        <p:spPr bwMode="auto">
          <a:xfrm>
            <a:off x="4673337" y="4376434"/>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lang="en-CA" altLang="en-US" b="1" baseline="-30000" dirty="0">
                <a:latin typeface="Century Gothic" panose="020B0502020202020204" pitchFamily="34" charset="0"/>
                <a:ea typeface="宋体" pitchFamily="2" charset="-122"/>
                <a:cs typeface="Times New Roman" pitchFamily="18" charset="0"/>
              </a:rPr>
              <a:t>5</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5" name="Text Box 37">
            <a:extLst>
              <a:ext uri="{FF2B5EF4-FFF2-40B4-BE49-F238E27FC236}">
                <a16:creationId xmlns:a16="http://schemas.microsoft.com/office/drawing/2014/main" id="{1D7AD1F9-80B1-40E9-89CF-44C76414B0A6}"/>
              </a:ext>
            </a:extLst>
          </p:cNvPr>
          <p:cNvSpPr txBox="1">
            <a:spLocks noChangeArrowheads="1"/>
          </p:cNvSpPr>
          <p:nvPr/>
        </p:nvSpPr>
        <p:spPr bwMode="auto">
          <a:xfrm>
            <a:off x="4673338" y="4922506"/>
            <a:ext cx="35471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6</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6" name="Text Box 36">
            <a:extLst>
              <a:ext uri="{FF2B5EF4-FFF2-40B4-BE49-F238E27FC236}">
                <a16:creationId xmlns:a16="http://schemas.microsoft.com/office/drawing/2014/main" id="{A5703280-D0E9-43E0-BE1F-44EF967C2EEE}"/>
              </a:ext>
            </a:extLst>
          </p:cNvPr>
          <p:cNvSpPr txBox="1">
            <a:spLocks noChangeArrowheads="1"/>
          </p:cNvSpPr>
          <p:nvPr/>
        </p:nvSpPr>
        <p:spPr bwMode="auto">
          <a:xfrm>
            <a:off x="3715289" y="4976267"/>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1</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7" name="Text Box 35">
            <a:extLst>
              <a:ext uri="{FF2B5EF4-FFF2-40B4-BE49-F238E27FC236}">
                <a16:creationId xmlns:a16="http://schemas.microsoft.com/office/drawing/2014/main" id="{FC4BB12D-782C-4B62-9B20-D2A4B60E33A0}"/>
              </a:ext>
            </a:extLst>
          </p:cNvPr>
          <p:cNvSpPr txBox="1">
            <a:spLocks noChangeArrowheads="1"/>
          </p:cNvSpPr>
          <p:nvPr/>
        </p:nvSpPr>
        <p:spPr bwMode="auto">
          <a:xfrm>
            <a:off x="5181265" y="6156364"/>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2</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8" name="Text Box 34">
            <a:extLst>
              <a:ext uri="{FF2B5EF4-FFF2-40B4-BE49-F238E27FC236}">
                <a16:creationId xmlns:a16="http://schemas.microsoft.com/office/drawing/2014/main" id="{BFE75697-7912-44E5-B957-16DBC8C334D6}"/>
              </a:ext>
            </a:extLst>
          </p:cNvPr>
          <p:cNvSpPr txBox="1">
            <a:spLocks noChangeArrowheads="1"/>
          </p:cNvSpPr>
          <p:nvPr/>
        </p:nvSpPr>
        <p:spPr bwMode="auto">
          <a:xfrm>
            <a:off x="6265934" y="4987027"/>
            <a:ext cx="36322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P</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3</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29" name="Text Box 4">
            <a:extLst>
              <a:ext uri="{FF2B5EF4-FFF2-40B4-BE49-F238E27FC236}">
                <a16:creationId xmlns:a16="http://schemas.microsoft.com/office/drawing/2014/main" id="{EDAF337F-C5FB-4A20-9FD4-C33A42904B60}"/>
              </a:ext>
            </a:extLst>
          </p:cNvPr>
          <p:cNvSpPr txBox="1">
            <a:spLocks noChangeArrowheads="1"/>
          </p:cNvSpPr>
          <p:nvPr/>
        </p:nvSpPr>
        <p:spPr bwMode="auto">
          <a:xfrm>
            <a:off x="4456979" y="2967695"/>
            <a:ext cx="285537"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a:ln>
                  <a:noFill/>
                </a:ln>
                <a:solidFill>
                  <a:schemeClr val="tx1"/>
                </a:solidFill>
                <a:effectLst/>
                <a:latin typeface="Century Gothic" panose="020B0502020202020204" pitchFamily="34" charset="0"/>
                <a:ea typeface="宋体" pitchFamily="2" charset="-122"/>
                <a:cs typeface="Times New Roman" pitchFamily="18" charset="0"/>
              </a:rPr>
              <a:t>T</a:t>
            </a:r>
            <a:r>
              <a:rPr kumimoji="0" lang="en-CA" altLang="en-US" b="1" i="0" u="none" strike="noStrike" cap="none" normalizeH="0" baseline="0">
                <a:ln>
                  <a:noFill/>
                </a:ln>
                <a:solidFill>
                  <a:schemeClr val="tx1"/>
                </a:solidFill>
                <a:effectLst/>
                <a:latin typeface="Century Gothic" panose="020B0502020202020204" pitchFamily="34" charset="0"/>
                <a:ea typeface="宋体" pitchFamily="2" charset="-122"/>
                <a:cs typeface="Times New Roman" pitchFamily="18" charset="0"/>
              </a:rPr>
              <a:t>:</a:t>
            </a:r>
            <a:endParaRPr kumimoji="0" lang="en-CA" altLang="en-US" b="1" i="0" u="none" strike="noStrike" cap="none" normalizeH="0" baseline="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a:ln>
                <a:noFill/>
              </a:ln>
              <a:solidFill>
                <a:schemeClr val="tx1"/>
              </a:solidFill>
              <a:effectLst/>
              <a:latin typeface="Century Gothic" panose="020B0502020202020204" pitchFamily="34" charset="0"/>
            </a:endParaRPr>
          </a:p>
        </p:txBody>
      </p:sp>
      <p:sp>
        <p:nvSpPr>
          <p:cNvPr id="30" name="AutoShape 2">
            <a:extLst>
              <a:ext uri="{FF2B5EF4-FFF2-40B4-BE49-F238E27FC236}">
                <a16:creationId xmlns:a16="http://schemas.microsoft.com/office/drawing/2014/main" id="{A2C40938-4B04-49E7-A2EC-53210091235F}"/>
              </a:ext>
            </a:extLst>
          </p:cNvPr>
          <p:cNvSpPr>
            <a:spLocks noChangeShapeType="1"/>
          </p:cNvSpPr>
          <p:nvPr/>
        </p:nvSpPr>
        <p:spPr bwMode="auto">
          <a:xfrm>
            <a:off x="8617800" y="3252341"/>
            <a:ext cx="2094824" cy="2696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cxnSp>
        <p:nvCxnSpPr>
          <p:cNvPr id="31" name="Straight Connector 30">
            <a:extLst>
              <a:ext uri="{FF2B5EF4-FFF2-40B4-BE49-F238E27FC236}">
                <a16:creationId xmlns:a16="http://schemas.microsoft.com/office/drawing/2014/main" id="{B959B003-4B21-44D7-8B3F-9933920E18FE}"/>
              </a:ext>
            </a:extLst>
          </p:cNvPr>
          <p:cNvCxnSpPr/>
          <p:nvPr/>
        </p:nvCxnSpPr>
        <p:spPr>
          <a:xfrm flipH="1">
            <a:off x="5362875" y="5489002"/>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E30E5C-11D6-4D3E-86F4-AA92FAB8D180}"/>
              </a:ext>
            </a:extLst>
          </p:cNvPr>
          <p:cNvCxnSpPr/>
          <p:nvPr/>
        </p:nvCxnSpPr>
        <p:spPr>
          <a:xfrm flipH="1">
            <a:off x="5362875" y="4929077"/>
            <a:ext cx="1" cy="26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C73053-1646-4EF9-9E1A-7714C9AF9D63}"/>
              </a:ext>
            </a:extLst>
          </p:cNvPr>
          <p:cNvCxnSpPr>
            <a:cxnSpLocks/>
          </p:cNvCxnSpPr>
          <p:nvPr/>
        </p:nvCxnSpPr>
        <p:spPr>
          <a:xfrm flipH="1">
            <a:off x="5358373" y="4333588"/>
            <a:ext cx="545227" cy="357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EE0B18-51A7-4169-858F-DCAA02BFD103}"/>
              </a:ext>
            </a:extLst>
          </p:cNvPr>
          <p:cNvCxnSpPr/>
          <p:nvPr/>
        </p:nvCxnSpPr>
        <p:spPr>
          <a:xfrm flipH="1">
            <a:off x="3871671" y="4357452"/>
            <a:ext cx="1" cy="26185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Box 66">
            <a:extLst>
              <a:ext uri="{FF2B5EF4-FFF2-40B4-BE49-F238E27FC236}">
                <a16:creationId xmlns:a16="http://schemas.microsoft.com/office/drawing/2014/main" id="{87692373-E4F8-4269-8298-88E7D9C21D89}"/>
              </a:ext>
            </a:extLst>
          </p:cNvPr>
          <p:cNvSpPr txBox="1">
            <a:spLocks noChangeArrowheads="1"/>
          </p:cNvSpPr>
          <p:nvPr/>
        </p:nvSpPr>
        <p:spPr bwMode="auto">
          <a:xfrm>
            <a:off x="4768750" y="5801605"/>
            <a:ext cx="1134997" cy="358381"/>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[2, 2]&gt;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36" name="Text Box 37">
            <a:extLst>
              <a:ext uri="{FF2B5EF4-FFF2-40B4-BE49-F238E27FC236}">
                <a16:creationId xmlns:a16="http://schemas.microsoft.com/office/drawing/2014/main" id="{A4F93320-86BC-4648-8919-1823860AF8F8}"/>
              </a:ext>
            </a:extLst>
          </p:cNvPr>
          <p:cNvSpPr txBox="1">
            <a:spLocks noChangeArrowheads="1"/>
          </p:cNvSpPr>
          <p:nvPr/>
        </p:nvSpPr>
        <p:spPr bwMode="auto">
          <a:xfrm>
            <a:off x="4675263" y="5503168"/>
            <a:ext cx="354710" cy="300225"/>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v</a:t>
            </a:r>
            <a:r>
              <a:rPr kumimoji="0" lang="en-CA" altLang="en-US" b="1" i="0" u="none" strike="noStrike" cap="none" normalizeH="0" baseline="-30000" dirty="0">
                <a:ln>
                  <a:noFill/>
                </a:ln>
                <a:solidFill>
                  <a:schemeClr val="tx1"/>
                </a:solidFill>
                <a:effectLst/>
                <a:latin typeface="Century Gothic" panose="020B0502020202020204" pitchFamily="34" charset="0"/>
                <a:ea typeface="宋体" pitchFamily="2" charset="-122"/>
                <a:cs typeface="Times New Roman" pitchFamily="18" charset="0"/>
              </a:rPr>
              <a:t>7</a:t>
            </a:r>
            <a:endParaRPr kumimoji="0" lang="en-CA" altLang="en-US" b="1"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cxnSp>
        <p:nvCxnSpPr>
          <p:cNvPr id="37" name="Straight Connector 36">
            <a:extLst>
              <a:ext uri="{FF2B5EF4-FFF2-40B4-BE49-F238E27FC236}">
                <a16:creationId xmlns:a16="http://schemas.microsoft.com/office/drawing/2014/main" id="{2B6D02BD-3701-4FDB-A482-7FB9FCB90511}"/>
              </a:ext>
            </a:extLst>
          </p:cNvPr>
          <p:cNvCxnSpPr/>
          <p:nvPr/>
        </p:nvCxnSpPr>
        <p:spPr>
          <a:xfrm flipH="1">
            <a:off x="5364800" y="5509739"/>
            <a:ext cx="1" cy="261856"/>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 Box 66">
            <a:extLst>
              <a:ext uri="{FF2B5EF4-FFF2-40B4-BE49-F238E27FC236}">
                <a16:creationId xmlns:a16="http://schemas.microsoft.com/office/drawing/2014/main" id="{57D516E5-CE7F-4DB6-B8A4-DBB81A0883BD}"/>
              </a:ext>
            </a:extLst>
          </p:cNvPr>
          <p:cNvSpPr txBox="1">
            <a:spLocks noChangeArrowheads="1"/>
          </p:cNvSpPr>
          <p:nvPr/>
        </p:nvSpPr>
        <p:spPr bwMode="auto">
          <a:xfrm>
            <a:off x="5951842" y="4594305"/>
            <a:ext cx="1134997" cy="358381"/>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&lt;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[1, </a:t>
            </a:r>
            <a:r>
              <a:rPr lang="en-CA" altLang="en-US" b="1" dirty="0">
                <a:latin typeface="Century Gothic" panose="020B0502020202020204" pitchFamily="34" charset="0"/>
                <a:ea typeface="宋体" pitchFamily="2" charset="-122"/>
                <a:cs typeface="Times New Roman" pitchFamily="18" charset="0"/>
              </a:rPr>
              <a:t>1</a:t>
            </a:r>
            <a:r>
              <a:rPr kumimoji="0" lang="en-CA" altLang="en-US" b="1" i="0"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]&gt;</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173C0180-D058-4CC2-97DF-D9D49F9B5275}"/>
              </a:ext>
            </a:extLst>
          </p:cNvPr>
          <p:cNvCxnSpPr>
            <a:cxnSpLocks/>
          </p:cNvCxnSpPr>
          <p:nvPr/>
        </p:nvCxnSpPr>
        <p:spPr>
          <a:xfrm>
            <a:off x="6001720" y="4343952"/>
            <a:ext cx="550974" cy="343941"/>
          </a:xfrm>
          <a:prstGeom prst="line">
            <a:avLst/>
          </a:prstGeom>
        </p:spPr>
        <p:style>
          <a:lnRef idx="1">
            <a:schemeClr val="accent1"/>
          </a:lnRef>
          <a:fillRef idx="0">
            <a:schemeClr val="accent1"/>
          </a:fillRef>
          <a:effectRef idx="0">
            <a:schemeClr val="accent1"/>
          </a:effectRef>
          <a:fontRef idx="minor">
            <a:schemeClr val="tx1"/>
          </a:fontRef>
        </p:style>
      </p:cxnSp>
      <p:sp>
        <p:nvSpPr>
          <p:cNvPr id="40" name="AutoShape 59">
            <a:extLst>
              <a:ext uri="{FF2B5EF4-FFF2-40B4-BE49-F238E27FC236}">
                <a16:creationId xmlns:a16="http://schemas.microsoft.com/office/drawing/2014/main" id="{D285D89F-8405-4D16-B361-09E05CFE71EB}"/>
              </a:ext>
            </a:extLst>
          </p:cNvPr>
          <p:cNvSpPr>
            <a:spLocks noChangeShapeType="1"/>
          </p:cNvSpPr>
          <p:nvPr/>
        </p:nvSpPr>
        <p:spPr bwMode="auto">
          <a:xfrm>
            <a:off x="8585180" y="3264557"/>
            <a:ext cx="916383" cy="2932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cxnSp>
        <p:nvCxnSpPr>
          <p:cNvPr id="41" name="Straight Connector 40">
            <a:extLst>
              <a:ext uri="{FF2B5EF4-FFF2-40B4-BE49-F238E27FC236}">
                <a16:creationId xmlns:a16="http://schemas.microsoft.com/office/drawing/2014/main" id="{32999AAB-64AB-480E-B379-52E16A34C5BD}"/>
              </a:ext>
            </a:extLst>
          </p:cNvPr>
          <p:cNvCxnSpPr/>
          <p:nvPr/>
        </p:nvCxnSpPr>
        <p:spPr>
          <a:xfrm flipH="1">
            <a:off x="5517200" y="5662139"/>
            <a:ext cx="1" cy="261856"/>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 Box 15">
            <a:extLst>
              <a:ext uri="{FF2B5EF4-FFF2-40B4-BE49-F238E27FC236}">
                <a16:creationId xmlns:a16="http://schemas.microsoft.com/office/drawing/2014/main" id="{6AD3FA01-AFF1-4579-AE1F-BF8E4C66905D}"/>
              </a:ext>
            </a:extLst>
          </p:cNvPr>
          <p:cNvSpPr txBox="1">
            <a:spLocks noChangeArrowheads="1"/>
          </p:cNvSpPr>
          <p:nvPr/>
        </p:nvSpPr>
        <p:spPr bwMode="auto">
          <a:xfrm>
            <a:off x="1208681" y="3356202"/>
            <a:ext cx="1180104" cy="2539434"/>
          </a:xfrm>
          <a:prstGeom prst="rect">
            <a:avLst/>
          </a:prstGeom>
          <a:noFill/>
          <a:ln w="317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1" u="sng" strike="noStrike" cap="none" normalizeH="0" baseline="0" dirty="0">
                <a:ln>
                  <a:noFill/>
                </a:ln>
                <a:effectLst/>
                <a:latin typeface="Calibri" pitchFamily="34" charset="0"/>
                <a:ea typeface="宋体" pitchFamily="2" charset="-122"/>
                <a:cs typeface="Times New Roman" pitchFamily="18" charset="0"/>
              </a:rPr>
              <a:t>F	L </a:t>
            </a:r>
            <a:endParaRPr lang="en-US" altLang="zh-CN" u="sng" dirty="0">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3</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t</a:t>
            </a:r>
            <a:r>
              <a:rPr kumimoji="0" lang="en-US" altLang="zh-CN" b="0" i="0" u="none" strike="noStrike" cap="none" normalizeH="0" baseline="-25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c</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1" u="none" strike="noStrike" cap="none" normalizeH="0" baseline="0" dirty="0">
                <a:ln>
                  <a:noFill/>
                </a:ln>
                <a:effectLst/>
                <a:latin typeface="Calibri" pitchFamily="34" charset="0"/>
                <a:ea typeface="宋体" pitchFamily="2" charset="-122"/>
                <a:cs typeface="Times New Roman" pitchFamily="18" charset="0"/>
              </a:rPr>
              <a:t>	</a:t>
            </a:r>
            <a:r>
              <a:rPr lang="en-US" altLang="zh-CN" dirty="0">
                <a:solidFill>
                  <a:srgbClr val="FF0000"/>
                </a:solidFill>
                <a:latin typeface="Calibri" pitchFamily="34" charset="0"/>
                <a:ea typeface="宋体" pitchFamily="2" charset="-122"/>
                <a:cs typeface="Times New Roman" pitchFamily="18" charset="0"/>
              </a:rPr>
              <a:t>$</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endParaRPr kumimoji="0" lang="en-US" altLang="zh-CN" b="0" i="0" u="none" strike="noStrike" cap="none" normalizeH="0" baseline="0" dirty="0">
              <a:ln>
                <a:noFill/>
              </a:ln>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2</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a</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a:ln>
                  <a:noFill/>
                </a:ln>
                <a:effectLst/>
                <a:latin typeface="Calibri" pitchFamily="34" charset="0"/>
                <a:ea typeface="宋体" pitchFamily="2" charset="-122"/>
                <a:cs typeface="Times New Roman" pitchFamily="18" charset="0"/>
              </a:rPr>
              <a:t>t</a:t>
            </a:r>
            <a:r>
              <a:rPr kumimoji="0" lang="en-US" altLang="zh-CN" b="0" i="0" u="none" strike="noStrike" cap="none" normalizeH="0" baseline="-30000" dirty="0">
                <a:ln>
                  <a:noFill/>
                </a:ln>
                <a:effectLst/>
                <a:latin typeface="Calibri" pitchFamily="34" charset="0"/>
                <a:ea typeface="宋体" pitchFamily="2" charset="-122"/>
                <a:cs typeface="Times New Roman" pitchFamily="18" charset="0"/>
              </a:rPr>
              <a:t>1</a:t>
            </a:r>
            <a:r>
              <a:rPr kumimoji="0" lang="en-US" altLang="zh-CN" b="0" i="0" u="none" strike="noStrike" cap="none" normalizeH="0" baseline="0" dirty="0">
                <a:ln>
                  <a:noFill/>
                </a:ln>
                <a:effectLst/>
                <a:latin typeface="Calibri" pitchFamily="34" charset="0"/>
                <a:ea typeface="宋体" pitchFamily="2" charset="-122"/>
                <a:cs typeface="Times New Roman" pitchFamily="18" charset="0"/>
              </a:rPr>
              <a:t>	</a:t>
            </a:r>
            <a:r>
              <a:rPr kumimoji="0" lang="en-US" altLang="zh-CN" b="0" i="1" u="none" strike="noStrike" cap="none" normalizeH="0" baseline="0" dirty="0">
                <a:ln>
                  <a:noFill/>
                </a:ln>
                <a:solidFill>
                  <a:srgbClr val="FF0000"/>
                </a:solidFill>
                <a:effectLst/>
                <a:latin typeface="Calibri" pitchFamily="34" charset="0"/>
                <a:ea typeface="宋体" pitchFamily="2" charset="-122"/>
                <a:cs typeface="Times New Roman" pitchFamily="18" charset="0"/>
              </a:rPr>
              <a:t>g</a:t>
            </a:r>
            <a:r>
              <a:rPr kumimoji="0" lang="en-US" altLang="zh-CN" b="0" i="0" u="none" strike="noStrike" cap="none" normalizeH="0" baseline="-30000" dirty="0">
                <a:ln>
                  <a:noFill/>
                </a:ln>
                <a:solidFill>
                  <a:srgbClr val="FF0000"/>
                </a:solidFill>
                <a:effectLst/>
                <a:latin typeface="Calibri" pitchFamily="34" charset="0"/>
                <a:ea typeface="宋体" pitchFamily="2" charset="-122"/>
                <a:cs typeface="Times New Roman" pitchFamily="18" charset="0"/>
              </a:rPr>
              <a:t>1</a:t>
            </a:r>
            <a:endParaRPr kumimoji="0" lang="en-US" altLang="zh-CN" b="0"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43" name="矩形 27">
            <a:extLst>
              <a:ext uri="{FF2B5EF4-FFF2-40B4-BE49-F238E27FC236}">
                <a16:creationId xmlns:a16="http://schemas.microsoft.com/office/drawing/2014/main" id="{FFB0B85B-17C6-4800-A8C5-2EE058639B98}"/>
              </a:ext>
            </a:extLst>
          </p:cNvPr>
          <p:cNvSpPr/>
          <p:nvPr/>
        </p:nvSpPr>
        <p:spPr>
          <a:xfrm>
            <a:off x="876660" y="3355795"/>
            <a:ext cx="1798398" cy="2585913"/>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itle 1">
            <a:extLst>
              <a:ext uri="{FF2B5EF4-FFF2-40B4-BE49-F238E27FC236}">
                <a16:creationId xmlns:a16="http://schemas.microsoft.com/office/drawing/2014/main" id="{8A12A163-0192-415C-91FA-E77C687268C7}"/>
              </a:ext>
            </a:extLst>
          </p:cNvPr>
          <p:cNvSpPr>
            <a:spLocks noGrp="1"/>
          </p:cNvSpPr>
          <p:nvPr>
            <p:ph type="title"/>
          </p:nvPr>
        </p:nvSpPr>
        <p:spPr>
          <a:xfrm>
            <a:off x="609600" y="274638"/>
            <a:ext cx="10972800" cy="1143000"/>
          </a:xfrm>
        </p:spPr>
        <p:txBody>
          <a:bodyPr>
            <a:normAutofit/>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Improvement-1</a:t>
            </a:r>
          </a:p>
        </p:txBody>
      </p:sp>
      <p:grpSp>
        <p:nvGrpSpPr>
          <p:cNvPr id="45" name="Group 44">
            <a:extLst>
              <a:ext uri="{FF2B5EF4-FFF2-40B4-BE49-F238E27FC236}">
                <a16:creationId xmlns:a16="http://schemas.microsoft.com/office/drawing/2014/main" id="{E6E28D9C-F309-4BE7-89AC-3A0BE2B6B029}"/>
              </a:ext>
            </a:extLst>
          </p:cNvPr>
          <p:cNvGrpSpPr/>
          <p:nvPr/>
        </p:nvGrpSpPr>
        <p:grpSpPr>
          <a:xfrm>
            <a:off x="7542615" y="3580229"/>
            <a:ext cx="484067" cy="3003125"/>
            <a:chOff x="1911129" y="2169114"/>
            <a:chExt cx="484067" cy="2862322"/>
          </a:xfrm>
        </p:grpSpPr>
        <p:sp>
          <p:nvSpPr>
            <p:cNvPr id="46" name="Rectangle 45">
              <a:extLst>
                <a:ext uri="{FF2B5EF4-FFF2-40B4-BE49-F238E27FC236}">
                  <a16:creationId xmlns:a16="http://schemas.microsoft.com/office/drawing/2014/main" id="{35CEC105-E4D6-48F5-B387-9A7C7D2E042E}"/>
                </a:ext>
              </a:extLst>
            </p:cNvPr>
            <p:cNvSpPr/>
            <p:nvPr/>
          </p:nvSpPr>
          <p:spPr>
            <a:xfrm>
              <a:off x="1911129" y="2627449"/>
              <a:ext cx="460383" cy="229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31C29A8-4C93-45D8-A6B0-1559DC94622F}"/>
                </a:ext>
              </a:extLst>
            </p:cNvPr>
            <p:cNvSpPr txBox="1"/>
            <p:nvPr/>
          </p:nvSpPr>
          <p:spPr>
            <a:xfrm>
              <a:off x="1934814" y="2169114"/>
              <a:ext cx="460382" cy="2862322"/>
            </a:xfrm>
            <a:prstGeom prst="rect">
              <a:avLst/>
            </a:prstGeom>
            <a:noFill/>
          </p:spPr>
          <p:txBody>
            <a:bodyPr wrap="none" rtlCol="0">
              <a:spAutoFit/>
            </a:bodyPr>
            <a:lstStyle/>
            <a:p>
              <a:pPr algn="ctr">
                <a:spcAft>
                  <a:spcPts val="1800"/>
                </a:spcAft>
              </a:pPr>
              <a:r>
                <a:rPr lang="en-US" sz="2000" b="1" i="1" dirty="0"/>
                <a:t>D</a:t>
              </a:r>
              <a:r>
                <a:rPr lang="en-US" sz="2000" b="1" baseline="-25000" dirty="0"/>
                <a:t>4</a:t>
              </a:r>
            </a:p>
            <a:p>
              <a:pPr algn="ctr">
                <a:spcAft>
                  <a:spcPts val="600"/>
                </a:spcAft>
              </a:pPr>
              <a:r>
                <a:rPr lang="en-US" sz="2000" b="1" dirty="0"/>
                <a:t>2</a:t>
              </a:r>
            </a:p>
            <a:p>
              <a:pPr algn="ctr">
                <a:spcAft>
                  <a:spcPts val="600"/>
                </a:spcAft>
              </a:pPr>
              <a:r>
                <a:rPr lang="en-US" sz="2000" b="1" dirty="0">
                  <a:solidFill>
                    <a:srgbClr val="FF0000"/>
                  </a:solidFill>
                </a:rPr>
                <a:t>2</a:t>
              </a:r>
            </a:p>
            <a:p>
              <a:pPr algn="ctr">
                <a:spcAft>
                  <a:spcPts val="600"/>
                </a:spcAft>
              </a:pPr>
              <a:r>
                <a:rPr lang="en-US" sz="2000" b="1" dirty="0">
                  <a:solidFill>
                    <a:srgbClr val="FF0000"/>
                  </a:solidFill>
                </a:rPr>
                <a:t>2</a:t>
              </a:r>
            </a:p>
            <a:p>
              <a:pPr algn="ctr">
                <a:spcAft>
                  <a:spcPts val="600"/>
                </a:spcAft>
              </a:pPr>
              <a:r>
                <a:rPr lang="en-US" sz="2000" b="1" dirty="0"/>
                <a:t>3</a:t>
              </a:r>
            </a:p>
            <a:p>
              <a:pPr algn="ctr">
                <a:spcAft>
                  <a:spcPts val="600"/>
                </a:spcAft>
              </a:pPr>
              <a:r>
                <a:rPr lang="en-US" sz="2000" b="1" dirty="0"/>
                <a:t>3</a:t>
              </a:r>
            </a:p>
            <a:p>
              <a:pPr algn="ctr">
                <a:spcAft>
                  <a:spcPts val="1800"/>
                </a:spcAft>
              </a:pPr>
              <a:r>
                <a:rPr lang="en-US" sz="2000" b="1" dirty="0"/>
                <a:t>4</a:t>
              </a:r>
            </a:p>
          </p:txBody>
        </p:sp>
      </p:grpSp>
      <p:sp>
        <p:nvSpPr>
          <p:cNvPr id="48" name="Text Box 73">
            <a:extLst>
              <a:ext uri="{FF2B5EF4-FFF2-40B4-BE49-F238E27FC236}">
                <a16:creationId xmlns:a16="http://schemas.microsoft.com/office/drawing/2014/main" id="{B8CF579E-34AF-443F-A6E7-0F072C0AAAF8}"/>
              </a:ext>
            </a:extLst>
          </p:cNvPr>
          <p:cNvSpPr txBox="1">
            <a:spLocks noChangeArrowheads="1"/>
          </p:cNvSpPr>
          <p:nvPr/>
        </p:nvSpPr>
        <p:spPr bwMode="auto">
          <a:xfrm>
            <a:off x="8754356" y="3925989"/>
            <a:ext cx="1255348" cy="376624"/>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lang="en-CA" altLang="en-US" sz="3200" b="1" dirty="0">
                <a:latin typeface="Century Gothic" panose="020B0502020202020204" pitchFamily="34" charset="0"/>
                <a:ea typeface="宋体" pitchFamily="2" charset="-122"/>
                <a:cs typeface="Times New Roman" pitchFamily="18" charset="0"/>
              </a:rPr>
              <a:t>… …</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C1ADF061-9495-4AE9-9A59-190F51C27A23}"/>
              </a:ext>
            </a:extLst>
          </p:cNvPr>
          <p:cNvCxnSpPr>
            <a:cxnSpLocks/>
          </p:cNvCxnSpPr>
          <p:nvPr/>
        </p:nvCxnSpPr>
        <p:spPr>
          <a:xfrm>
            <a:off x="6659048" y="4206625"/>
            <a:ext cx="7717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480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393" name="Rectangle 8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473" name="Rectangle 16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82" name="Content Placeholder 2"/>
              <p:cNvSpPr>
                <a:spLocks noGrp="1"/>
              </p:cNvSpPr>
              <p:nvPr>
                <p:ph idx="1"/>
              </p:nvPr>
            </p:nvSpPr>
            <p:spPr>
              <a:xfrm>
                <a:off x="669925" y="1531938"/>
                <a:ext cx="10931525" cy="922814"/>
              </a:xfrm>
            </p:spPr>
            <p:txBody>
              <a:bodyPr>
                <a:normAutofit/>
              </a:bodyPr>
              <a:lstStyle/>
              <a:p>
                <a:pPr>
                  <a:spcBef>
                    <a:spcPts val="600"/>
                  </a:spcBef>
                  <a:spcAft>
                    <a:spcPts val="600"/>
                  </a:spcAft>
                  <a:buFont typeface="Wingdings" panose="05000000000000000000" pitchFamily="2" charset="2"/>
                  <a:buChar char="Ø"/>
                </a:pPr>
                <a:r>
                  <a:rPr lang="en-US" sz="3300" b="1" dirty="0">
                    <a:solidFill>
                      <a:srgbClr val="5014F8"/>
                    </a:solidFill>
                    <a:latin typeface="Century Gothic" panose="020B0502020202020204" pitchFamily="34" charset="0"/>
                    <a:cs typeface="Times New Roman" pitchFamily="18" charset="0"/>
                  </a:rPr>
                  <a:t>Suffix tree over </a:t>
                </a:r>
                <a14:m>
                  <m:oMath xmlns:m="http://schemas.openxmlformats.org/officeDocument/2006/math">
                    <m:acc>
                      <m:accPr>
                        <m:chr m:val="̅"/>
                        <m:ctrlPr>
                          <a:rPr lang="en-US" sz="3600" i="1" smtClean="0">
                            <a:solidFill>
                              <a:srgbClr val="5014F8"/>
                            </a:solidFill>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3600" i="1">
                            <a:solidFill>
                              <a:srgbClr val="5014F8"/>
                            </a:solidFill>
                            <a:effectLst/>
                            <a:latin typeface="Cambria Math" panose="02040503050406030204" pitchFamily="18" charset="0"/>
                            <a:ea typeface="DengXian" panose="02010600030101010101" pitchFamily="2" charset="-122"/>
                            <a:cs typeface="Times New Roman" panose="02020603050405020304" pitchFamily="18" charset="0"/>
                          </a:rPr>
                          <m:t>𝑥</m:t>
                        </m:r>
                      </m:e>
                    </m:acc>
                  </m:oMath>
                </a14:m>
                <a:r>
                  <a:rPr lang="en-US" sz="3600" b="1" dirty="0">
                    <a:solidFill>
                      <a:srgbClr val="5014F8"/>
                    </a:solidFill>
                    <a:latin typeface="Century Gothic" panose="020B0502020202020204" pitchFamily="34" charset="0"/>
                    <a:ea typeface="Dotum" panose="020B0600000101010101" pitchFamily="34" charset="-127"/>
                    <a:cs typeface="Times New Roman" pitchFamily="18" charset="0"/>
                  </a:rPr>
                  <a:t> = </a:t>
                </a:r>
                <a:r>
                  <a:rPr lang="en-US" sz="3600" b="1" i="1" dirty="0" err="1">
                    <a:solidFill>
                      <a:srgbClr val="5014F8"/>
                    </a:solidFill>
                    <a:latin typeface="Century Gothic" panose="020B0502020202020204" pitchFamily="34" charset="0"/>
                    <a:ea typeface="Dotum" panose="020B0600000101010101" pitchFamily="34" charset="-127"/>
                    <a:cs typeface="Times New Roman" pitchFamily="18" charset="0"/>
                  </a:rPr>
                  <a:t>gcaca</a:t>
                </a:r>
                <a:endParaRPr lang="en-US" sz="3300" b="1" dirty="0">
                  <a:solidFill>
                    <a:srgbClr val="5014F8"/>
                  </a:solidFill>
                  <a:latin typeface="Century Gothic" panose="020B0502020202020204" pitchFamily="34" charset="0"/>
                  <a:cs typeface="Times New Roman" pitchFamily="18" charset="0"/>
                </a:endParaRPr>
              </a:p>
            </p:txBody>
          </p:sp>
        </mc:Choice>
        <mc:Fallback xmlns="">
          <p:sp>
            <p:nvSpPr>
              <p:cNvPr id="82" name="Content Placeholder 2"/>
              <p:cNvSpPr>
                <a:spLocks noGrp="1" noRot="1" noChangeAspect="1" noMove="1" noResize="1" noEditPoints="1" noAdjustHandles="1" noChangeArrowheads="1" noChangeShapeType="1" noTextEdit="1"/>
              </p:cNvSpPr>
              <p:nvPr>
                <p:ph idx="1"/>
              </p:nvPr>
            </p:nvSpPr>
            <p:spPr>
              <a:xfrm>
                <a:off x="669925" y="1531938"/>
                <a:ext cx="10931525" cy="922814"/>
              </a:xfrm>
              <a:blipFill>
                <a:blip r:embed="rId3"/>
                <a:stretch>
                  <a:fillRect l="-279" t="-9868"/>
                </a:stretch>
              </a:blipFill>
            </p:spPr>
            <p:txBody>
              <a:bodyPr/>
              <a:lstStyle/>
              <a:p>
                <a:r>
                  <a:rPr lang="en-US">
                    <a:noFill/>
                  </a:rPr>
                  <a:t> </a:t>
                </a:r>
              </a:p>
            </p:txBody>
          </p:sp>
        </mc:Fallback>
      </mc:AlternateContent>
      <p:sp>
        <p:nvSpPr>
          <p:cNvPr id="8" name="Rectangle 10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8" name="Title 1">
            <a:extLst>
              <a:ext uri="{FF2B5EF4-FFF2-40B4-BE49-F238E27FC236}">
                <a16:creationId xmlns:a16="http://schemas.microsoft.com/office/drawing/2014/main" id="{5DF41A43-850E-4A50-A39D-0A55A32073E5}"/>
              </a:ext>
            </a:extLst>
          </p:cNvPr>
          <p:cNvSpPr>
            <a:spLocks noGrp="1"/>
          </p:cNvSpPr>
          <p:nvPr>
            <p:ph type="title"/>
          </p:nvPr>
        </p:nvSpPr>
        <p:spPr>
          <a:xfrm>
            <a:off x="609600" y="274638"/>
            <a:ext cx="10972800" cy="1143000"/>
          </a:xfrm>
        </p:spPr>
        <p:txBody>
          <a:bodyPr>
            <a:normAutofit/>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Improvement-1</a:t>
            </a:r>
          </a:p>
        </p:txBody>
      </p:sp>
      <p:sp>
        <p:nvSpPr>
          <p:cNvPr id="6" name="Oval 5">
            <a:extLst>
              <a:ext uri="{FF2B5EF4-FFF2-40B4-BE49-F238E27FC236}">
                <a16:creationId xmlns:a16="http://schemas.microsoft.com/office/drawing/2014/main" id="{E5FA7C4D-EDE8-4E4D-86CD-A6DD362C3DC9}"/>
              </a:ext>
            </a:extLst>
          </p:cNvPr>
          <p:cNvSpPr/>
          <p:nvPr/>
        </p:nvSpPr>
        <p:spPr>
          <a:xfrm>
            <a:off x="5595744" y="2569052"/>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C832C26E-654A-4E93-826D-58C42EC8301D}"/>
              </a:ext>
            </a:extLst>
          </p:cNvPr>
          <p:cNvSpPr/>
          <p:nvPr/>
        </p:nvSpPr>
        <p:spPr>
          <a:xfrm>
            <a:off x="2691045" y="3291840"/>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D58774AD-6601-444E-9BEE-7CD6166FCF2E}"/>
              </a:ext>
            </a:extLst>
          </p:cNvPr>
          <p:cNvSpPr/>
          <p:nvPr/>
        </p:nvSpPr>
        <p:spPr>
          <a:xfrm>
            <a:off x="4565788" y="3291840"/>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991B98E-E430-4B59-8211-AD787920A6D6}"/>
              </a:ext>
            </a:extLst>
          </p:cNvPr>
          <p:cNvSpPr/>
          <p:nvPr/>
        </p:nvSpPr>
        <p:spPr>
          <a:xfrm>
            <a:off x="6528367" y="3291840"/>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DCFD69EB-B308-408D-929E-C5247AEB1A57}"/>
              </a:ext>
            </a:extLst>
          </p:cNvPr>
          <p:cNvSpPr/>
          <p:nvPr/>
        </p:nvSpPr>
        <p:spPr>
          <a:xfrm>
            <a:off x="8360317" y="3291840"/>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A3FE4C15-70E7-4A4B-B5D4-DBBA8990222C}"/>
              </a:ext>
            </a:extLst>
          </p:cNvPr>
          <p:cNvSpPr/>
          <p:nvPr/>
        </p:nvSpPr>
        <p:spPr>
          <a:xfrm>
            <a:off x="3829312" y="4403249"/>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842B60D-C037-4CCA-82E9-8CE586A8760C}"/>
              </a:ext>
            </a:extLst>
          </p:cNvPr>
          <p:cNvSpPr/>
          <p:nvPr/>
        </p:nvSpPr>
        <p:spPr>
          <a:xfrm>
            <a:off x="5312774" y="4406684"/>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7BC0E458-F97C-4730-A00D-EC5582335611}"/>
              </a:ext>
            </a:extLst>
          </p:cNvPr>
          <p:cNvSpPr/>
          <p:nvPr/>
        </p:nvSpPr>
        <p:spPr>
          <a:xfrm>
            <a:off x="5760361" y="4403249"/>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AD75DD2D-97EA-448D-8E32-3E6C043D5850}"/>
              </a:ext>
            </a:extLst>
          </p:cNvPr>
          <p:cNvSpPr/>
          <p:nvPr/>
        </p:nvSpPr>
        <p:spPr>
          <a:xfrm>
            <a:off x="7254333" y="4406684"/>
            <a:ext cx="137160" cy="137160"/>
          </a:xfrm>
          <a:prstGeom prst="ellipse">
            <a:avLst/>
          </a:prstGeom>
          <a:solidFill>
            <a:srgbClr val="501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D9FED74-B214-4888-B192-3F5610E32C03}"/>
              </a:ext>
            </a:extLst>
          </p:cNvPr>
          <p:cNvCxnSpPr>
            <a:stCxn id="6" idx="7"/>
          </p:cNvCxnSpPr>
          <p:nvPr/>
        </p:nvCxnSpPr>
        <p:spPr>
          <a:xfrm flipH="1">
            <a:off x="2828205" y="2589139"/>
            <a:ext cx="2884612" cy="702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93DEC8-5CF6-4ED8-927D-1E2DFCDC265A}"/>
              </a:ext>
            </a:extLst>
          </p:cNvPr>
          <p:cNvCxnSpPr>
            <a:cxnSpLocks/>
          </p:cNvCxnSpPr>
          <p:nvPr/>
        </p:nvCxnSpPr>
        <p:spPr>
          <a:xfrm>
            <a:off x="5676215" y="2610506"/>
            <a:ext cx="2684102" cy="739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1389DD-1429-4AFC-80F8-0F29A1810B5D}"/>
              </a:ext>
            </a:extLst>
          </p:cNvPr>
          <p:cNvCxnSpPr>
            <a:cxnSpLocks/>
          </p:cNvCxnSpPr>
          <p:nvPr/>
        </p:nvCxnSpPr>
        <p:spPr>
          <a:xfrm flipH="1">
            <a:off x="4665142" y="2660552"/>
            <a:ext cx="936490" cy="6757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7A41A35-0172-42D0-8D4D-53F27E8613A2}"/>
              </a:ext>
            </a:extLst>
          </p:cNvPr>
          <p:cNvCxnSpPr>
            <a:cxnSpLocks/>
            <a:stCxn id="6" idx="6"/>
            <a:endCxn id="163" idx="1"/>
          </p:cNvCxnSpPr>
          <p:nvPr/>
        </p:nvCxnSpPr>
        <p:spPr>
          <a:xfrm>
            <a:off x="5732904" y="2637632"/>
            <a:ext cx="815550" cy="674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D233BA72-D41E-4A92-B745-D5313B2C837A}"/>
              </a:ext>
            </a:extLst>
          </p:cNvPr>
          <p:cNvCxnSpPr>
            <a:cxnSpLocks/>
            <a:stCxn id="162" idx="3"/>
          </p:cNvCxnSpPr>
          <p:nvPr/>
        </p:nvCxnSpPr>
        <p:spPr>
          <a:xfrm flipH="1">
            <a:off x="3916687" y="3408913"/>
            <a:ext cx="669188" cy="986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DE703E2E-FE23-48A8-AED3-6DF685EFD022}"/>
              </a:ext>
            </a:extLst>
          </p:cNvPr>
          <p:cNvCxnSpPr>
            <a:stCxn id="162" idx="4"/>
            <a:endCxn id="166" idx="1"/>
          </p:cNvCxnSpPr>
          <p:nvPr/>
        </p:nvCxnSpPr>
        <p:spPr>
          <a:xfrm>
            <a:off x="4634368" y="3429000"/>
            <a:ext cx="698493" cy="997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28833415-D8FF-451A-AF93-E7A420E7832B}"/>
              </a:ext>
            </a:extLst>
          </p:cNvPr>
          <p:cNvCxnSpPr>
            <a:cxnSpLocks/>
            <a:stCxn id="163" idx="3"/>
            <a:endCxn id="167" idx="7"/>
          </p:cNvCxnSpPr>
          <p:nvPr/>
        </p:nvCxnSpPr>
        <p:spPr>
          <a:xfrm flipH="1">
            <a:off x="5877434" y="3408913"/>
            <a:ext cx="671020" cy="1014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FA574671-956D-4691-B9BC-84E94580F30F}"/>
              </a:ext>
            </a:extLst>
          </p:cNvPr>
          <p:cNvCxnSpPr>
            <a:cxnSpLocks/>
            <a:stCxn id="163" idx="5"/>
            <a:endCxn id="168" idx="0"/>
          </p:cNvCxnSpPr>
          <p:nvPr/>
        </p:nvCxnSpPr>
        <p:spPr>
          <a:xfrm>
            <a:off x="6645440" y="3408913"/>
            <a:ext cx="677473" cy="997771"/>
          </a:xfrm>
          <a:prstGeom prst="line">
            <a:avLst/>
          </a:prstGeom>
        </p:spPr>
        <p:style>
          <a:lnRef idx="1">
            <a:schemeClr val="accent1"/>
          </a:lnRef>
          <a:fillRef idx="0">
            <a:schemeClr val="accent1"/>
          </a:fillRef>
          <a:effectRef idx="0">
            <a:schemeClr val="accent1"/>
          </a:effectRef>
          <a:fontRef idx="minor">
            <a:schemeClr val="tx1"/>
          </a:fontRef>
        </p:style>
      </p:cxnSp>
      <p:sp>
        <p:nvSpPr>
          <p:cNvPr id="2071" name="Rectangle 2070">
            <a:extLst>
              <a:ext uri="{FF2B5EF4-FFF2-40B4-BE49-F238E27FC236}">
                <a16:creationId xmlns:a16="http://schemas.microsoft.com/office/drawing/2014/main" id="{80DD045B-4CAA-46BD-9279-A3C5045FC1F9}"/>
              </a:ext>
            </a:extLst>
          </p:cNvPr>
          <p:cNvSpPr/>
          <p:nvPr/>
        </p:nvSpPr>
        <p:spPr>
          <a:xfrm>
            <a:off x="2265528" y="5057457"/>
            <a:ext cx="6602022" cy="594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4" name="Straight Connector 2073">
            <a:extLst>
              <a:ext uri="{FF2B5EF4-FFF2-40B4-BE49-F238E27FC236}">
                <a16:creationId xmlns:a16="http://schemas.microsoft.com/office/drawing/2014/main" id="{8CE584F9-49EA-49FE-916D-4F23DD207751}"/>
              </a:ext>
            </a:extLst>
          </p:cNvPr>
          <p:cNvCxnSpPr>
            <a:cxnSpLocks/>
          </p:cNvCxnSpPr>
          <p:nvPr/>
        </p:nvCxnSpPr>
        <p:spPr>
          <a:xfrm>
            <a:off x="3311200" y="5074109"/>
            <a:ext cx="0" cy="57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B51B524-A7BB-466F-812F-D08DBBD51BD9}"/>
              </a:ext>
            </a:extLst>
          </p:cNvPr>
          <p:cNvCxnSpPr>
            <a:cxnSpLocks/>
          </p:cNvCxnSpPr>
          <p:nvPr/>
        </p:nvCxnSpPr>
        <p:spPr>
          <a:xfrm>
            <a:off x="4427473" y="5074109"/>
            <a:ext cx="0" cy="57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965705-0CE0-4B4C-BA6D-B5E6F0DA6E81}"/>
              </a:ext>
            </a:extLst>
          </p:cNvPr>
          <p:cNvCxnSpPr>
            <a:cxnSpLocks/>
          </p:cNvCxnSpPr>
          <p:nvPr/>
        </p:nvCxnSpPr>
        <p:spPr>
          <a:xfrm>
            <a:off x="5543746" y="5074109"/>
            <a:ext cx="0" cy="57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55692C8-11B0-4729-9D48-47B5AFEE6411}"/>
              </a:ext>
            </a:extLst>
          </p:cNvPr>
          <p:cNvCxnSpPr>
            <a:cxnSpLocks/>
          </p:cNvCxnSpPr>
          <p:nvPr/>
        </p:nvCxnSpPr>
        <p:spPr>
          <a:xfrm>
            <a:off x="6660019" y="5074109"/>
            <a:ext cx="0" cy="57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FB1C432-7F92-4564-A2A4-9A2DD030A481}"/>
              </a:ext>
            </a:extLst>
          </p:cNvPr>
          <p:cNvCxnSpPr>
            <a:cxnSpLocks/>
          </p:cNvCxnSpPr>
          <p:nvPr/>
        </p:nvCxnSpPr>
        <p:spPr>
          <a:xfrm>
            <a:off x="7776292" y="5074109"/>
            <a:ext cx="0" cy="57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Content Placeholder 2">
            <a:extLst>
              <a:ext uri="{FF2B5EF4-FFF2-40B4-BE49-F238E27FC236}">
                <a16:creationId xmlns:a16="http://schemas.microsoft.com/office/drawing/2014/main" id="{24763D41-D30C-4E06-B6A2-2493A9F240F5}"/>
              </a:ext>
            </a:extLst>
          </p:cNvPr>
          <p:cNvSpPr txBox="1">
            <a:spLocks/>
          </p:cNvSpPr>
          <p:nvPr/>
        </p:nvSpPr>
        <p:spPr>
          <a:xfrm>
            <a:off x="2530229" y="5806032"/>
            <a:ext cx="238153" cy="594357"/>
          </a:xfrm>
          <a:prstGeom prst="rect">
            <a:avLst/>
          </a:prstGeom>
        </p:spPr>
        <p:txBody>
          <a:bodyPr vert="horz" rtlCol="0">
            <a:normAutofit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300" b="1" dirty="0">
                <a:solidFill>
                  <a:srgbClr val="5014F8"/>
                </a:solidFill>
                <a:latin typeface="Century Gothic" panose="020B0502020202020204" pitchFamily="34" charset="0"/>
                <a:cs typeface="Times New Roman" pitchFamily="18" charset="0"/>
              </a:rPr>
              <a:t>1</a:t>
            </a:r>
          </a:p>
        </p:txBody>
      </p:sp>
      <p:sp>
        <p:nvSpPr>
          <p:cNvPr id="174" name="Content Placeholder 2">
            <a:extLst>
              <a:ext uri="{FF2B5EF4-FFF2-40B4-BE49-F238E27FC236}">
                <a16:creationId xmlns:a16="http://schemas.microsoft.com/office/drawing/2014/main" id="{025824E5-208B-42BD-8942-8DF398C41ABB}"/>
              </a:ext>
            </a:extLst>
          </p:cNvPr>
          <p:cNvSpPr txBox="1">
            <a:spLocks/>
          </p:cNvSpPr>
          <p:nvPr/>
        </p:nvSpPr>
        <p:spPr>
          <a:xfrm>
            <a:off x="3650528" y="5806032"/>
            <a:ext cx="238153" cy="594357"/>
          </a:xfrm>
          <a:prstGeom prst="rect">
            <a:avLst/>
          </a:prstGeom>
        </p:spPr>
        <p:txBody>
          <a:bodyPr vert="horz" rtlCol="0">
            <a:normAutofit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300" b="1" dirty="0">
                <a:solidFill>
                  <a:srgbClr val="5014F8"/>
                </a:solidFill>
                <a:latin typeface="Century Gothic" panose="020B0502020202020204" pitchFamily="34" charset="0"/>
                <a:cs typeface="Times New Roman" pitchFamily="18" charset="0"/>
              </a:rPr>
              <a:t>2</a:t>
            </a:r>
          </a:p>
        </p:txBody>
      </p:sp>
      <p:sp>
        <p:nvSpPr>
          <p:cNvPr id="175" name="Content Placeholder 2">
            <a:extLst>
              <a:ext uri="{FF2B5EF4-FFF2-40B4-BE49-F238E27FC236}">
                <a16:creationId xmlns:a16="http://schemas.microsoft.com/office/drawing/2014/main" id="{DDE702B8-A594-4CC3-8BDE-C23DC7DF4679}"/>
              </a:ext>
            </a:extLst>
          </p:cNvPr>
          <p:cNvSpPr txBox="1">
            <a:spLocks/>
          </p:cNvSpPr>
          <p:nvPr/>
        </p:nvSpPr>
        <p:spPr>
          <a:xfrm>
            <a:off x="4770827" y="5806032"/>
            <a:ext cx="238153" cy="594357"/>
          </a:xfrm>
          <a:prstGeom prst="rect">
            <a:avLst/>
          </a:prstGeom>
        </p:spPr>
        <p:txBody>
          <a:bodyPr vert="horz" rtlCol="0">
            <a:normAutofit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300" b="1" dirty="0">
                <a:solidFill>
                  <a:srgbClr val="5014F8"/>
                </a:solidFill>
                <a:latin typeface="Century Gothic" panose="020B0502020202020204" pitchFamily="34" charset="0"/>
                <a:cs typeface="Times New Roman" pitchFamily="18" charset="0"/>
              </a:rPr>
              <a:t>3</a:t>
            </a:r>
          </a:p>
        </p:txBody>
      </p:sp>
      <p:sp>
        <p:nvSpPr>
          <p:cNvPr id="176" name="Content Placeholder 2">
            <a:extLst>
              <a:ext uri="{FF2B5EF4-FFF2-40B4-BE49-F238E27FC236}">
                <a16:creationId xmlns:a16="http://schemas.microsoft.com/office/drawing/2014/main" id="{83B7A4B2-3EC8-4427-80B5-6F1033B80005}"/>
              </a:ext>
            </a:extLst>
          </p:cNvPr>
          <p:cNvSpPr txBox="1">
            <a:spLocks/>
          </p:cNvSpPr>
          <p:nvPr/>
        </p:nvSpPr>
        <p:spPr>
          <a:xfrm>
            <a:off x="5891126" y="5806032"/>
            <a:ext cx="238153" cy="594357"/>
          </a:xfrm>
          <a:prstGeom prst="rect">
            <a:avLst/>
          </a:prstGeom>
        </p:spPr>
        <p:txBody>
          <a:bodyPr vert="horz" rtlCol="0">
            <a:normAutofit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300" b="1" dirty="0">
                <a:solidFill>
                  <a:srgbClr val="5014F8"/>
                </a:solidFill>
                <a:latin typeface="Century Gothic" panose="020B0502020202020204" pitchFamily="34" charset="0"/>
                <a:cs typeface="Times New Roman" pitchFamily="18" charset="0"/>
              </a:rPr>
              <a:t>4</a:t>
            </a:r>
          </a:p>
        </p:txBody>
      </p:sp>
      <p:sp>
        <p:nvSpPr>
          <p:cNvPr id="177" name="Content Placeholder 2">
            <a:extLst>
              <a:ext uri="{FF2B5EF4-FFF2-40B4-BE49-F238E27FC236}">
                <a16:creationId xmlns:a16="http://schemas.microsoft.com/office/drawing/2014/main" id="{19C3CDC4-2BAA-4474-8BD2-B8E7F8EE65FB}"/>
              </a:ext>
            </a:extLst>
          </p:cNvPr>
          <p:cNvSpPr txBox="1">
            <a:spLocks/>
          </p:cNvSpPr>
          <p:nvPr/>
        </p:nvSpPr>
        <p:spPr>
          <a:xfrm>
            <a:off x="7011425" y="5806032"/>
            <a:ext cx="238153" cy="594357"/>
          </a:xfrm>
          <a:prstGeom prst="rect">
            <a:avLst/>
          </a:prstGeom>
        </p:spPr>
        <p:txBody>
          <a:bodyPr vert="horz" rtlCol="0">
            <a:normAutofit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300" b="1" dirty="0">
                <a:solidFill>
                  <a:srgbClr val="5014F8"/>
                </a:solidFill>
                <a:latin typeface="Century Gothic" panose="020B0502020202020204" pitchFamily="34" charset="0"/>
                <a:cs typeface="Times New Roman" pitchFamily="18" charset="0"/>
              </a:rPr>
              <a:t>5</a:t>
            </a:r>
          </a:p>
        </p:txBody>
      </p:sp>
      <p:sp>
        <p:nvSpPr>
          <p:cNvPr id="178" name="Content Placeholder 2">
            <a:extLst>
              <a:ext uri="{FF2B5EF4-FFF2-40B4-BE49-F238E27FC236}">
                <a16:creationId xmlns:a16="http://schemas.microsoft.com/office/drawing/2014/main" id="{6273ED3A-40CB-4198-98C9-5ABAC79D2510}"/>
              </a:ext>
            </a:extLst>
          </p:cNvPr>
          <p:cNvSpPr txBox="1">
            <a:spLocks/>
          </p:cNvSpPr>
          <p:nvPr/>
        </p:nvSpPr>
        <p:spPr>
          <a:xfrm>
            <a:off x="8131722" y="5806032"/>
            <a:ext cx="238153" cy="594357"/>
          </a:xfrm>
          <a:prstGeom prst="rect">
            <a:avLst/>
          </a:prstGeom>
        </p:spPr>
        <p:txBody>
          <a:bodyPr vert="horz" rtlCol="0">
            <a:normAutofit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300" b="1" dirty="0">
                <a:solidFill>
                  <a:srgbClr val="5014F8"/>
                </a:solidFill>
                <a:latin typeface="Century Gothic" panose="020B0502020202020204" pitchFamily="34" charset="0"/>
                <a:cs typeface="Times New Roman" pitchFamily="18" charset="0"/>
              </a:rPr>
              <a:t>6</a:t>
            </a:r>
          </a:p>
        </p:txBody>
      </p:sp>
      <p:cxnSp>
        <p:nvCxnSpPr>
          <p:cNvPr id="2076" name="Straight Arrow Connector 2075">
            <a:extLst>
              <a:ext uri="{FF2B5EF4-FFF2-40B4-BE49-F238E27FC236}">
                <a16:creationId xmlns:a16="http://schemas.microsoft.com/office/drawing/2014/main" id="{852F4F27-AE7A-4C53-80A9-4FCF1F028AC0}"/>
              </a:ext>
            </a:extLst>
          </p:cNvPr>
          <p:cNvCxnSpPr>
            <a:cxnSpLocks/>
            <a:endCxn id="161" idx="4"/>
          </p:cNvCxnSpPr>
          <p:nvPr/>
        </p:nvCxnSpPr>
        <p:spPr>
          <a:xfrm flipV="1">
            <a:off x="2759625" y="3429000"/>
            <a:ext cx="0" cy="1925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9" name="Straight Arrow Connector 2078">
            <a:extLst>
              <a:ext uri="{FF2B5EF4-FFF2-40B4-BE49-F238E27FC236}">
                <a16:creationId xmlns:a16="http://schemas.microsoft.com/office/drawing/2014/main" id="{D8488D9D-9F30-4E09-A2B0-38D5EDCE35A8}"/>
              </a:ext>
            </a:extLst>
          </p:cNvPr>
          <p:cNvCxnSpPr>
            <a:cxnSpLocks/>
          </p:cNvCxnSpPr>
          <p:nvPr/>
        </p:nvCxnSpPr>
        <p:spPr>
          <a:xfrm flipV="1">
            <a:off x="3887382" y="4567705"/>
            <a:ext cx="0" cy="814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80" name="Straight Arrow Connector 13479">
            <a:extLst>
              <a:ext uri="{FF2B5EF4-FFF2-40B4-BE49-F238E27FC236}">
                <a16:creationId xmlns:a16="http://schemas.microsoft.com/office/drawing/2014/main" id="{05660EDF-8EE9-4C2E-9774-19F60ADCB186}"/>
              </a:ext>
            </a:extLst>
          </p:cNvPr>
          <p:cNvCxnSpPr>
            <a:cxnSpLocks/>
          </p:cNvCxnSpPr>
          <p:nvPr/>
        </p:nvCxnSpPr>
        <p:spPr>
          <a:xfrm flipH="1" flipV="1">
            <a:off x="5008981" y="4844955"/>
            <a:ext cx="6158" cy="53697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3483" name="Straight Connector 13482">
            <a:extLst>
              <a:ext uri="{FF2B5EF4-FFF2-40B4-BE49-F238E27FC236}">
                <a16:creationId xmlns:a16="http://schemas.microsoft.com/office/drawing/2014/main" id="{AA638097-30BC-4B91-8E14-0F8AB8FBD7F0}"/>
              </a:ext>
            </a:extLst>
          </p:cNvPr>
          <p:cNvCxnSpPr>
            <a:cxnSpLocks/>
          </p:cNvCxnSpPr>
          <p:nvPr/>
        </p:nvCxnSpPr>
        <p:spPr>
          <a:xfrm>
            <a:off x="5008980" y="4844955"/>
            <a:ext cx="8199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90" name="Straight Arrow Connector 13489">
            <a:extLst>
              <a:ext uri="{FF2B5EF4-FFF2-40B4-BE49-F238E27FC236}">
                <a16:creationId xmlns:a16="http://schemas.microsoft.com/office/drawing/2014/main" id="{14B4EA82-CB3E-4C5B-9312-CC1AF951166E}"/>
              </a:ext>
            </a:extLst>
          </p:cNvPr>
          <p:cNvCxnSpPr>
            <a:cxnSpLocks/>
          </p:cNvCxnSpPr>
          <p:nvPr/>
        </p:nvCxnSpPr>
        <p:spPr>
          <a:xfrm flipV="1">
            <a:off x="5828941" y="4526081"/>
            <a:ext cx="0" cy="318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97" name="Straight Connector 13496">
            <a:extLst>
              <a:ext uri="{FF2B5EF4-FFF2-40B4-BE49-F238E27FC236}">
                <a16:creationId xmlns:a16="http://schemas.microsoft.com/office/drawing/2014/main" id="{D4F50C20-8719-4F7A-B950-B6C991789895}"/>
              </a:ext>
            </a:extLst>
          </p:cNvPr>
          <p:cNvCxnSpPr/>
          <p:nvPr/>
        </p:nvCxnSpPr>
        <p:spPr>
          <a:xfrm flipV="1">
            <a:off x="6248400" y="4677056"/>
            <a:ext cx="0" cy="518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99" name="Straight Connector 13498">
            <a:extLst>
              <a:ext uri="{FF2B5EF4-FFF2-40B4-BE49-F238E27FC236}">
                <a16:creationId xmlns:a16="http://schemas.microsoft.com/office/drawing/2014/main" id="{A4F891C5-B696-4F09-B91A-31A9493738D8}"/>
              </a:ext>
            </a:extLst>
          </p:cNvPr>
          <p:cNvCxnSpPr>
            <a:cxnSpLocks/>
          </p:cNvCxnSpPr>
          <p:nvPr/>
        </p:nvCxnSpPr>
        <p:spPr>
          <a:xfrm>
            <a:off x="5381354" y="4685518"/>
            <a:ext cx="867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CD382DB-974A-4D1A-8D88-56E2C5FBCAA6}"/>
              </a:ext>
            </a:extLst>
          </p:cNvPr>
          <p:cNvCxnSpPr>
            <a:cxnSpLocks/>
          </p:cNvCxnSpPr>
          <p:nvPr/>
        </p:nvCxnSpPr>
        <p:spPr>
          <a:xfrm flipV="1">
            <a:off x="5381354" y="4547662"/>
            <a:ext cx="0" cy="137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43F5251-F5A3-4294-931F-2F32146B4CA5}"/>
              </a:ext>
            </a:extLst>
          </p:cNvPr>
          <p:cNvCxnSpPr>
            <a:endCxn id="168" idx="4"/>
          </p:cNvCxnSpPr>
          <p:nvPr/>
        </p:nvCxnSpPr>
        <p:spPr>
          <a:xfrm flipV="1">
            <a:off x="7322913" y="4543844"/>
            <a:ext cx="0" cy="64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690488F-842C-49E4-BC7A-2EF160935172}"/>
              </a:ext>
            </a:extLst>
          </p:cNvPr>
          <p:cNvCxnSpPr>
            <a:endCxn id="164" idx="4"/>
          </p:cNvCxnSpPr>
          <p:nvPr/>
        </p:nvCxnSpPr>
        <p:spPr>
          <a:xfrm flipV="1">
            <a:off x="8428897" y="3429000"/>
            <a:ext cx="0" cy="175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Content Placeholder 2">
            <a:extLst>
              <a:ext uri="{FF2B5EF4-FFF2-40B4-BE49-F238E27FC236}">
                <a16:creationId xmlns:a16="http://schemas.microsoft.com/office/drawing/2014/main" id="{F5665B9F-5F26-4503-BD34-4B44C028660A}"/>
              </a:ext>
            </a:extLst>
          </p:cNvPr>
          <p:cNvSpPr txBox="1">
            <a:spLocks/>
          </p:cNvSpPr>
          <p:nvPr/>
        </p:nvSpPr>
        <p:spPr>
          <a:xfrm>
            <a:off x="1603009" y="2479082"/>
            <a:ext cx="2047519"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i="1" dirty="0" err="1">
                <a:solidFill>
                  <a:srgbClr val="5014F8"/>
                </a:solidFill>
                <a:latin typeface="Century Gothic" panose="020B0502020202020204" pitchFamily="34" charset="0"/>
                <a:ea typeface="Dotum" panose="020B0600000101010101" pitchFamily="34" charset="-127"/>
                <a:cs typeface="Times New Roman" pitchFamily="18" charset="0"/>
              </a:rPr>
              <a:t>gcaca</a:t>
            </a:r>
            <a:r>
              <a:rPr lang="en-US" sz="3600" b="1" dirty="0">
                <a:solidFill>
                  <a:srgbClr val="5014F8"/>
                </a:solidFill>
                <a:effectLst>
                  <a:outerShdw blurRad="38100" dist="38100" dir="2700000" algn="tl">
                    <a:srgbClr val="000000">
                      <a:alpha val="43137"/>
                    </a:srgbClr>
                  </a:outerShdw>
                </a:effectLst>
                <a:latin typeface="Century Gothic" panose="020B0502020202020204" pitchFamily="34" charset="0"/>
                <a:ea typeface="Dotum" panose="020B0600000101010101" pitchFamily="34" charset="-127"/>
                <a:cs typeface="Times New Roman" pitchFamily="18" charset="0"/>
              </a:rPr>
              <a:t>$</a:t>
            </a:r>
            <a:endParaRPr lang="en-US" sz="3300" b="1" dirty="0">
              <a:solidFill>
                <a:srgbClr val="5014F8"/>
              </a:solidFill>
              <a:latin typeface="Century Gothic" panose="020B0502020202020204" pitchFamily="34" charset="0"/>
              <a:cs typeface="Times New Roman" pitchFamily="18" charset="0"/>
            </a:endParaRPr>
          </a:p>
        </p:txBody>
      </p:sp>
      <p:sp>
        <p:nvSpPr>
          <p:cNvPr id="188" name="Content Placeholder 2">
            <a:extLst>
              <a:ext uri="{FF2B5EF4-FFF2-40B4-BE49-F238E27FC236}">
                <a16:creationId xmlns:a16="http://schemas.microsoft.com/office/drawing/2014/main" id="{DDA1A21D-06CE-4CC1-8C4A-3ADCBFED63AE}"/>
              </a:ext>
            </a:extLst>
          </p:cNvPr>
          <p:cNvSpPr txBox="1">
            <a:spLocks/>
          </p:cNvSpPr>
          <p:nvPr/>
        </p:nvSpPr>
        <p:spPr>
          <a:xfrm>
            <a:off x="5183408" y="2711795"/>
            <a:ext cx="518633"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i="1" dirty="0">
                <a:solidFill>
                  <a:srgbClr val="5014F8"/>
                </a:solidFill>
                <a:latin typeface="Century Gothic" panose="020B0502020202020204" pitchFamily="34" charset="0"/>
                <a:ea typeface="Dotum" panose="020B0600000101010101" pitchFamily="34" charset="-127"/>
                <a:cs typeface="Times New Roman" pitchFamily="18" charset="0"/>
              </a:rPr>
              <a:t>c</a:t>
            </a:r>
            <a:endParaRPr lang="en-US" sz="3300" b="1" dirty="0">
              <a:solidFill>
                <a:srgbClr val="5014F8"/>
              </a:solidFill>
              <a:latin typeface="Century Gothic" panose="020B0502020202020204" pitchFamily="34" charset="0"/>
              <a:cs typeface="Times New Roman" pitchFamily="18" charset="0"/>
            </a:endParaRPr>
          </a:p>
        </p:txBody>
      </p:sp>
      <p:sp>
        <p:nvSpPr>
          <p:cNvPr id="189" name="Content Placeholder 2">
            <a:extLst>
              <a:ext uri="{FF2B5EF4-FFF2-40B4-BE49-F238E27FC236}">
                <a16:creationId xmlns:a16="http://schemas.microsoft.com/office/drawing/2014/main" id="{ACB4636E-6B73-41B3-8BD4-34BC4026B963}"/>
              </a:ext>
            </a:extLst>
          </p:cNvPr>
          <p:cNvSpPr txBox="1">
            <a:spLocks/>
          </p:cNvSpPr>
          <p:nvPr/>
        </p:nvSpPr>
        <p:spPr>
          <a:xfrm>
            <a:off x="5676215" y="2711795"/>
            <a:ext cx="518633"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i="1" dirty="0">
                <a:solidFill>
                  <a:srgbClr val="5014F8"/>
                </a:solidFill>
                <a:latin typeface="Century Gothic" panose="020B0502020202020204" pitchFamily="34" charset="0"/>
                <a:ea typeface="Dotum" panose="020B0600000101010101" pitchFamily="34" charset="-127"/>
                <a:cs typeface="Times New Roman" pitchFamily="18" charset="0"/>
              </a:rPr>
              <a:t>a</a:t>
            </a:r>
            <a:endParaRPr lang="en-US" sz="3300" b="1" dirty="0">
              <a:solidFill>
                <a:srgbClr val="5014F8"/>
              </a:solidFill>
              <a:latin typeface="Century Gothic" panose="020B0502020202020204" pitchFamily="34" charset="0"/>
              <a:cs typeface="Times New Roman" pitchFamily="18" charset="0"/>
            </a:endParaRPr>
          </a:p>
        </p:txBody>
      </p:sp>
      <p:sp>
        <p:nvSpPr>
          <p:cNvPr id="190" name="Content Placeholder 2">
            <a:extLst>
              <a:ext uri="{FF2B5EF4-FFF2-40B4-BE49-F238E27FC236}">
                <a16:creationId xmlns:a16="http://schemas.microsoft.com/office/drawing/2014/main" id="{A42425B1-42A1-42C7-B8F9-4429DF66FF7D}"/>
              </a:ext>
            </a:extLst>
          </p:cNvPr>
          <p:cNvSpPr txBox="1">
            <a:spLocks/>
          </p:cNvSpPr>
          <p:nvPr/>
        </p:nvSpPr>
        <p:spPr>
          <a:xfrm>
            <a:off x="2855663" y="3518736"/>
            <a:ext cx="1395456"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i="1" dirty="0">
                <a:solidFill>
                  <a:srgbClr val="5014F8"/>
                </a:solidFill>
                <a:latin typeface="Century Gothic" panose="020B0502020202020204" pitchFamily="34" charset="0"/>
                <a:ea typeface="Dotum" panose="020B0600000101010101" pitchFamily="34" charset="-127"/>
                <a:cs typeface="Times New Roman" pitchFamily="18" charset="0"/>
              </a:rPr>
              <a:t>aca</a:t>
            </a:r>
            <a:r>
              <a:rPr lang="en-US" sz="3600" b="1" dirty="0">
                <a:solidFill>
                  <a:srgbClr val="5014F8"/>
                </a:solidFill>
                <a:effectLst>
                  <a:outerShdw blurRad="38100" dist="38100" dir="2700000" algn="tl">
                    <a:srgbClr val="000000">
                      <a:alpha val="43137"/>
                    </a:srgbClr>
                  </a:outerShdw>
                </a:effectLst>
                <a:latin typeface="Century Gothic" panose="020B0502020202020204" pitchFamily="34" charset="0"/>
                <a:ea typeface="Dotum" panose="020B0600000101010101" pitchFamily="34" charset="-127"/>
                <a:cs typeface="Times New Roman" pitchFamily="18" charset="0"/>
              </a:rPr>
              <a:t>$</a:t>
            </a:r>
            <a:endParaRPr lang="en-US" sz="3300" b="1" dirty="0">
              <a:solidFill>
                <a:srgbClr val="5014F8"/>
              </a:solidFill>
              <a:latin typeface="Century Gothic" panose="020B0502020202020204" pitchFamily="34" charset="0"/>
              <a:cs typeface="Times New Roman" pitchFamily="18" charset="0"/>
            </a:endParaRPr>
          </a:p>
        </p:txBody>
      </p:sp>
      <p:sp>
        <p:nvSpPr>
          <p:cNvPr id="191" name="Content Placeholder 2">
            <a:extLst>
              <a:ext uri="{FF2B5EF4-FFF2-40B4-BE49-F238E27FC236}">
                <a16:creationId xmlns:a16="http://schemas.microsoft.com/office/drawing/2014/main" id="{89EDA866-1AB8-471C-8B93-7309604410FA}"/>
              </a:ext>
            </a:extLst>
          </p:cNvPr>
          <p:cNvSpPr txBox="1">
            <a:spLocks/>
          </p:cNvSpPr>
          <p:nvPr/>
        </p:nvSpPr>
        <p:spPr>
          <a:xfrm>
            <a:off x="5060922" y="3457332"/>
            <a:ext cx="794934"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i="1" dirty="0">
                <a:solidFill>
                  <a:srgbClr val="5014F8"/>
                </a:solidFill>
                <a:latin typeface="Century Gothic" panose="020B0502020202020204" pitchFamily="34" charset="0"/>
                <a:ea typeface="Dotum" panose="020B0600000101010101" pitchFamily="34" charset="-127"/>
                <a:cs typeface="Times New Roman" pitchFamily="18" charset="0"/>
              </a:rPr>
              <a:t>a</a:t>
            </a:r>
            <a:r>
              <a:rPr lang="en-US" sz="3600" b="1" dirty="0">
                <a:solidFill>
                  <a:srgbClr val="5014F8"/>
                </a:solidFill>
                <a:effectLst>
                  <a:outerShdw blurRad="38100" dist="38100" dir="2700000" algn="tl">
                    <a:srgbClr val="000000">
                      <a:alpha val="43137"/>
                    </a:srgbClr>
                  </a:outerShdw>
                </a:effectLst>
                <a:latin typeface="Century Gothic" panose="020B0502020202020204" pitchFamily="34" charset="0"/>
                <a:ea typeface="Dotum" panose="020B0600000101010101" pitchFamily="34" charset="-127"/>
                <a:cs typeface="Times New Roman" pitchFamily="18" charset="0"/>
              </a:rPr>
              <a:t>$</a:t>
            </a:r>
            <a:endParaRPr lang="en-US" sz="3300" b="1" dirty="0">
              <a:solidFill>
                <a:srgbClr val="5014F8"/>
              </a:solidFill>
              <a:latin typeface="Century Gothic" panose="020B0502020202020204" pitchFamily="34" charset="0"/>
              <a:cs typeface="Times New Roman" pitchFamily="18" charset="0"/>
            </a:endParaRPr>
          </a:p>
        </p:txBody>
      </p:sp>
      <p:sp>
        <p:nvSpPr>
          <p:cNvPr id="192" name="Content Placeholder 2">
            <a:extLst>
              <a:ext uri="{FF2B5EF4-FFF2-40B4-BE49-F238E27FC236}">
                <a16:creationId xmlns:a16="http://schemas.microsoft.com/office/drawing/2014/main" id="{FDD29AD8-EC83-45B8-95C1-852FD85C7749}"/>
              </a:ext>
            </a:extLst>
          </p:cNvPr>
          <p:cNvSpPr txBox="1">
            <a:spLocks/>
          </p:cNvSpPr>
          <p:nvPr/>
        </p:nvSpPr>
        <p:spPr>
          <a:xfrm>
            <a:off x="7055302" y="3518736"/>
            <a:ext cx="481392"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dirty="0">
                <a:solidFill>
                  <a:srgbClr val="5014F8"/>
                </a:solidFill>
                <a:effectLst>
                  <a:outerShdw blurRad="38100" dist="38100" dir="2700000" algn="tl">
                    <a:srgbClr val="000000">
                      <a:alpha val="43137"/>
                    </a:srgbClr>
                  </a:outerShdw>
                </a:effectLst>
                <a:latin typeface="Century Gothic" panose="020B0502020202020204" pitchFamily="34" charset="0"/>
                <a:ea typeface="Dotum" panose="020B0600000101010101" pitchFamily="34" charset="-127"/>
                <a:cs typeface="Times New Roman" pitchFamily="18" charset="0"/>
              </a:rPr>
              <a:t>$</a:t>
            </a:r>
            <a:endParaRPr lang="en-US" sz="3300" b="1" dirty="0">
              <a:solidFill>
                <a:srgbClr val="5014F8"/>
              </a:solidFill>
              <a:latin typeface="Century Gothic" panose="020B0502020202020204" pitchFamily="34" charset="0"/>
              <a:cs typeface="Times New Roman" pitchFamily="18" charset="0"/>
            </a:endParaRPr>
          </a:p>
        </p:txBody>
      </p:sp>
      <p:sp>
        <p:nvSpPr>
          <p:cNvPr id="193" name="Content Placeholder 2">
            <a:extLst>
              <a:ext uri="{FF2B5EF4-FFF2-40B4-BE49-F238E27FC236}">
                <a16:creationId xmlns:a16="http://schemas.microsoft.com/office/drawing/2014/main" id="{CACD1572-7067-4F7B-B7AE-CFB61CBAA389}"/>
              </a:ext>
            </a:extLst>
          </p:cNvPr>
          <p:cNvSpPr txBox="1">
            <a:spLocks/>
          </p:cNvSpPr>
          <p:nvPr/>
        </p:nvSpPr>
        <p:spPr>
          <a:xfrm>
            <a:off x="7973702" y="2637632"/>
            <a:ext cx="481392"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dirty="0">
                <a:solidFill>
                  <a:srgbClr val="5014F8"/>
                </a:solidFill>
                <a:effectLst>
                  <a:outerShdw blurRad="38100" dist="38100" dir="2700000" algn="tl">
                    <a:srgbClr val="000000">
                      <a:alpha val="43137"/>
                    </a:srgbClr>
                  </a:outerShdw>
                </a:effectLst>
                <a:latin typeface="Century Gothic" panose="020B0502020202020204" pitchFamily="34" charset="0"/>
                <a:ea typeface="Dotum" panose="020B0600000101010101" pitchFamily="34" charset="-127"/>
                <a:cs typeface="Times New Roman" pitchFamily="18" charset="0"/>
              </a:rPr>
              <a:t>$</a:t>
            </a:r>
            <a:endParaRPr lang="en-US" sz="3300" b="1" dirty="0">
              <a:solidFill>
                <a:srgbClr val="5014F8"/>
              </a:solidFill>
              <a:latin typeface="Century Gothic" panose="020B0502020202020204" pitchFamily="34" charset="0"/>
              <a:cs typeface="Times New Roman" pitchFamily="18" charset="0"/>
            </a:endParaRPr>
          </a:p>
        </p:txBody>
      </p:sp>
      <p:sp>
        <p:nvSpPr>
          <p:cNvPr id="194" name="Content Placeholder 2">
            <a:extLst>
              <a:ext uri="{FF2B5EF4-FFF2-40B4-BE49-F238E27FC236}">
                <a16:creationId xmlns:a16="http://schemas.microsoft.com/office/drawing/2014/main" id="{4B29EAA4-99AC-44B5-B6EE-2853E53F239A}"/>
              </a:ext>
            </a:extLst>
          </p:cNvPr>
          <p:cNvSpPr txBox="1">
            <a:spLocks/>
          </p:cNvSpPr>
          <p:nvPr/>
        </p:nvSpPr>
        <p:spPr>
          <a:xfrm>
            <a:off x="6012324" y="3823920"/>
            <a:ext cx="1127206" cy="92281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3600" b="1" i="1" dirty="0">
                <a:solidFill>
                  <a:srgbClr val="5014F8"/>
                </a:solidFill>
                <a:latin typeface="Century Gothic" panose="020B0502020202020204" pitchFamily="34" charset="0"/>
                <a:ea typeface="Dotum" panose="020B0600000101010101" pitchFamily="34" charset="-127"/>
                <a:cs typeface="Times New Roman" pitchFamily="18" charset="0"/>
              </a:rPr>
              <a:t>ca</a:t>
            </a:r>
            <a:r>
              <a:rPr lang="en-US" sz="3600" b="1" dirty="0">
                <a:solidFill>
                  <a:srgbClr val="5014F8"/>
                </a:solidFill>
                <a:effectLst>
                  <a:outerShdw blurRad="38100" dist="38100" dir="2700000" algn="tl">
                    <a:srgbClr val="000000">
                      <a:alpha val="43137"/>
                    </a:srgbClr>
                  </a:outerShdw>
                </a:effectLst>
                <a:latin typeface="Century Gothic" panose="020B0502020202020204" pitchFamily="34" charset="0"/>
                <a:ea typeface="Dotum" panose="020B0600000101010101" pitchFamily="34" charset="-127"/>
                <a:cs typeface="Times New Roman" pitchFamily="18" charset="0"/>
              </a:rPr>
              <a:t>$</a:t>
            </a:r>
            <a:endParaRPr lang="en-US" sz="3300" b="1" dirty="0">
              <a:solidFill>
                <a:srgbClr val="5014F8"/>
              </a:solidFill>
              <a:latin typeface="Century Gothic" panose="020B0502020202020204" pitchFamily="34"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CBE5BD-7AB5-470E-8DF8-AF0EEA925017}" type="slidenum">
              <a:rPr lang="en-CA" smtClean="0"/>
              <a:pPr>
                <a:defRPr/>
              </a:pPr>
              <a:t>23</a:t>
            </a:fld>
            <a:endParaRPr lang="en-CA" dirty="0"/>
          </a:p>
        </p:txBody>
      </p:sp>
      <p:sp>
        <p:nvSpPr>
          <p:cNvPr id="7" name="Slide Number Placeholder 3"/>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4AC0CB1A-16DA-40F0-97CC-44E280BFCAA3}" type="slidenum">
              <a:rPr lang="en-CA" smtClean="0"/>
              <a:pPr>
                <a:defRPr/>
              </a:pPr>
              <a:t>23</a:t>
            </a:fld>
            <a:endParaRPr lang="en-CA" dirty="0"/>
          </a:p>
        </p:txBody>
      </p:sp>
      <p:sp>
        <p:nvSpPr>
          <p:cNvPr id="84"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5" name="Rectangle 8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16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7"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Improvement-2</a:t>
            </a:r>
          </a:p>
        </p:txBody>
      </p:sp>
      <p:sp>
        <p:nvSpPr>
          <p:cNvPr id="90" name="Content Placeholder 2"/>
          <p:cNvSpPr>
            <a:spLocks noGrp="1"/>
          </p:cNvSpPr>
          <p:nvPr>
            <p:ph idx="1"/>
          </p:nvPr>
        </p:nvSpPr>
        <p:spPr>
          <a:xfrm>
            <a:off x="669925" y="1531938"/>
            <a:ext cx="10931525" cy="763584"/>
          </a:xfrm>
        </p:spPr>
        <p:txBody>
          <a:bodyPr>
            <a:normAutofit/>
          </a:bodyPr>
          <a:lstStyle/>
          <a:p>
            <a:pPr>
              <a:spcBef>
                <a:spcPts val="600"/>
              </a:spcBef>
              <a:spcAft>
                <a:spcPts val="600"/>
              </a:spcAft>
              <a:buFont typeface="Wingdings" panose="05000000000000000000" pitchFamily="2" charset="2"/>
              <a:buChar char="Ø"/>
            </a:pPr>
            <a:r>
              <a:rPr lang="en-US" b="1" dirty="0">
                <a:solidFill>
                  <a:srgbClr val="5014F8"/>
                </a:solidFill>
                <a:effectLst/>
                <a:latin typeface="Century Gothic" panose="020B0502020202020204" pitchFamily="34" charset="0"/>
              </a:rPr>
              <a:t>Recognizing similar paths</a:t>
            </a:r>
          </a:p>
        </p:txBody>
      </p:sp>
      <p:sp>
        <p:nvSpPr>
          <p:cNvPr id="2" name="Oval 1">
            <a:extLst>
              <a:ext uri="{FF2B5EF4-FFF2-40B4-BE49-F238E27FC236}">
                <a16:creationId xmlns:a16="http://schemas.microsoft.com/office/drawing/2014/main" id="{FD2A2852-9F44-472E-AD7E-AC0EBECFCC83}"/>
              </a:ext>
            </a:extLst>
          </p:cNvPr>
          <p:cNvSpPr/>
          <p:nvPr/>
        </p:nvSpPr>
        <p:spPr>
          <a:xfrm>
            <a:off x="5095875" y="230505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813C58B-1BE9-484B-9396-909D7787572F}"/>
              </a:ext>
            </a:extLst>
          </p:cNvPr>
          <p:cNvSpPr/>
          <p:nvPr/>
        </p:nvSpPr>
        <p:spPr>
          <a:xfrm>
            <a:off x="2962275" y="297307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701687-C785-4A9C-A25A-30D070CECB8D}"/>
              </a:ext>
            </a:extLst>
          </p:cNvPr>
          <p:cNvSpPr/>
          <p:nvPr/>
        </p:nvSpPr>
        <p:spPr>
          <a:xfrm>
            <a:off x="2962275" y="369601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A8F886-6A43-49CB-9723-2EE9BECD9C7B}"/>
              </a:ext>
            </a:extLst>
          </p:cNvPr>
          <p:cNvSpPr/>
          <p:nvPr/>
        </p:nvSpPr>
        <p:spPr>
          <a:xfrm>
            <a:off x="2962275" y="441801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16D3A3-F308-47D7-BAA5-7E526A3CEF72}"/>
              </a:ext>
            </a:extLst>
          </p:cNvPr>
          <p:cNvSpPr/>
          <p:nvPr/>
        </p:nvSpPr>
        <p:spPr>
          <a:xfrm>
            <a:off x="2962275" y="514000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D9C592D-9344-4996-8DB7-FFD6EBE08421}"/>
              </a:ext>
            </a:extLst>
          </p:cNvPr>
          <p:cNvSpPr/>
          <p:nvPr/>
        </p:nvSpPr>
        <p:spPr>
          <a:xfrm>
            <a:off x="7208522" y="297307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2D4A55-621A-4F71-98CE-04C1669A17B7}"/>
              </a:ext>
            </a:extLst>
          </p:cNvPr>
          <p:cNvSpPr/>
          <p:nvPr/>
        </p:nvSpPr>
        <p:spPr>
          <a:xfrm>
            <a:off x="7208522" y="369601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34C3A5E-3847-4F23-AD19-F6018535B67A}"/>
              </a:ext>
            </a:extLst>
          </p:cNvPr>
          <p:cNvSpPr/>
          <p:nvPr/>
        </p:nvSpPr>
        <p:spPr>
          <a:xfrm>
            <a:off x="7208522" y="441801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71CD9F7-095E-499F-B0BD-AC12C4D587C0}"/>
              </a:ext>
            </a:extLst>
          </p:cNvPr>
          <p:cNvCxnSpPr>
            <a:stCxn id="2" idx="3"/>
            <a:endCxn id="11" idx="6"/>
          </p:cNvCxnSpPr>
          <p:nvPr/>
        </p:nvCxnSpPr>
        <p:spPr>
          <a:xfrm flipH="1">
            <a:off x="3145155" y="2461148"/>
            <a:ext cx="1977502" cy="603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CCEF78-B477-432D-AA7E-652A74EC2D51}"/>
              </a:ext>
            </a:extLst>
          </p:cNvPr>
          <p:cNvCxnSpPr>
            <a:stCxn id="2" idx="5"/>
            <a:endCxn id="15" idx="1"/>
          </p:cNvCxnSpPr>
          <p:nvPr/>
        </p:nvCxnSpPr>
        <p:spPr>
          <a:xfrm>
            <a:off x="5251973" y="2461148"/>
            <a:ext cx="1983331" cy="538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1FBB10-7B82-47D3-A4CE-CB5A7816048B}"/>
              </a:ext>
            </a:extLst>
          </p:cNvPr>
          <p:cNvCxnSpPr>
            <a:cxnSpLocks/>
            <a:stCxn id="11" idx="4"/>
            <a:endCxn id="13" idx="4"/>
          </p:cNvCxnSpPr>
          <p:nvPr/>
        </p:nvCxnSpPr>
        <p:spPr>
          <a:xfrm>
            <a:off x="3053715" y="3155952"/>
            <a:ext cx="0" cy="14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2F73D4-7B09-4D63-9F2A-A36CF32F8FB2}"/>
              </a:ext>
            </a:extLst>
          </p:cNvPr>
          <p:cNvCxnSpPr>
            <a:stCxn id="15" idx="4"/>
            <a:endCxn id="17" idx="0"/>
          </p:cNvCxnSpPr>
          <p:nvPr/>
        </p:nvCxnSpPr>
        <p:spPr>
          <a:xfrm>
            <a:off x="7299962" y="3155952"/>
            <a:ext cx="0" cy="126205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5A34815-B853-4F93-BA59-83EAD8D0B8AA}"/>
              </a:ext>
            </a:extLst>
          </p:cNvPr>
          <p:cNvSpPr txBox="1"/>
          <p:nvPr/>
        </p:nvSpPr>
        <p:spPr>
          <a:xfrm>
            <a:off x="2519400" y="3513134"/>
            <a:ext cx="325730" cy="369332"/>
          </a:xfrm>
          <a:prstGeom prst="rect">
            <a:avLst/>
          </a:prstGeom>
          <a:noFill/>
        </p:spPr>
        <p:txBody>
          <a:bodyPr wrap="none" rtlCol="0">
            <a:spAutoFit/>
          </a:bodyPr>
          <a:lstStyle/>
          <a:p>
            <a:r>
              <a:rPr lang="en-US" i="1" dirty="0"/>
              <a:t>u</a:t>
            </a:r>
          </a:p>
        </p:txBody>
      </p:sp>
      <p:sp>
        <p:nvSpPr>
          <p:cNvPr id="27" name="TextBox 26">
            <a:extLst>
              <a:ext uri="{FF2B5EF4-FFF2-40B4-BE49-F238E27FC236}">
                <a16:creationId xmlns:a16="http://schemas.microsoft.com/office/drawing/2014/main" id="{D6A41F93-81FB-4F3F-A838-AE120E469638}"/>
              </a:ext>
            </a:extLst>
          </p:cNvPr>
          <p:cNvSpPr txBox="1"/>
          <p:nvPr/>
        </p:nvSpPr>
        <p:spPr>
          <a:xfrm>
            <a:off x="7514287" y="2879846"/>
            <a:ext cx="377026" cy="369332"/>
          </a:xfrm>
          <a:prstGeom prst="rect">
            <a:avLst/>
          </a:prstGeom>
          <a:noFill/>
        </p:spPr>
        <p:txBody>
          <a:bodyPr wrap="none" rtlCol="0">
            <a:spAutoFit/>
          </a:bodyPr>
          <a:lstStyle/>
          <a:p>
            <a:r>
              <a:rPr lang="en-US" i="1" dirty="0"/>
              <a:t>w</a:t>
            </a:r>
          </a:p>
        </p:txBody>
      </p:sp>
      <p:cxnSp>
        <p:nvCxnSpPr>
          <p:cNvPr id="29" name="Straight Connector 28">
            <a:extLst>
              <a:ext uri="{FF2B5EF4-FFF2-40B4-BE49-F238E27FC236}">
                <a16:creationId xmlns:a16="http://schemas.microsoft.com/office/drawing/2014/main" id="{41076E5C-08D1-4EAD-8487-CDF80EE0500A}"/>
              </a:ext>
            </a:extLst>
          </p:cNvPr>
          <p:cNvCxnSpPr>
            <a:cxnSpLocks/>
          </p:cNvCxnSpPr>
          <p:nvPr/>
        </p:nvCxnSpPr>
        <p:spPr>
          <a:xfrm>
            <a:off x="3053715" y="4418010"/>
            <a:ext cx="0" cy="80041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9BC4D18-3315-4B7F-B9DE-DE5D32D735E2}"/>
              </a:ext>
            </a:extLst>
          </p:cNvPr>
          <p:cNvSpPr txBox="1"/>
          <p:nvPr/>
        </p:nvSpPr>
        <p:spPr>
          <a:xfrm>
            <a:off x="2519400" y="5011737"/>
            <a:ext cx="312906" cy="369332"/>
          </a:xfrm>
          <a:prstGeom prst="rect">
            <a:avLst/>
          </a:prstGeom>
          <a:noFill/>
        </p:spPr>
        <p:txBody>
          <a:bodyPr wrap="none" rtlCol="0">
            <a:spAutoFit/>
          </a:bodyPr>
          <a:lstStyle/>
          <a:p>
            <a:r>
              <a:rPr lang="en-US" i="1" dirty="0"/>
              <a:t>v</a:t>
            </a:r>
          </a:p>
        </p:txBody>
      </p:sp>
      <p:sp>
        <p:nvSpPr>
          <p:cNvPr id="32" name="TextBox 31">
            <a:extLst>
              <a:ext uri="{FF2B5EF4-FFF2-40B4-BE49-F238E27FC236}">
                <a16:creationId xmlns:a16="http://schemas.microsoft.com/office/drawing/2014/main" id="{8B909F5A-C4D3-46AD-A919-852912D51417}"/>
              </a:ext>
            </a:extLst>
          </p:cNvPr>
          <p:cNvSpPr txBox="1"/>
          <p:nvPr/>
        </p:nvSpPr>
        <p:spPr>
          <a:xfrm>
            <a:off x="2519400" y="4272711"/>
            <a:ext cx="410690" cy="369332"/>
          </a:xfrm>
          <a:prstGeom prst="rect">
            <a:avLst/>
          </a:prstGeom>
          <a:noFill/>
        </p:spPr>
        <p:txBody>
          <a:bodyPr wrap="none" rtlCol="0">
            <a:spAutoFit/>
          </a:bodyPr>
          <a:lstStyle/>
          <a:p>
            <a:r>
              <a:rPr lang="en-US" i="1" dirty="0"/>
              <a:t>u</a:t>
            </a:r>
            <a:r>
              <a:rPr lang="en-US" baseline="-25000" dirty="0"/>
              <a:t>1</a:t>
            </a:r>
          </a:p>
        </p:txBody>
      </p:sp>
      <p:sp>
        <p:nvSpPr>
          <p:cNvPr id="33" name="TextBox 32">
            <a:extLst>
              <a:ext uri="{FF2B5EF4-FFF2-40B4-BE49-F238E27FC236}">
                <a16:creationId xmlns:a16="http://schemas.microsoft.com/office/drawing/2014/main" id="{71AA0180-ACA4-410E-B535-41D2D0A8DBF7}"/>
              </a:ext>
            </a:extLst>
          </p:cNvPr>
          <p:cNvSpPr txBox="1"/>
          <p:nvPr/>
        </p:nvSpPr>
        <p:spPr>
          <a:xfrm>
            <a:off x="7543665" y="3513134"/>
            <a:ext cx="461986" cy="369332"/>
          </a:xfrm>
          <a:prstGeom prst="rect">
            <a:avLst/>
          </a:prstGeom>
          <a:noFill/>
        </p:spPr>
        <p:txBody>
          <a:bodyPr wrap="none" rtlCol="0">
            <a:spAutoFit/>
          </a:bodyPr>
          <a:lstStyle/>
          <a:p>
            <a:r>
              <a:rPr lang="en-US" i="1" dirty="0"/>
              <a:t>w</a:t>
            </a:r>
            <a:r>
              <a:rPr lang="en-US" baseline="-25000" dirty="0"/>
              <a:t>1</a:t>
            </a:r>
          </a:p>
        </p:txBody>
      </p:sp>
      <p:sp>
        <p:nvSpPr>
          <p:cNvPr id="34" name="TextBox 33">
            <a:extLst>
              <a:ext uri="{FF2B5EF4-FFF2-40B4-BE49-F238E27FC236}">
                <a16:creationId xmlns:a16="http://schemas.microsoft.com/office/drawing/2014/main" id="{02A6A718-0A56-44FB-9C96-31B3D6300432}"/>
              </a:ext>
            </a:extLst>
          </p:cNvPr>
          <p:cNvSpPr txBox="1"/>
          <p:nvPr/>
        </p:nvSpPr>
        <p:spPr>
          <a:xfrm>
            <a:off x="859167" y="3513134"/>
            <a:ext cx="1561646" cy="369332"/>
          </a:xfrm>
          <a:prstGeom prst="rect">
            <a:avLst/>
          </a:prstGeom>
          <a:noFill/>
        </p:spPr>
        <p:txBody>
          <a:bodyPr wrap="none" rtlCol="0">
            <a:spAutoFit/>
          </a:bodyPr>
          <a:lstStyle/>
          <a:p>
            <a:r>
              <a:rPr lang="en-US" i="1" dirty="0"/>
              <a:t>&lt;</a:t>
            </a:r>
            <a:r>
              <a:rPr lang="en-US" dirty="0"/>
              <a:t>e</a:t>
            </a:r>
            <a:r>
              <a:rPr lang="en-US" baseline="-25000" dirty="0"/>
              <a:t>0</a:t>
            </a:r>
            <a:r>
              <a:rPr lang="en-US" i="1" dirty="0"/>
              <a:t>, </a:t>
            </a:r>
            <a:r>
              <a:rPr lang="en-US" dirty="0"/>
              <a:t>[</a:t>
            </a:r>
            <a:r>
              <a:rPr lang="en-US" dirty="0">
                <a:sym typeface="Symbol" panose="05050102010706020507" pitchFamily="18" charset="2"/>
              </a:rPr>
              <a:t></a:t>
            </a:r>
            <a:r>
              <a:rPr lang="en-US" baseline="-25000" dirty="0">
                <a:sym typeface="Symbol" panose="05050102010706020507" pitchFamily="18" charset="2"/>
              </a:rPr>
              <a:t>0</a:t>
            </a:r>
            <a:r>
              <a:rPr lang="en-US" i="1" dirty="0"/>
              <a:t>, </a:t>
            </a:r>
            <a:r>
              <a:rPr lang="en-US" dirty="0">
                <a:sym typeface="Symbol" panose="05050102010706020507" pitchFamily="18" charset="2"/>
              </a:rPr>
              <a:t></a:t>
            </a:r>
            <a:r>
              <a:rPr lang="en-US" baseline="-25000" dirty="0">
                <a:sym typeface="Symbol" panose="05050102010706020507" pitchFamily="18" charset="2"/>
              </a:rPr>
              <a:t>0</a:t>
            </a:r>
            <a:r>
              <a:rPr lang="en-US" dirty="0">
                <a:sym typeface="Symbol" panose="05050102010706020507" pitchFamily="18" charset="2"/>
              </a:rPr>
              <a:t>]</a:t>
            </a:r>
            <a:r>
              <a:rPr lang="en-US" i="1" dirty="0"/>
              <a:t>&gt;</a:t>
            </a:r>
          </a:p>
        </p:txBody>
      </p:sp>
      <p:sp>
        <p:nvSpPr>
          <p:cNvPr id="35" name="TextBox 34">
            <a:extLst>
              <a:ext uri="{FF2B5EF4-FFF2-40B4-BE49-F238E27FC236}">
                <a16:creationId xmlns:a16="http://schemas.microsoft.com/office/drawing/2014/main" id="{03D9BA3E-A1A9-418F-B84D-EE1946121B1C}"/>
              </a:ext>
            </a:extLst>
          </p:cNvPr>
          <p:cNvSpPr txBox="1"/>
          <p:nvPr/>
        </p:nvSpPr>
        <p:spPr>
          <a:xfrm>
            <a:off x="862698" y="4197586"/>
            <a:ext cx="1710725" cy="369332"/>
          </a:xfrm>
          <a:prstGeom prst="rect">
            <a:avLst/>
          </a:prstGeom>
          <a:noFill/>
        </p:spPr>
        <p:txBody>
          <a:bodyPr wrap="none" rtlCol="0">
            <a:spAutoFit/>
          </a:bodyPr>
          <a:lstStyle/>
          <a:p>
            <a:r>
              <a:rPr lang="en-US" i="1" dirty="0"/>
              <a:t>&lt;</a:t>
            </a:r>
            <a:r>
              <a:rPr lang="en-US" dirty="0"/>
              <a:t>e</a:t>
            </a:r>
            <a:r>
              <a:rPr lang="en-US" baseline="-25000" dirty="0"/>
              <a:t>1</a:t>
            </a:r>
            <a:r>
              <a:rPr lang="en-US" i="1" dirty="0"/>
              <a:t>, </a:t>
            </a:r>
            <a:r>
              <a:rPr lang="en-US" dirty="0"/>
              <a:t>[</a:t>
            </a:r>
            <a:r>
              <a:rPr lang="en-US" dirty="0">
                <a:sym typeface="Symbol" panose="05050102010706020507" pitchFamily="18" charset="2"/>
              </a:rPr>
              <a:t></a:t>
            </a:r>
            <a:r>
              <a:rPr lang="en-US" baseline="-25000" dirty="0">
                <a:sym typeface="Symbol" panose="05050102010706020507" pitchFamily="18" charset="2"/>
              </a:rPr>
              <a:t>1</a:t>
            </a:r>
            <a:r>
              <a:rPr lang="en-US" i="1" dirty="0"/>
              <a:t>, </a:t>
            </a:r>
            <a:r>
              <a:rPr lang="en-US" dirty="0">
                <a:sym typeface="Symbol" panose="05050102010706020507" pitchFamily="18" charset="2"/>
              </a:rPr>
              <a:t></a:t>
            </a:r>
            <a:r>
              <a:rPr lang="en-US" baseline="-25000" dirty="0">
                <a:sym typeface="Symbol" panose="05050102010706020507" pitchFamily="18" charset="2"/>
              </a:rPr>
              <a:t>1</a:t>
            </a:r>
            <a:r>
              <a:rPr lang="en-US" dirty="0"/>
              <a:t>)</a:t>
            </a:r>
            <a:r>
              <a:rPr lang="en-US" dirty="0">
                <a:sym typeface="Symbol" panose="05050102010706020507" pitchFamily="18" charset="2"/>
              </a:rPr>
              <a:t>]</a:t>
            </a:r>
            <a:r>
              <a:rPr lang="en-US" i="1" dirty="0"/>
              <a:t>&gt;</a:t>
            </a:r>
          </a:p>
        </p:txBody>
      </p:sp>
      <p:sp>
        <p:nvSpPr>
          <p:cNvPr id="36" name="TextBox 35">
            <a:extLst>
              <a:ext uri="{FF2B5EF4-FFF2-40B4-BE49-F238E27FC236}">
                <a16:creationId xmlns:a16="http://schemas.microsoft.com/office/drawing/2014/main" id="{6B16336D-3B39-480C-80DA-D363EABA11EA}"/>
              </a:ext>
            </a:extLst>
          </p:cNvPr>
          <p:cNvSpPr txBox="1"/>
          <p:nvPr/>
        </p:nvSpPr>
        <p:spPr>
          <a:xfrm>
            <a:off x="7896113" y="2879846"/>
            <a:ext cx="1876537" cy="369332"/>
          </a:xfrm>
          <a:prstGeom prst="rect">
            <a:avLst/>
          </a:prstGeom>
          <a:noFill/>
        </p:spPr>
        <p:txBody>
          <a:bodyPr wrap="square" rtlCol="0">
            <a:spAutoFit/>
          </a:bodyPr>
          <a:lstStyle/>
          <a:p>
            <a:r>
              <a:rPr lang="en-US" i="1" dirty="0"/>
              <a:t>&lt;</a:t>
            </a:r>
            <a:r>
              <a:rPr lang="en-US" dirty="0"/>
              <a:t>e</a:t>
            </a:r>
            <a:r>
              <a:rPr lang="en-US" baseline="-25000" dirty="0"/>
              <a:t>0</a:t>
            </a:r>
            <a:r>
              <a:rPr lang="en-US" i="1" dirty="0"/>
              <a:t>, </a:t>
            </a:r>
            <a:r>
              <a:rPr lang="en-US" dirty="0"/>
              <a:t>[</a:t>
            </a:r>
            <a:r>
              <a:rPr lang="en-US" dirty="0">
                <a:sym typeface="Symbol" panose="05050102010706020507" pitchFamily="18" charset="2"/>
              </a:rPr>
              <a:t></a:t>
            </a:r>
            <a:r>
              <a:rPr lang="en-US" baseline="-25000" dirty="0">
                <a:sym typeface="Symbol" panose="05050102010706020507" pitchFamily="18" charset="2"/>
              </a:rPr>
              <a:t>0</a:t>
            </a:r>
            <a:r>
              <a:rPr lang="en-US" dirty="0">
                <a:sym typeface="Symbol" panose="05050102010706020507" pitchFamily="18" charset="2"/>
              </a:rPr>
              <a:t>′</a:t>
            </a:r>
            <a:r>
              <a:rPr lang="en-US" i="1" dirty="0"/>
              <a:t>, </a:t>
            </a:r>
            <a:r>
              <a:rPr lang="en-US" dirty="0">
                <a:sym typeface="Symbol" panose="05050102010706020507" pitchFamily="18" charset="2"/>
              </a:rPr>
              <a:t></a:t>
            </a:r>
            <a:r>
              <a:rPr lang="en-US" baseline="-25000" dirty="0">
                <a:sym typeface="Symbol" panose="05050102010706020507" pitchFamily="18" charset="2"/>
              </a:rPr>
              <a:t>0</a:t>
            </a:r>
            <a:r>
              <a:rPr lang="en-US" dirty="0">
                <a:sym typeface="Symbol" panose="05050102010706020507" pitchFamily="18" charset="2"/>
              </a:rPr>
              <a:t>′]</a:t>
            </a:r>
            <a:r>
              <a:rPr lang="en-US" i="1" dirty="0"/>
              <a:t>&gt;</a:t>
            </a:r>
          </a:p>
        </p:txBody>
      </p:sp>
      <p:sp>
        <p:nvSpPr>
          <p:cNvPr id="37" name="TextBox 36">
            <a:extLst>
              <a:ext uri="{FF2B5EF4-FFF2-40B4-BE49-F238E27FC236}">
                <a16:creationId xmlns:a16="http://schemas.microsoft.com/office/drawing/2014/main" id="{48AC879F-BDEE-4902-AFBC-990397C52F36}"/>
              </a:ext>
            </a:extLst>
          </p:cNvPr>
          <p:cNvSpPr txBox="1"/>
          <p:nvPr/>
        </p:nvSpPr>
        <p:spPr>
          <a:xfrm>
            <a:off x="7899644" y="3564298"/>
            <a:ext cx="1715534" cy="369332"/>
          </a:xfrm>
          <a:prstGeom prst="rect">
            <a:avLst/>
          </a:prstGeom>
          <a:noFill/>
        </p:spPr>
        <p:txBody>
          <a:bodyPr wrap="none" rtlCol="0">
            <a:spAutoFit/>
          </a:bodyPr>
          <a:lstStyle/>
          <a:p>
            <a:r>
              <a:rPr lang="en-US" i="1" dirty="0"/>
              <a:t>&lt;</a:t>
            </a:r>
            <a:r>
              <a:rPr lang="en-US" dirty="0"/>
              <a:t>e</a:t>
            </a:r>
            <a:r>
              <a:rPr lang="en-US" baseline="-25000" dirty="0"/>
              <a:t>1</a:t>
            </a:r>
            <a:r>
              <a:rPr lang="en-US" i="1" dirty="0"/>
              <a:t>, </a:t>
            </a:r>
            <a:r>
              <a:rPr lang="en-US" dirty="0"/>
              <a:t>[</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a:t>
            </a:r>
            <a:r>
              <a:rPr lang="en-US" i="1" dirty="0"/>
              <a:t>,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a:t>
            </a:r>
            <a:r>
              <a:rPr lang="en-US" i="1" dirty="0"/>
              <a:t>&gt;</a:t>
            </a:r>
          </a:p>
        </p:txBody>
      </p:sp>
      <p:sp>
        <p:nvSpPr>
          <p:cNvPr id="23" name="Freeform: Shape 22">
            <a:extLst>
              <a:ext uri="{FF2B5EF4-FFF2-40B4-BE49-F238E27FC236}">
                <a16:creationId xmlns:a16="http://schemas.microsoft.com/office/drawing/2014/main" id="{150CE37E-4559-4F45-A76A-7166C8C2E061}"/>
              </a:ext>
            </a:extLst>
          </p:cNvPr>
          <p:cNvSpPr/>
          <p:nvPr/>
        </p:nvSpPr>
        <p:spPr>
          <a:xfrm>
            <a:off x="3143250" y="3076575"/>
            <a:ext cx="4086225" cy="980789"/>
          </a:xfrm>
          <a:custGeom>
            <a:avLst/>
            <a:gdLst>
              <a:gd name="connsiteX0" fmla="*/ 0 w 4086225"/>
              <a:gd name="connsiteY0" fmla="*/ 704850 h 980789"/>
              <a:gd name="connsiteX1" fmla="*/ 2000250 w 4086225"/>
              <a:gd name="connsiteY1" fmla="*/ 942975 h 980789"/>
              <a:gd name="connsiteX2" fmla="*/ 4086225 w 4086225"/>
              <a:gd name="connsiteY2" fmla="*/ 0 h 980789"/>
              <a:gd name="connsiteX3" fmla="*/ 4086225 w 4086225"/>
              <a:gd name="connsiteY3" fmla="*/ 0 h 980789"/>
            </a:gdLst>
            <a:ahLst/>
            <a:cxnLst>
              <a:cxn ang="0">
                <a:pos x="connsiteX0" y="connsiteY0"/>
              </a:cxn>
              <a:cxn ang="0">
                <a:pos x="connsiteX1" y="connsiteY1"/>
              </a:cxn>
              <a:cxn ang="0">
                <a:pos x="connsiteX2" y="connsiteY2"/>
              </a:cxn>
              <a:cxn ang="0">
                <a:pos x="connsiteX3" y="connsiteY3"/>
              </a:cxn>
            </a:cxnLst>
            <a:rect l="l" t="t" r="r" b="b"/>
            <a:pathLst>
              <a:path w="4086225" h="980789">
                <a:moveTo>
                  <a:pt x="0" y="704850"/>
                </a:moveTo>
                <a:cubicBezTo>
                  <a:pt x="659606" y="882650"/>
                  <a:pt x="1319213" y="1060450"/>
                  <a:pt x="2000250" y="942975"/>
                </a:cubicBezTo>
                <a:cubicBezTo>
                  <a:pt x="2681287" y="825500"/>
                  <a:pt x="4086225" y="0"/>
                  <a:pt x="4086225" y="0"/>
                </a:cubicBezTo>
                <a:lnTo>
                  <a:pt x="4086225" y="0"/>
                </a:lnTo>
              </a:path>
            </a:pathLst>
          </a:cu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C9CE301-D4C2-4DC0-901C-968DDDADDBE0}"/>
              </a:ext>
            </a:extLst>
          </p:cNvPr>
          <p:cNvSpPr/>
          <p:nvPr/>
        </p:nvSpPr>
        <p:spPr>
          <a:xfrm>
            <a:off x="3111065" y="3837428"/>
            <a:ext cx="4086225" cy="980789"/>
          </a:xfrm>
          <a:custGeom>
            <a:avLst/>
            <a:gdLst>
              <a:gd name="connsiteX0" fmla="*/ 0 w 4086225"/>
              <a:gd name="connsiteY0" fmla="*/ 704850 h 980789"/>
              <a:gd name="connsiteX1" fmla="*/ 2000250 w 4086225"/>
              <a:gd name="connsiteY1" fmla="*/ 942975 h 980789"/>
              <a:gd name="connsiteX2" fmla="*/ 4086225 w 4086225"/>
              <a:gd name="connsiteY2" fmla="*/ 0 h 980789"/>
              <a:gd name="connsiteX3" fmla="*/ 4086225 w 4086225"/>
              <a:gd name="connsiteY3" fmla="*/ 0 h 980789"/>
            </a:gdLst>
            <a:ahLst/>
            <a:cxnLst>
              <a:cxn ang="0">
                <a:pos x="connsiteX0" y="connsiteY0"/>
              </a:cxn>
              <a:cxn ang="0">
                <a:pos x="connsiteX1" y="connsiteY1"/>
              </a:cxn>
              <a:cxn ang="0">
                <a:pos x="connsiteX2" y="connsiteY2"/>
              </a:cxn>
              <a:cxn ang="0">
                <a:pos x="connsiteX3" y="connsiteY3"/>
              </a:cxn>
            </a:cxnLst>
            <a:rect l="l" t="t" r="r" b="b"/>
            <a:pathLst>
              <a:path w="4086225" h="980789">
                <a:moveTo>
                  <a:pt x="0" y="704850"/>
                </a:moveTo>
                <a:cubicBezTo>
                  <a:pt x="659606" y="882650"/>
                  <a:pt x="1319213" y="1060450"/>
                  <a:pt x="2000250" y="942975"/>
                </a:cubicBezTo>
                <a:cubicBezTo>
                  <a:pt x="2681287" y="825500"/>
                  <a:pt x="4086225" y="0"/>
                  <a:pt x="4086225" y="0"/>
                </a:cubicBezTo>
                <a:lnTo>
                  <a:pt x="4086225" y="0"/>
                </a:lnTo>
              </a:path>
            </a:pathLst>
          </a:cu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75E71D3-CF48-4E26-B6E9-C4D790835756}"/>
              </a:ext>
            </a:extLst>
          </p:cNvPr>
          <p:cNvSpPr/>
          <p:nvPr/>
        </p:nvSpPr>
        <p:spPr>
          <a:xfrm>
            <a:off x="3143250" y="4566749"/>
            <a:ext cx="4086225" cy="980789"/>
          </a:xfrm>
          <a:custGeom>
            <a:avLst/>
            <a:gdLst>
              <a:gd name="connsiteX0" fmla="*/ 0 w 4086225"/>
              <a:gd name="connsiteY0" fmla="*/ 704850 h 980789"/>
              <a:gd name="connsiteX1" fmla="*/ 2000250 w 4086225"/>
              <a:gd name="connsiteY1" fmla="*/ 942975 h 980789"/>
              <a:gd name="connsiteX2" fmla="*/ 4086225 w 4086225"/>
              <a:gd name="connsiteY2" fmla="*/ 0 h 980789"/>
              <a:gd name="connsiteX3" fmla="*/ 4086225 w 4086225"/>
              <a:gd name="connsiteY3" fmla="*/ 0 h 980789"/>
            </a:gdLst>
            <a:ahLst/>
            <a:cxnLst>
              <a:cxn ang="0">
                <a:pos x="connsiteX0" y="connsiteY0"/>
              </a:cxn>
              <a:cxn ang="0">
                <a:pos x="connsiteX1" y="connsiteY1"/>
              </a:cxn>
              <a:cxn ang="0">
                <a:pos x="connsiteX2" y="connsiteY2"/>
              </a:cxn>
              <a:cxn ang="0">
                <a:pos x="connsiteX3" y="connsiteY3"/>
              </a:cxn>
            </a:cxnLst>
            <a:rect l="l" t="t" r="r" b="b"/>
            <a:pathLst>
              <a:path w="4086225" h="980789">
                <a:moveTo>
                  <a:pt x="0" y="704850"/>
                </a:moveTo>
                <a:cubicBezTo>
                  <a:pt x="659606" y="882650"/>
                  <a:pt x="1319213" y="1060450"/>
                  <a:pt x="2000250" y="942975"/>
                </a:cubicBezTo>
                <a:cubicBezTo>
                  <a:pt x="2681287" y="825500"/>
                  <a:pt x="4086225" y="0"/>
                  <a:pt x="4086225" y="0"/>
                </a:cubicBezTo>
                <a:lnTo>
                  <a:pt x="4086225" y="0"/>
                </a:lnTo>
              </a:path>
            </a:pathLst>
          </a:cu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7ADFFF1-5BDF-4D2A-B808-3B241FC7D941}"/>
              </a:ext>
            </a:extLst>
          </p:cNvPr>
          <p:cNvSpPr txBox="1"/>
          <p:nvPr/>
        </p:nvSpPr>
        <p:spPr>
          <a:xfrm>
            <a:off x="6814050" y="5075242"/>
            <a:ext cx="2100255" cy="800219"/>
          </a:xfrm>
          <a:prstGeom prst="rect">
            <a:avLst/>
          </a:prstGeom>
          <a:noFill/>
        </p:spPr>
        <p:txBody>
          <a:bodyPr wrap="none" rtlCol="0">
            <a:spAutoFit/>
          </a:bodyPr>
          <a:lstStyle/>
          <a:p>
            <a:pPr>
              <a:spcAft>
                <a:spcPts val="1200"/>
              </a:spcAft>
            </a:pPr>
            <a:r>
              <a:rPr lang="en-US" dirty="0"/>
              <a:t>[</a:t>
            </a:r>
            <a:r>
              <a:rPr lang="en-US" dirty="0">
                <a:sym typeface="Symbol" panose="05050102010706020507" pitchFamily="18" charset="2"/>
              </a:rPr>
              <a:t></a:t>
            </a:r>
            <a:r>
              <a:rPr lang="en-US" baseline="-25000" dirty="0">
                <a:sym typeface="Symbol" panose="05050102010706020507" pitchFamily="18" charset="2"/>
              </a:rPr>
              <a:t>0</a:t>
            </a:r>
            <a:r>
              <a:rPr lang="en-US" i="1" dirty="0"/>
              <a:t>, </a:t>
            </a:r>
            <a:r>
              <a:rPr lang="en-US" dirty="0">
                <a:sym typeface="Symbol" panose="05050102010706020507" pitchFamily="18" charset="2"/>
              </a:rPr>
              <a:t></a:t>
            </a:r>
            <a:r>
              <a:rPr lang="en-US" baseline="-25000" dirty="0">
                <a:sym typeface="Symbol" panose="05050102010706020507" pitchFamily="18" charset="2"/>
              </a:rPr>
              <a:t>0</a:t>
            </a:r>
            <a:r>
              <a:rPr lang="en-US" dirty="0">
                <a:sym typeface="Symbol" panose="05050102010706020507" pitchFamily="18" charset="2"/>
              </a:rPr>
              <a:t>] </a:t>
            </a:r>
            <a:r>
              <a:rPr lang="en-US" dirty="0"/>
              <a:t> [</a:t>
            </a:r>
            <a:r>
              <a:rPr lang="en-US" dirty="0">
                <a:sym typeface="Symbol" panose="05050102010706020507" pitchFamily="18" charset="2"/>
              </a:rPr>
              <a:t></a:t>
            </a:r>
            <a:r>
              <a:rPr lang="en-US" baseline="-25000" dirty="0">
                <a:sym typeface="Symbol" panose="05050102010706020507" pitchFamily="18" charset="2"/>
              </a:rPr>
              <a:t>0</a:t>
            </a:r>
            <a:r>
              <a:rPr lang="en-US" dirty="0">
                <a:sym typeface="Symbol" panose="05050102010706020507" pitchFamily="18" charset="2"/>
              </a:rPr>
              <a:t>′</a:t>
            </a:r>
            <a:r>
              <a:rPr lang="en-US" i="1" dirty="0"/>
              <a:t>, </a:t>
            </a:r>
            <a:r>
              <a:rPr lang="en-US" dirty="0">
                <a:sym typeface="Symbol" panose="05050102010706020507" pitchFamily="18" charset="2"/>
              </a:rPr>
              <a:t></a:t>
            </a:r>
            <a:r>
              <a:rPr lang="en-US" baseline="-25000" dirty="0">
                <a:sym typeface="Symbol" panose="05050102010706020507" pitchFamily="18" charset="2"/>
              </a:rPr>
              <a:t>0</a:t>
            </a:r>
            <a:r>
              <a:rPr lang="en-US" dirty="0">
                <a:sym typeface="Symbol" panose="05050102010706020507" pitchFamily="18" charset="2"/>
              </a:rPr>
              <a:t>′]</a:t>
            </a:r>
            <a:r>
              <a:rPr lang="en-US" dirty="0"/>
              <a:t> </a:t>
            </a:r>
          </a:p>
          <a:p>
            <a:r>
              <a:rPr lang="en-US" dirty="0"/>
              <a:t>[</a:t>
            </a:r>
            <a:r>
              <a:rPr lang="en-US" dirty="0">
                <a:sym typeface="Symbol" panose="05050102010706020507" pitchFamily="18" charset="2"/>
              </a:rPr>
              <a:t></a:t>
            </a:r>
            <a:r>
              <a:rPr lang="en-US" baseline="-25000" dirty="0">
                <a:sym typeface="Symbol" panose="05050102010706020507" pitchFamily="18" charset="2"/>
              </a:rPr>
              <a:t>1</a:t>
            </a:r>
            <a:r>
              <a:rPr lang="en-US" i="1" dirty="0"/>
              <a:t>,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 </a:t>
            </a:r>
            <a:r>
              <a:rPr lang="en-US" dirty="0"/>
              <a:t>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a:t>
            </a:r>
            <a:r>
              <a:rPr lang="en-US" i="1" dirty="0"/>
              <a:t>, </a:t>
            </a:r>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a:t>
            </a:r>
            <a:endParaRPr lang="en-US" i="1" dirty="0"/>
          </a:p>
        </p:txBody>
      </p:sp>
      <p:sp>
        <p:nvSpPr>
          <p:cNvPr id="46" name="Text Box 73">
            <a:extLst>
              <a:ext uri="{FF2B5EF4-FFF2-40B4-BE49-F238E27FC236}">
                <a16:creationId xmlns:a16="http://schemas.microsoft.com/office/drawing/2014/main" id="{32A96DF9-06C3-4715-83CD-E7C2393741E0}"/>
              </a:ext>
            </a:extLst>
          </p:cNvPr>
          <p:cNvSpPr txBox="1">
            <a:spLocks noChangeArrowheads="1"/>
          </p:cNvSpPr>
          <p:nvPr/>
        </p:nvSpPr>
        <p:spPr bwMode="auto">
          <a:xfrm>
            <a:off x="1111726" y="4528503"/>
            <a:ext cx="1255348" cy="376624"/>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lang="en-CA" altLang="en-US" sz="3200" b="1" dirty="0">
                <a:latin typeface="Century Gothic" panose="020B0502020202020204" pitchFamily="34" charset="0"/>
                <a:ea typeface="宋体" pitchFamily="2" charset="-122"/>
                <a:cs typeface="Times New Roman" pitchFamily="18" charset="0"/>
              </a:rPr>
              <a:t>… …</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47" name="Text Box 73">
            <a:extLst>
              <a:ext uri="{FF2B5EF4-FFF2-40B4-BE49-F238E27FC236}">
                <a16:creationId xmlns:a16="http://schemas.microsoft.com/office/drawing/2014/main" id="{DD3182EB-9026-4FB8-A5DC-DDD144E24FD1}"/>
              </a:ext>
            </a:extLst>
          </p:cNvPr>
          <p:cNvSpPr txBox="1">
            <a:spLocks noChangeArrowheads="1"/>
          </p:cNvSpPr>
          <p:nvPr/>
        </p:nvSpPr>
        <p:spPr bwMode="auto">
          <a:xfrm>
            <a:off x="7410450" y="5820382"/>
            <a:ext cx="1255348" cy="376624"/>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lang="en-CA" altLang="en-US" sz="3200" b="1" dirty="0">
                <a:latin typeface="Century Gothic" panose="020B0502020202020204" pitchFamily="34" charset="0"/>
                <a:ea typeface="宋体" pitchFamily="2" charset="-122"/>
                <a:cs typeface="Times New Roman" pitchFamily="18" charset="0"/>
              </a:rPr>
              <a:t>… …</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
        <p:nvSpPr>
          <p:cNvPr id="38" name="Text Box 73">
            <a:extLst>
              <a:ext uri="{FF2B5EF4-FFF2-40B4-BE49-F238E27FC236}">
                <a16:creationId xmlns:a16="http://schemas.microsoft.com/office/drawing/2014/main" id="{6F40A2D5-ADAE-4AC7-BDDC-FCBC987F86DD}"/>
              </a:ext>
            </a:extLst>
          </p:cNvPr>
          <p:cNvSpPr txBox="1">
            <a:spLocks noChangeArrowheads="1"/>
          </p:cNvSpPr>
          <p:nvPr/>
        </p:nvSpPr>
        <p:spPr bwMode="auto">
          <a:xfrm>
            <a:off x="8038124" y="3933274"/>
            <a:ext cx="1255348" cy="376624"/>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1pPr>
            <a:lvl2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2pPr>
            <a:lvl3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3pPr>
            <a:lvl4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4pPr>
            <a:lvl5pPr>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 pos="228600" algn="l"/>
                <a:tab pos="342900" algn="l"/>
                <a:tab pos="457200" algn="l"/>
                <a:tab pos="571500" algn="l"/>
                <a:tab pos="685800" algn="l"/>
                <a:tab pos="800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228600" algn="l"/>
                <a:tab pos="342900" algn="l"/>
                <a:tab pos="457200" algn="l"/>
                <a:tab pos="571500" algn="l"/>
                <a:tab pos="685800" algn="l"/>
                <a:tab pos="800100" algn="l"/>
              </a:tabLst>
            </a:pPr>
            <a:r>
              <a:rPr lang="en-CA" altLang="en-US" sz="3200" b="1" dirty="0">
                <a:latin typeface="Century Gothic" panose="020B0502020202020204" pitchFamily="34" charset="0"/>
                <a:ea typeface="宋体" pitchFamily="2" charset="-122"/>
                <a:cs typeface="Times New Roman" pitchFamily="18" charset="0"/>
              </a:rPr>
              <a:t>… …</a:t>
            </a:r>
            <a:r>
              <a:rPr kumimoji="0" lang="en-CA" altLang="en-US" b="1" i="1" u="none" strike="noStrike" cap="none" normalizeH="0" baseline="0" dirty="0">
                <a:ln>
                  <a:noFill/>
                </a:ln>
                <a:solidFill>
                  <a:schemeClr val="tx1"/>
                </a:solidFill>
                <a:effectLst/>
                <a:latin typeface="Century Gothic" panose="020B0502020202020204" pitchFamily="34" charset="0"/>
                <a:ea typeface="宋体" pitchFamily="2" charset="-122"/>
                <a:cs typeface="Times New Roman" pitchFamily="18" charset="0"/>
              </a:rPr>
              <a:t>	</a:t>
            </a:r>
            <a:endParaRPr kumimoji="0" lang="en-CA" altLang="en-US" b="1" i="0"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277340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C0CB1A-16DA-40F0-97CC-44E280BFCAA3}" type="slidenum">
              <a:rPr lang="en-CA" smtClean="0"/>
              <a:pPr>
                <a:defRPr/>
              </a:pPr>
              <a:t>24</a:t>
            </a:fld>
            <a:endParaRPr lang="en-CA" dirty="0"/>
          </a:p>
        </p:txBody>
      </p:sp>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6614" name="Rectangle 5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Pattern Partition</a:t>
            </a:r>
          </a:p>
        </p:txBody>
      </p:sp>
      <p:sp>
        <p:nvSpPr>
          <p:cNvPr id="63" name="Content Placeholder 2"/>
          <p:cNvSpPr>
            <a:spLocks noGrp="1"/>
          </p:cNvSpPr>
          <p:nvPr>
            <p:ph idx="1"/>
          </p:nvPr>
        </p:nvSpPr>
        <p:spPr>
          <a:xfrm>
            <a:off x="669925" y="1531937"/>
            <a:ext cx="10931525" cy="4868851"/>
          </a:xfrm>
        </p:spPr>
        <p:txBody>
          <a:bodyPr>
            <a:normAutofit/>
          </a:bodyPr>
          <a:lstStyle/>
          <a:p>
            <a:pPr>
              <a:buFont typeface="Wingdings" panose="05000000000000000000" pitchFamily="2" charset="2"/>
              <a:buChar char="Ø"/>
            </a:pPr>
            <a:r>
              <a:rPr lang="en-US" b="1" dirty="0">
                <a:solidFill>
                  <a:srgbClr val="5014F8"/>
                </a:solidFill>
                <a:latin typeface="Century Gothic" panose="020B0502020202020204" pitchFamily="34" charset="0"/>
                <a:cs typeface="Times New Roman" pitchFamily="18" charset="0"/>
              </a:rPr>
              <a:t>As </a:t>
            </a:r>
            <a:r>
              <a:rPr lang="en-US" b="1" i="1" dirty="0">
                <a:solidFill>
                  <a:srgbClr val="5014F8"/>
                </a:solidFill>
                <a:latin typeface="Century Gothic" panose="020B0502020202020204" pitchFamily="34" charset="0"/>
                <a:cs typeface="Times New Roman" pitchFamily="18" charset="0"/>
              </a:rPr>
              <a:t>k </a:t>
            </a:r>
            <a:r>
              <a:rPr lang="en-US" b="1" dirty="0">
                <a:solidFill>
                  <a:srgbClr val="5014F8"/>
                </a:solidFill>
                <a:latin typeface="Century Gothic" panose="020B0502020202020204" pitchFamily="34" charset="0"/>
                <a:cs typeface="Times New Roman" pitchFamily="18" charset="0"/>
              </a:rPr>
              <a:t>increases, the performance of our algorithm degrades.</a:t>
            </a:r>
          </a:p>
          <a:p>
            <a:pPr>
              <a:buFont typeface="Wingdings" panose="05000000000000000000" pitchFamily="2" charset="2"/>
              <a:buChar char="Ø"/>
            </a:pPr>
            <a:r>
              <a:rPr lang="en-US" b="1" dirty="0">
                <a:solidFill>
                  <a:srgbClr val="5014F8"/>
                </a:solidFill>
                <a:latin typeface="Century Gothic" panose="020B0502020202020204" pitchFamily="34" charset="0"/>
                <a:cs typeface="Times New Roman" pitchFamily="18" charset="0"/>
              </a:rPr>
              <a:t>Partition a pattern to get </a:t>
            </a:r>
            <a:r>
              <a:rPr lang="en-US" b="1" dirty="0" err="1">
                <a:solidFill>
                  <a:srgbClr val="5014F8"/>
                </a:solidFill>
                <a:latin typeface="Century Gothic" panose="020B0502020202020204" pitchFamily="34" charset="0"/>
                <a:cs typeface="Times New Roman" pitchFamily="18" charset="0"/>
              </a:rPr>
              <a:t>subpatterns</a:t>
            </a:r>
            <a:r>
              <a:rPr lang="en-US" b="1" dirty="0">
                <a:solidFill>
                  <a:srgbClr val="5014F8"/>
                </a:solidFill>
                <a:latin typeface="Century Gothic" panose="020B0502020202020204" pitchFamily="34" charset="0"/>
                <a:cs typeface="Times New Roman" pitchFamily="18" charset="0"/>
              </a:rPr>
              <a:t> with smaller </a:t>
            </a:r>
            <a:r>
              <a:rPr lang="en-US" b="1" i="1"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dirty="0">
                <a:solidFill>
                  <a:srgbClr val="5014F8"/>
                </a:solidFill>
                <a:latin typeface="Century Gothic" panose="020B0502020202020204" pitchFamily="34" charset="0"/>
                <a:cs typeface="Times New Roman" pitchFamily="18" charset="0"/>
              </a:rPr>
              <a:t> values.</a:t>
            </a:r>
          </a:p>
          <a:p>
            <a:pPr>
              <a:buFont typeface="Wingdings" panose="05000000000000000000" pitchFamily="2" charset="2"/>
              <a:buChar char="Ø"/>
            </a:pPr>
            <a:r>
              <a:rPr lang="en-US" b="1" dirty="0">
                <a:solidFill>
                  <a:srgbClr val="5014F8"/>
                </a:solidFill>
                <a:latin typeface="Century Gothic" panose="020B0502020202020204" pitchFamily="34" charset="0"/>
                <a:cs typeface="Times New Roman" pitchFamily="18" charset="0"/>
              </a:rPr>
              <a:t>Quickly find all those substrings in a target, which match a </a:t>
            </a:r>
            <a:r>
              <a:rPr lang="en-US" b="1" dirty="0" err="1">
                <a:solidFill>
                  <a:srgbClr val="5014F8"/>
                </a:solidFill>
                <a:latin typeface="Century Gothic" panose="020B0502020202020204" pitchFamily="34" charset="0"/>
                <a:cs typeface="Times New Roman" pitchFamily="18" charset="0"/>
              </a:rPr>
              <a:t>subpattern</a:t>
            </a:r>
            <a:r>
              <a:rPr lang="en-US" b="1" dirty="0">
                <a:solidFill>
                  <a:srgbClr val="5014F8"/>
                </a:solidFill>
                <a:latin typeface="Century Gothic" panose="020B0502020202020204" pitchFamily="34" charset="0"/>
                <a:cs typeface="Times New Roman" pitchFamily="18" charset="0"/>
              </a:rPr>
              <a:t> with smaller </a:t>
            </a:r>
            <a:r>
              <a:rPr lang="en-US" b="1" i="1" dirty="0">
                <a:solidFill>
                  <a:srgbClr val="5014F8"/>
                </a:solidFill>
                <a:latin typeface="Century Gothic" panose="020B0502020202020204" pitchFamily="34" charset="0"/>
                <a:cs typeface="Times New Roman" pitchFamily="18" charset="0"/>
              </a:rPr>
              <a:t>k</a:t>
            </a:r>
            <a:r>
              <a:rPr lang="en-US"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b="1" i="1" dirty="0">
                <a:solidFill>
                  <a:srgbClr val="5014F8"/>
                </a:solidFill>
                <a:latin typeface="Century Gothic" panose="020B0502020202020204" pitchFamily="34" charset="0"/>
                <a:cs typeface="Times New Roman" pitchFamily="18" charset="0"/>
              </a:rPr>
              <a:t> </a:t>
            </a:r>
            <a:r>
              <a:rPr lang="en-US" b="1" dirty="0">
                <a:solidFill>
                  <a:srgbClr val="5014F8"/>
                </a:solidFill>
                <a:latin typeface="Century Gothic" panose="020B0502020202020204" pitchFamily="34" charset="0"/>
                <a:cs typeface="Times New Roman" pitchFamily="18" charset="0"/>
              </a:rPr>
              <a:t>differences.</a:t>
            </a:r>
          </a:p>
          <a:p>
            <a:pPr>
              <a:buFont typeface="Wingdings" panose="05000000000000000000" pitchFamily="2" charset="2"/>
              <a:buChar char="Ø"/>
            </a:pPr>
            <a:r>
              <a:rPr lang="en-US" b="1" dirty="0">
                <a:solidFill>
                  <a:srgbClr val="5014F8"/>
                </a:solidFill>
                <a:latin typeface="Century Gothic" panose="020B0502020202020204" pitchFamily="34" charset="0"/>
                <a:cs typeface="Times New Roman" pitchFamily="18" charset="0"/>
              </a:rPr>
              <a:t>For each surviving substring, recheck it to see whether it is an occurrence of the pattern, but with </a:t>
            </a:r>
            <a:r>
              <a:rPr lang="en-US" b="1" i="1" dirty="0">
                <a:solidFill>
                  <a:srgbClr val="5014F8"/>
                </a:solidFill>
                <a:latin typeface="Century Gothic" panose="020B0502020202020204" pitchFamily="34" charset="0"/>
                <a:cs typeface="Times New Roman" pitchFamily="18" charset="0"/>
              </a:rPr>
              <a:t>k </a:t>
            </a:r>
            <a:r>
              <a:rPr lang="en-US" b="1" dirty="0">
                <a:solidFill>
                  <a:srgbClr val="5014F8"/>
                </a:solidFill>
                <a:latin typeface="Century Gothic" panose="020B0502020202020204" pitchFamily="34" charset="0"/>
                <a:cs typeface="Times New Roman" pitchFamily="18" charset="0"/>
              </a:rPr>
              <a:t>differences.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CBE5BD-7AB5-470E-8DF8-AF0EEA925017}" type="slidenum">
              <a:rPr lang="en-CA" smtClean="0"/>
              <a:pPr>
                <a:defRPr/>
              </a:pPr>
              <a:t>25</a:t>
            </a:fld>
            <a:endParaRPr lang="en-CA" dirty="0"/>
          </a:p>
        </p:txBody>
      </p:sp>
      <p:sp>
        <p:nvSpPr>
          <p:cNvPr id="57"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Pattern Partition</a:t>
            </a:r>
          </a:p>
        </p:txBody>
      </p:sp>
      <p:sp>
        <p:nvSpPr>
          <p:cNvPr id="93" name="Content Placeholder 2">
            <a:extLst>
              <a:ext uri="{FF2B5EF4-FFF2-40B4-BE49-F238E27FC236}">
                <a16:creationId xmlns:a16="http://schemas.microsoft.com/office/drawing/2014/main" id="{D91E3094-2B99-482E-9463-A1AB301256D4}"/>
              </a:ext>
            </a:extLst>
          </p:cNvPr>
          <p:cNvSpPr>
            <a:spLocks noGrp="1"/>
          </p:cNvSpPr>
          <p:nvPr>
            <p:ph idx="1"/>
          </p:nvPr>
        </p:nvSpPr>
        <p:spPr>
          <a:xfrm>
            <a:off x="669925" y="1531937"/>
            <a:ext cx="10931525" cy="4868851"/>
          </a:xfrm>
        </p:spPr>
        <p:txBody>
          <a:bodyPr>
            <a:normAutofit fontScale="25000" lnSpcReduction="20000"/>
          </a:bodyPr>
          <a:lstStyle/>
          <a:p>
            <a:pPr>
              <a:buFont typeface="Wingdings" panose="05000000000000000000" pitchFamily="2" charset="2"/>
              <a:buChar char="Ø"/>
            </a:pPr>
            <a:r>
              <a:rPr lang="en-US" sz="12800" b="1" dirty="0">
                <a:solidFill>
                  <a:srgbClr val="5014F8"/>
                </a:solidFill>
                <a:latin typeface="Century Gothic" panose="020B0502020202020204" pitchFamily="34" charset="0"/>
                <a:cs typeface="Times New Roman" pitchFamily="18" charset="0"/>
              </a:rPr>
              <a:t>Two-step method: Filtering and Exact matching</a:t>
            </a:r>
          </a:p>
          <a:p>
            <a:pPr marL="0" indent="0">
              <a:lnSpc>
                <a:spcPts val="3200"/>
              </a:lnSpc>
              <a:spcBef>
                <a:spcPts val="1200"/>
              </a:spcBef>
              <a:spcAft>
                <a:spcPts val="600"/>
              </a:spcAft>
              <a:buNone/>
              <a:tabLst>
                <a:tab pos="347663" algn="l"/>
                <a:tab pos="457200" algn="l"/>
              </a:tabLst>
            </a:pPr>
            <a:r>
              <a:rPr lang="en-US" sz="2600" b="1" dirty="0">
                <a:solidFill>
                  <a:srgbClr val="5014F8"/>
                </a:solidFill>
                <a:latin typeface="Century Gothic" panose="020B0502020202020204" pitchFamily="34" charset="0"/>
              </a:rPr>
              <a:t>	</a:t>
            </a:r>
            <a:r>
              <a:rPr lang="en-US" sz="9600" b="1" dirty="0">
                <a:solidFill>
                  <a:srgbClr val="5014F8"/>
                </a:solidFill>
                <a:latin typeface="Century Gothic" panose="020B0502020202020204" pitchFamily="34" charset="0"/>
              </a:rPr>
              <a:t>Filtering </a:t>
            </a:r>
          </a:p>
          <a:p>
            <a:pPr marL="0" indent="0">
              <a:lnSpc>
                <a:spcPts val="3200"/>
              </a:lnSpc>
              <a:spcBef>
                <a:spcPts val="1200"/>
              </a:spcBef>
              <a:spcAft>
                <a:spcPts val="600"/>
              </a:spcAft>
              <a:buNone/>
              <a:tabLst>
                <a:tab pos="347663" algn="l"/>
                <a:tab pos="457200" algn="l"/>
              </a:tabLst>
            </a:pPr>
            <a:r>
              <a:rPr lang="en-US" sz="9600" b="1" dirty="0">
                <a:solidFill>
                  <a:srgbClr val="5014F8"/>
                </a:solidFill>
                <a:latin typeface="Century Gothic" panose="020B0502020202020204" pitchFamily="34" charset="0"/>
              </a:rPr>
              <a:t>	In the first step, we partition the pattern </a:t>
            </a:r>
            <a:r>
              <a:rPr lang="en-US" sz="9600" b="1" i="1" dirty="0">
                <a:solidFill>
                  <a:srgbClr val="5014F8"/>
                </a:solidFill>
                <a:latin typeface="Century Gothic" panose="020B0502020202020204" pitchFamily="34" charset="0"/>
              </a:rPr>
              <a:t>x</a:t>
            </a:r>
            <a:r>
              <a:rPr lang="en-US" sz="9600" b="1" dirty="0">
                <a:solidFill>
                  <a:srgbClr val="5014F8"/>
                </a:solidFill>
                <a:latin typeface="Century Gothic" panose="020B0502020202020204" pitchFamily="34" charset="0"/>
              </a:rPr>
              <a:t> = </a:t>
            </a:r>
            <a:r>
              <a:rPr lang="en-US" sz="9600" b="1" i="1" dirty="0">
                <a:solidFill>
                  <a:srgbClr val="5014F8"/>
                </a:solidFill>
                <a:latin typeface="Century Gothic" panose="020B0502020202020204" pitchFamily="34" charset="0"/>
              </a:rPr>
              <a:t>x</a:t>
            </a:r>
            <a:r>
              <a:rPr lang="en-US" sz="9600" b="1" baseline="-25000" dirty="0">
                <a:solidFill>
                  <a:srgbClr val="5014F8"/>
                </a:solidFill>
                <a:latin typeface="Century Gothic" panose="020B0502020202020204" pitchFamily="34" charset="0"/>
              </a:rPr>
              <a:t>1</a:t>
            </a:r>
            <a:r>
              <a:rPr lang="en-US" sz="9600" b="1" dirty="0">
                <a:solidFill>
                  <a:srgbClr val="5014F8"/>
                </a:solidFill>
                <a:latin typeface="Century Gothic" panose="020B0502020202020204" pitchFamily="34" charset="0"/>
              </a:rPr>
              <a:t> … </a:t>
            </a:r>
            <a:r>
              <a:rPr lang="en-US" sz="9600" b="1" i="1" dirty="0" err="1">
                <a:solidFill>
                  <a:srgbClr val="5014F8"/>
                </a:solidFill>
                <a:latin typeface="Century Gothic" panose="020B0502020202020204" pitchFamily="34" charset="0"/>
              </a:rPr>
              <a:t>x</a:t>
            </a:r>
            <a:r>
              <a:rPr lang="en-US" sz="9600" b="1" i="1" baseline="-25000" dirty="0" err="1">
                <a:solidFill>
                  <a:srgbClr val="5014F8"/>
                </a:solidFill>
                <a:latin typeface="Century Gothic" panose="020B0502020202020204" pitchFamily="34" charset="0"/>
              </a:rPr>
              <a:t>m</a:t>
            </a:r>
            <a:r>
              <a:rPr lang="en-US" sz="9600" b="1" dirty="0">
                <a:solidFill>
                  <a:srgbClr val="5014F8"/>
                </a:solidFill>
                <a:latin typeface="Century Gothic" panose="020B0502020202020204" pitchFamily="34" charset="0"/>
              </a:rPr>
              <a:t> evenly into </a:t>
            </a:r>
            <a:r>
              <a:rPr lang="en-US" sz="9600" b="1" i="1" dirty="0">
                <a:solidFill>
                  <a:srgbClr val="5014F8"/>
                </a:solidFill>
                <a:latin typeface="Century Gothic" panose="020B0502020202020204" pitchFamily="34" charset="0"/>
              </a:rPr>
              <a:t>l</a:t>
            </a:r>
            <a:r>
              <a:rPr lang="en-US" sz="9600" b="1" dirty="0">
                <a:solidFill>
                  <a:srgbClr val="5014F8"/>
                </a:solidFill>
                <a:latin typeface="Century Gothic" panose="020B0502020202020204" pitchFamily="34" charset="0"/>
              </a:rPr>
              <a:t>  	segments, denoted as </a:t>
            </a:r>
            <a:r>
              <a:rPr lang="en-US" sz="9600" b="1" i="1" dirty="0">
                <a:solidFill>
                  <a:srgbClr val="5014F8"/>
                </a:solidFill>
                <a:latin typeface="Century Gothic" panose="020B0502020202020204" pitchFamily="34" charset="0"/>
              </a:rPr>
              <a:t>x</a:t>
            </a:r>
            <a:r>
              <a:rPr lang="en-US" sz="9600" b="1" dirty="0">
                <a:solidFill>
                  <a:srgbClr val="5014F8"/>
                </a:solidFill>
                <a:latin typeface="Century Gothic" panose="020B0502020202020204" pitchFamily="34" charset="0"/>
              </a:rPr>
              <a:t> = </a:t>
            </a:r>
            <a:r>
              <a:rPr lang="en-US" sz="9600" b="1" i="1" dirty="0">
                <a:solidFill>
                  <a:srgbClr val="5014F8"/>
                </a:solidFill>
                <a:latin typeface="Century Gothic" panose="020B0502020202020204" pitchFamily="34" charset="0"/>
              </a:rPr>
              <a:t>P</a:t>
            </a:r>
            <a:r>
              <a:rPr lang="en-US" sz="9600" b="1" baseline="-25000" dirty="0">
                <a:solidFill>
                  <a:srgbClr val="5014F8"/>
                </a:solidFill>
                <a:latin typeface="Century Gothic" panose="020B0502020202020204" pitchFamily="34" charset="0"/>
              </a:rPr>
              <a:t>1</a:t>
            </a:r>
            <a:r>
              <a:rPr lang="en-US" sz="9600" b="1" i="1" dirty="0">
                <a:solidFill>
                  <a:srgbClr val="5014F8"/>
                </a:solidFill>
                <a:latin typeface="Century Gothic" panose="020B0502020202020204" pitchFamily="34" charset="0"/>
              </a:rPr>
              <a:t>P</a:t>
            </a:r>
            <a:r>
              <a:rPr lang="en-US" sz="9600" b="1" baseline="-25000" dirty="0">
                <a:solidFill>
                  <a:srgbClr val="5014F8"/>
                </a:solidFill>
                <a:latin typeface="Century Gothic" panose="020B0502020202020204" pitchFamily="34" charset="0"/>
              </a:rPr>
              <a:t>2</a:t>
            </a:r>
            <a:r>
              <a:rPr lang="en-US" sz="9600" b="1" dirty="0">
                <a:solidFill>
                  <a:srgbClr val="5014F8"/>
                </a:solidFill>
                <a:latin typeface="Century Gothic" panose="020B0502020202020204" pitchFamily="34" charset="0"/>
              </a:rPr>
              <a:t> ... </a:t>
            </a:r>
            <a:r>
              <a:rPr lang="en-US" sz="9600" b="1" i="1" dirty="0">
                <a:solidFill>
                  <a:srgbClr val="5014F8"/>
                </a:solidFill>
                <a:latin typeface="Century Gothic" panose="020B0502020202020204" pitchFamily="34" charset="0"/>
              </a:rPr>
              <a:t>P</a:t>
            </a:r>
            <a:r>
              <a:rPr lang="en-US" sz="9600" b="1" i="1" baseline="-25000" dirty="0">
                <a:solidFill>
                  <a:srgbClr val="5014F8"/>
                </a:solidFill>
                <a:latin typeface="Century Gothic" panose="020B0502020202020204" pitchFamily="34" charset="0"/>
              </a:rPr>
              <a:t>l </a:t>
            </a:r>
            <a:r>
              <a:rPr lang="en-US" sz="9600" b="1" dirty="0">
                <a:solidFill>
                  <a:srgbClr val="5014F8"/>
                </a:solidFill>
                <a:latin typeface="Century Gothic" panose="020B0502020202020204" pitchFamily="34" charset="0"/>
              </a:rPr>
              <a:t>with each </a:t>
            </a:r>
            <a:r>
              <a:rPr lang="en-US" sz="9600" b="1" i="1" dirty="0">
                <a:solidFill>
                  <a:srgbClr val="5014F8"/>
                </a:solidFill>
                <a:latin typeface="Century Gothic" panose="020B0502020202020204" pitchFamily="34" charset="0"/>
              </a:rPr>
              <a:t>P</a:t>
            </a:r>
            <a:r>
              <a:rPr lang="en-US" sz="9600" b="1" i="1" baseline="-25000" dirty="0">
                <a:solidFill>
                  <a:srgbClr val="5014F8"/>
                </a:solidFill>
                <a:latin typeface="Century Gothic" panose="020B0502020202020204" pitchFamily="34" charset="0"/>
              </a:rPr>
              <a:t>i</a:t>
            </a:r>
            <a:r>
              <a:rPr lang="en-US" sz="9600" b="1" dirty="0">
                <a:solidFill>
                  <a:srgbClr val="5014F8"/>
                </a:solidFill>
                <a:latin typeface="Century Gothic" panose="020B0502020202020204" pitchFamily="34" charset="0"/>
              </a:rPr>
              <a:t> = </a:t>
            </a:r>
            <a:r>
              <a:rPr lang="en-US" sz="9600" b="1" i="1" dirty="0">
                <a:solidFill>
                  <a:srgbClr val="5014F8"/>
                </a:solidFill>
                <a:latin typeface="Century Gothic" panose="020B0502020202020204" pitchFamily="34" charset="0"/>
              </a:rPr>
              <a:t>x</a:t>
            </a:r>
            <a:r>
              <a:rPr lang="en-US" sz="9600" b="1" baseline="-25000" dirty="0">
                <a:solidFill>
                  <a:srgbClr val="5014F8"/>
                </a:solidFill>
                <a:latin typeface="Century Gothic" panose="020B0502020202020204" pitchFamily="34" charset="0"/>
              </a:rPr>
              <a:t>(</a:t>
            </a:r>
            <a:r>
              <a:rPr lang="en-US" sz="9600" b="1" i="1" baseline="-25000" dirty="0">
                <a:solidFill>
                  <a:srgbClr val="5014F8"/>
                </a:solidFill>
                <a:latin typeface="Century Gothic" panose="020B0502020202020204" pitchFamily="34" charset="0"/>
              </a:rPr>
              <a:t>i</a:t>
            </a:r>
            <a:r>
              <a:rPr lang="en-US" sz="9600" b="1" baseline="-25000" dirty="0">
                <a:solidFill>
                  <a:srgbClr val="5014F8"/>
                </a:solidFill>
                <a:latin typeface="Century Gothic" panose="020B0502020202020204" pitchFamily="34" charset="0"/>
              </a:rPr>
              <a:t>-1)</a:t>
            </a:r>
            <a:r>
              <a:rPr lang="en-US" sz="9600" b="1" i="1" baseline="-25000" dirty="0">
                <a:solidFill>
                  <a:srgbClr val="5014F8"/>
                </a:solidFill>
                <a:latin typeface="Century Gothic" panose="020B0502020202020204" pitchFamily="34" charset="0"/>
              </a:rPr>
              <a:t>r</a:t>
            </a:r>
            <a:r>
              <a:rPr lang="en-US" sz="9600" b="1" baseline="-25000" dirty="0">
                <a:solidFill>
                  <a:srgbClr val="5014F8"/>
                </a:solidFill>
                <a:latin typeface="Century Gothic" panose="020B0502020202020204" pitchFamily="34" charset="0"/>
              </a:rPr>
              <a:t>+1 </a:t>
            </a:r>
            <a:r>
              <a:rPr lang="en-US" sz="9600" b="1" dirty="0">
                <a:solidFill>
                  <a:srgbClr val="5014F8"/>
                </a:solidFill>
                <a:latin typeface="Century Gothic" panose="020B0502020202020204" pitchFamily="34" charset="0"/>
              </a:rPr>
              <a:t>... </a:t>
            </a:r>
            <a:r>
              <a:rPr lang="en-US" sz="9600" b="1" i="1" dirty="0" err="1">
                <a:solidFill>
                  <a:srgbClr val="5014F8"/>
                </a:solidFill>
                <a:latin typeface="Century Gothic" panose="020B0502020202020204" pitchFamily="34" charset="0"/>
              </a:rPr>
              <a:t>X</a:t>
            </a:r>
            <a:r>
              <a:rPr lang="en-US" sz="9600" b="1" i="1" baseline="-25000" dirty="0" err="1">
                <a:solidFill>
                  <a:srgbClr val="5014F8"/>
                </a:solidFill>
                <a:latin typeface="Century Gothic" panose="020B0502020202020204" pitchFamily="34" charset="0"/>
              </a:rPr>
              <a:t>ir</a:t>
            </a:r>
            <a:endParaRPr lang="en-US" sz="9600" b="1" i="1" baseline="-25000" dirty="0">
              <a:solidFill>
                <a:srgbClr val="5014F8"/>
              </a:solidFill>
              <a:latin typeface="Century Gothic" panose="020B0502020202020204" pitchFamily="34" charset="0"/>
            </a:endParaRPr>
          </a:p>
          <a:p>
            <a:pPr marL="0" indent="0">
              <a:lnSpc>
                <a:spcPts val="4000"/>
              </a:lnSpc>
              <a:spcBef>
                <a:spcPts val="0"/>
              </a:spcBef>
              <a:buNone/>
              <a:tabLst>
                <a:tab pos="347663" algn="l"/>
                <a:tab pos="457200" algn="l"/>
              </a:tabLst>
            </a:pPr>
            <a:r>
              <a:rPr lang="en-US" sz="9600" b="1" i="1" baseline="-25000" dirty="0">
                <a:solidFill>
                  <a:srgbClr val="5014F8"/>
                </a:solidFill>
                <a:latin typeface="Century Gothic" panose="020B0502020202020204" pitchFamily="34" charset="0"/>
              </a:rPr>
              <a:t>	</a:t>
            </a:r>
            <a:r>
              <a:rPr lang="en-US" sz="9600" b="1" dirty="0">
                <a:solidFill>
                  <a:srgbClr val="5014F8"/>
                </a:solidFill>
                <a:latin typeface="Century Gothic" panose="020B0502020202020204" pitchFamily="34" charset="0"/>
              </a:rPr>
              <a:t>for 1  </a:t>
            </a:r>
            <a:r>
              <a:rPr lang="en-US" sz="9600" b="1" dirty="0">
                <a:solidFill>
                  <a:srgbClr val="5014F8"/>
                </a:solidFill>
                <a:latin typeface="Century Gothic" panose="020B0502020202020204" pitchFamily="34" charset="0"/>
                <a:sym typeface="Symbol" panose="05050102010706020507" pitchFamily="18" charset="2"/>
              </a:rPr>
              <a:t> </a:t>
            </a:r>
            <a:r>
              <a:rPr lang="en-US" sz="9600" b="1" i="1" dirty="0">
                <a:solidFill>
                  <a:srgbClr val="5014F8"/>
                </a:solidFill>
                <a:latin typeface="Century Gothic" panose="020B0502020202020204" pitchFamily="34" charset="0"/>
              </a:rPr>
              <a:t>I</a:t>
            </a:r>
            <a:r>
              <a:rPr lang="en-US" sz="9600" b="1" dirty="0">
                <a:solidFill>
                  <a:srgbClr val="5014F8"/>
                </a:solidFill>
                <a:latin typeface="Century Gothic" panose="020B0502020202020204" pitchFamily="34" charset="0"/>
              </a:rPr>
              <a:t> </a:t>
            </a:r>
            <a:r>
              <a:rPr lang="en-US" sz="9600" b="1" dirty="0">
                <a:solidFill>
                  <a:srgbClr val="5014F8"/>
                </a:solidFill>
                <a:latin typeface="Century Gothic" panose="020B0502020202020204" pitchFamily="34" charset="0"/>
                <a:sym typeface="Symbol" panose="05050102010706020507" pitchFamily="18" charset="2"/>
              </a:rPr>
              <a:t>  </a:t>
            </a:r>
            <a:r>
              <a:rPr lang="en-US" sz="9600" b="1" i="1" dirty="0">
                <a:solidFill>
                  <a:srgbClr val="5014F8"/>
                </a:solidFill>
                <a:latin typeface="Century Gothic" panose="020B0502020202020204" pitchFamily="34" charset="0"/>
              </a:rPr>
              <a:t>l</a:t>
            </a:r>
            <a:r>
              <a:rPr lang="en-US" sz="9600" b="1" dirty="0">
                <a:solidFill>
                  <a:srgbClr val="5014F8"/>
                </a:solidFill>
                <a:latin typeface="Century Gothic" panose="020B0502020202020204" pitchFamily="34" charset="0"/>
              </a:rPr>
              <a:t> - 1, and </a:t>
            </a:r>
            <a:r>
              <a:rPr lang="en-US" sz="9600" b="1" i="1" dirty="0">
                <a:solidFill>
                  <a:srgbClr val="5014F8"/>
                </a:solidFill>
                <a:latin typeface="Century Gothic" panose="020B0502020202020204" pitchFamily="34" charset="0"/>
              </a:rPr>
              <a:t>P</a:t>
            </a:r>
            <a:r>
              <a:rPr lang="en-US" sz="9600" b="1" i="1" baseline="-25000" dirty="0">
                <a:solidFill>
                  <a:srgbClr val="5014F8"/>
                </a:solidFill>
                <a:latin typeface="Century Gothic" panose="020B0502020202020204" pitchFamily="34" charset="0"/>
              </a:rPr>
              <a:t>l</a:t>
            </a:r>
            <a:r>
              <a:rPr lang="en-US" sz="9600" b="1" baseline="-25000" dirty="0">
                <a:solidFill>
                  <a:srgbClr val="5014F8"/>
                </a:solidFill>
                <a:latin typeface="Century Gothic" panose="020B0502020202020204" pitchFamily="34" charset="0"/>
              </a:rPr>
              <a:t> </a:t>
            </a:r>
            <a:r>
              <a:rPr lang="en-US" sz="9600" b="1" dirty="0">
                <a:solidFill>
                  <a:srgbClr val="5014F8"/>
                </a:solidFill>
                <a:latin typeface="Century Gothic" panose="020B0502020202020204" pitchFamily="34" charset="0"/>
              </a:rPr>
              <a:t>= </a:t>
            </a:r>
            <a:r>
              <a:rPr lang="en-US" sz="9600" b="1" i="1" dirty="0">
                <a:solidFill>
                  <a:srgbClr val="5014F8"/>
                </a:solidFill>
                <a:latin typeface="Century Gothic" panose="020B0502020202020204" pitchFamily="34" charset="0"/>
              </a:rPr>
              <a:t>x</a:t>
            </a:r>
            <a:r>
              <a:rPr lang="en-US" sz="9600" b="1" baseline="-25000" dirty="0">
                <a:solidFill>
                  <a:srgbClr val="5014F8"/>
                </a:solidFill>
                <a:latin typeface="Century Gothic" panose="020B0502020202020204" pitchFamily="34" charset="0"/>
              </a:rPr>
              <a:t>(</a:t>
            </a:r>
            <a:r>
              <a:rPr lang="en-US" sz="9600" b="1" i="1" baseline="-25000" dirty="0">
                <a:solidFill>
                  <a:srgbClr val="5014F8"/>
                </a:solidFill>
                <a:latin typeface="Century Gothic" panose="020B0502020202020204" pitchFamily="34" charset="0"/>
              </a:rPr>
              <a:t>l</a:t>
            </a:r>
            <a:r>
              <a:rPr lang="en-US" sz="9600" b="1" baseline="-25000" dirty="0">
                <a:solidFill>
                  <a:srgbClr val="5014F8"/>
                </a:solidFill>
                <a:latin typeface="Century Gothic" panose="020B0502020202020204" pitchFamily="34" charset="0"/>
              </a:rPr>
              <a:t>-1)</a:t>
            </a:r>
            <a:r>
              <a:rPr lang="en-US" sz="9600" b="1" i="1" baseline="-25000" dirty="0">
                <a:solidFill>
                  <a:srgbClr val="5014F8"/>
                </a:solidFill>
                <a:latin typeface="Century Gothic" panose="020B0502020202020204" pitchFamily="34" charset="0"/>
              </a:rPr>
              <a:t>r</a:t>
            </a:r>
            <a:r>
              <a:rPr lang="en-US" sz="9600" b="1" baseline="-25000" dirty="0">
                <a:solidFill>
                  <a:srgbClr val="5014F8"/>
                </a:solidFill>
                <a:latin typeface="Century Gothic" panose="020B0502020202020204" pitchFamily="34" charset="0"/>
              </a:rPr>
              <a:t>+1</a:t>
            </a:r>
            <a:r>
              <a:rPr lang="en-US" sz="9600" b="1" dirty="0">
                <a:solidFill>
                  <a:srgbClr val="5014F8"/>
                </a:solidFill>
                <a:latin typeface="Century Gothic" panose="020B0502020202020204" pitchFamily="34" charset="0"/>
              </a:rPr>
              <a:t> … </a:t>
            </a:r>
            <a:r>
              <a:rPr lang="en-US" sz="9600" b="1" i="1" dirty="0" err="1">
                <a:solidFill>
                  <a:srgbClr val="5014F8"/>
                </a:solidFill>
                <a:latin typeface="Century Gothic" panose="020B0502020202020204" pitchFamily="34" charset="0"/>
              </a:rPr>
              <a:t>x</a:t>
            </a:r>
            <a:r>
              <a:rPr lang="en-US" sz="9600" b="1" i="1" baseline="-25000" dirty="0" err="1">
                <a:solidFill>
                  <a:srgbClr val="5014F8"/>
                </a:solidFill>
                <a:latin typeface="Century Gothic" panose="020B0502020202020204" pitchFamily="34" charset="0"/>
              </a:rPr>
              <a:t>m</a:t>
            </a:r>
            <a:r>
              <a:rPr lang="en-US" sz="9600" b="1" dirty="0">
                <a:solidFill>
                  <a:srgbClr val="5014F8"/>
                </a:solidFill>
                <a:latin typeface="Century Gothic" panose="020B0502020202020204" pitchFamily="34" charset="0"/>
              </a:rPr>
              <a:t>, where </a:t>
            </a:r>
            <a:r>
              <a:rPr lang="en-US" sz="9600" b="1" i="1" dirty="0">
                <a:solidFill>
                  <a:srgbClr val="5014F8"/>
                </a:solidFill>
                <a:latin typeface="Century Gothic" panose="020B0502020202020204" pitchFamily="34" charset="0"/>
              </a:rPr>
              <a:t>r</a:t>
            </a:r>
            <a:r>
              <a:rPr lang="en-US" sz="9600" b="1" dirty="0">
                <a:solidFill>
                  <a:srgbClr val="5014F8"/>
                </a:solidFill>
                <a:latin typeface="Century Gothic" panose="020B0502020202020204" pitchFamily="34" charset="0"/>
              </a:rPr>
              <a:t> = </a:t>
            </a:r>
            <a:r>
              <a:rPr lang="en-US" sz="9600" b="1" dirty="0">
                <a:solidFill>
                  <a:srgbClr val="5014F8"/>
                </a:solidFill>
                <a:latin typeface="Century Gothic" panose="020B0502020202020204" pitchFamily="34" charset="0"/>
                <a:sym typeface="Symbol" panose="05050102010706020507" pitchFamily="18" charset="2"/>
              </a:rPr>
              <a:t></a:t>
            </a:r>
            <a:r>
              <a:rPr lang="en-US" sz="9600" b="1" i="1" dirty="0">
                <a:solidFill>
                  <a:srgbClr val="5014F8"/>
                </a:solidFill>
                <a:latin typeface="Century Gothic" panose="020B0502020202020204" pitchFamily="34" charset="0"/>
              </a:rPr>
              <a:t>m</a:t>
            </a:r>
            <a:r>
              <a:rPr lang="en-US" sz="9600" b="1" dirty="0">
                <a:solidFill>
                  <a:srgbClr val="5014F8"/>
                </a:solidFill>
                <a:latin typeface="Century Gothic" panose="020B0502020202020204" pitchFamily="34" charset="0"/>
              </a:rPr>
              <a:t>/</a:t>
            </a:r>
            <a:r>
              <a:rPr lang="en-US" sz="9600" b="1" i="1" dirty="0">
                <a:solidFill>
                  <a:srgbClr val="5014F8"/>
                </a:solidFill>
                <a:latin typeface="Century Gothic" panose="020B0502020202020204" pitchFamily="34" charset="0"/>
              </a:rPr>
              <a:t>l</a:t>
            </a:r>
            <a:r>
              <a:rPr lang="en-US" sz="9600" b="1" dirty="0">
                <a:solidFill>
                  <a:srgbClr val="5014F8"/>
                </a:solidFill>
                <a:latin typeface="Century Gothic" panose="020B0502020202020204" pitchFamily="34" charset="0"/>
                <a:sym typeface="Symbol" panose="05050102010706020507" pitchFamily="18" charset="2"/>
              </a:rPr>
              <a:t></a:t>
            </a:r>
            <a:r>
              <a:rPr lang="en-US" sz="9600" b="1" dirty="0">
                <a:solidFill>
                  <a:srgbClr val="5014F8"/>
                </a:solidFill>
                <a:latin typeface="Century Gothic" panose="020B0502020202020204" pitchFamily="34" charset="0"/>
              </a:rPr>
              <a:t>. Then, we check 	each </a:t>
            </a:r>
            <a:r>
              <a:rPr lang="en-US" sz="9600" b="1" i="1" dirty="0">
                <a:solidFill>
                  <a:srgbClr val="5014F8"/>
                </a:solidFill>
                <a:latin typeface="Century Gothic" panose="020B0502020202020204" pitchFamily="34" charset="0"/>
              </a:rPr>
              <a:t>P</a:t>
            </a:r>
            <a:r>
              <a:rPr lang="en-US" sz="9600" b="1" i="1" baseline="-25000" dirty="0">
                <a:solidFill>
                  <a:srgbClr val="5014F8"/>
                </a:solidFill>
                <a:latin typeface="Century Gothic" panose="020B0502020202020204" pitchFamily="34" charset="0"/>
              </a:rPr>
              <a:t>i</a:t>
            </a:r>
            <a:r>
              <a:rPr lang="en-US" sz="9600" b="1" i="1" dirty="0">
                <a:solidFill>
                  <a:srgbClr val="5014F8"/>
                </a:solidFill>
                <a:latin typeface="Century Gothic" panose="020B0502020202020204" pitchFamily="34" charset="0"/>
              </a:rPr>
              <a:t> </a:t>
            </a:r>
            <a:r>
              <a:rPr lang="en-US" sz="9600" b="1" dirty="0">
                <a:solidFill>
                  <a:srgbClr val="5014F8"/>
                </a:solidFill>
                <a:latin typeface="Century Gothic" panose="020B0502020202020204" pitchFamily="34" charset="0"/>
              </a:rPr>
              <a:t>against </a:t>
            </a:r>
            <a:r>
              <a:rPr lang="en-US" sz="9600" b="1" i="1" dirty="0">
                <a:solidFill>
                  <a:srgbClr val="5014F8"/>
                </a:solidFill>
                <a:latin typeface="Century Gothic" panose="020B0502020202020204" pitchFamily="34" charset="0"/>
              </a:rPr>
              <a:t>BWT</a:t>
            </a:r>
            <a:r>
              <a:rPr lang="en-US" sz="9600" b="1" dirty="0">
                <a:solidFill>
                  <a:srgbClr val="5014F8"/>
                </a:solidFill>
                <a:latin typeface="Century Gothic" panose="020B0502020202020204" pitchFamily="34" charset="0"/>
              </a:rPr>
              <a:t>(</a:t>
            </a:r>
            <a:r>
              <a:rPr lang="en-US" sz="9600" b="1" i="1" dirty="0">
                <a:solidFill>
                  <a:srgbClr val="5014F8"/>
                </a:solidFill>
                <a:latin typeface="Century Gothic" panose="020B0502020202020204" pitchFamily="34" charset="0"/>
              </a:rPr>
              <a:t>y</a:t>
            </a:r>
            <a:r>
              <a:rPr lang="en-US" sz="9600" b="1" dirty="0">
                <a:solidFill>
                  <a:srgbClr val="5014F8"/>
                </a:solidFill>
                <a:latin typeface="Century Gothic" panose="020B0502020202020204" pitchFamily="34" charset="0"/>
              </a:rPr>
              <a:t>) with </a:t>
            </a:r>
            <a:r>
              <a:rPr lang="en-US" sz="9600" b="1" i="1" dirty="0">
                <a:solidFill>
                  <a:srgbClr val="5014F8"/>
                </a:solidFill>
                <a:latin typeface="Century Gothic" panose="020B0502020202020204" pitchFamily="34" charset="0"/>
              </a:rPr>
              <a:t>k</a:t>
            </a:r>
            <a:r>
              <a:rPr lang="en-US" sz="9600" b="1" dirty="0">
                <a:solidFill>
                  <a:srgbClr val="5014F8"/>
                </a:solidFill>
                <a:latin typeface="Century Gothic" panose="020B0502020202020204" pitchFamily="34" charset="0"/>
              </a:rPr>
              <a:t>' = </a:t>
            </a:r>
            <a:r>
              <a:rPr lang="en-US" sz="9600" b="1" dirty="0">
                <a:solidFill>
                  <a:srgbClr val="5014F8"/>
                </a:solidFill>
                <a:latin typeface="Century Gothic" panose="020B0502020202020204" pitchFamily="34" charset="0"/>
                <a:sym typeface="Symbol" panose="05050102010706020507" pitchFamily="18" charset="2"/>
              </a:rPr>
              <a:t></a:t>
            </a:r>
            <a:r>
              <a:rPr lang="en-US" sz="9600" b="1" i="1" dirty="0">
                <a:solidFill>
                  <a:srgbClr val="5014F8"/>
                </a:solidFill>
                <a:latin typeface="Century Gothic" panose="020B0502020202020204" pitchFamily="34" charset="0"/>
              </a:rPr>
              <a:t>k</a:t>
            </a:r>
            <a:r>
              <a:rPr lang="en-US" sz="9600" b="1" dirty="0">
                <a:solidFill>
                  <a:srgbClr val="5014F8"/>
                </a:solidFill>
                <a:latin typeface="Century Gothic" panose="020B0502020202020204" pitchFamily="34" charset="0"/>
              </a:rPr>
              <a:t>/</a:t>
            </a:r>
            <a:r>
              <a:rPr lang="en-US" sz="9600" b="1" i="1" dirty="0">
                <a:solidFill>
                  <a:srgbClr val="5014F8"/>
                </a:solidFill>
                <a:latin typeface="Century Gothic" panose="020B0502020202020204" pitchFamily="34" charset="0"/>
              </a:rPr>
              <a:t>l</a:t>
            </a:r>
            <a:r>
              <a:rPr lang="en-US" sz="9600" b="1" dirty="0">
                <a:solidFill>
                  <a:srgbClr val="5014F8"/>
                </a:solidFill>
                <a:latin typeface="Century Gothic" panose="020B0502020202020204" pitchFamily="34" charset="0"/>
                <a:sym typeface="Symbol" panose="05050102010706020507" pitchFamily="18" charset="2"/>
              </a:rPr>
              <a:t> </a:t>
            </a:r>
            <a:r>
              <a:rPr lang="en-US" sz="9600" b="1" dirty="0">
                <a:solidFill>
                  <a:srgbClr val="5014F8"/>
                </a:solidFill>
                <a:latin typeface="Century Gothic" panose="020B0502020202020204" pitchFamily="34" charset="0"/>
              </a:rPr>
              <a:t>differences in turn to find all the 	occurrences of </a:t>
            </a:r>
            <a:r>
              <a:rPr lang="en-US" sz="9600" b="1" i="1" dirty="0">
                <a:solidFill>
                  <a:srgbClr val="5014F8"/>
                </a:solidFill>
                <a:latin typeface="Century Gothic" panose="020B0502020202020204" pitchFamily="34" charset="0"/>
              </a:rPr>
              <a:t>P</a:t>
            </a:r>
            <a:r>
              <a:rPr lang="en-US" sz="9600" b="1" i="1" baseline="-25000" dirty="0">
                <a:solidFill>
                  <a:srgbClr val="5014F8"/>
                </a:solidFill>
                <a:latin typeface="Century Gothic" panose="020B0502020202020204" pitchFamily="34" charset="0"/>
              </a:rPr>
              <a:t>i</a:t>
            </a:r>
            <a:r>
              <a:rPr lang="en-US" sz="9600" b="1" dirty="0">
                <a:solidFill>
                  <a:srgbClr val="5014F8"/>
                </a:solidFill>
                <a:latin typeface="Century Gothic" panose="020B0502020202020204" pitchFamily="34" charset="0"/>
              </a:rPr>
              <a:t> (1 </a:t>
            </a:r>
            <a:r>
              <a:rPr lang="en-US" sz="9600" b="1" dirty="0">
                <a:solidFill>
                  <a:srgbClr val="5014F8"/>
                </a:solidFill>
                <a:latin typeface="Century Gothic" panose="020B0502020202020204" pitchFamily="34" charset="0"/>
                <a:sym typeface="Symbol" panose="05050102010706020507" pitchFamily="18" charset="2"/>
              </a:rPr>
              <a:t> </a:t>
            </a:r>
            <a:r>
              <a:rPr lang="en-US" sz="9600" b="1" i="1" dirty="0" err="1">
                <a:solidFill>
                  <a:srgbClr val="5014F8"/>
                </a:solidFill>
                <a:latin typeface="Century Gothic" panose="020B0502020202020204" pitchFamily="34" charset="0"/>
                <a:sym typeface="Symbol" panose="05050102010706020507" pitchFamily="18" charset="2"/>
              </a:rPr>
              <a:t>i</a:t>
            </a:r>
            <a:r>
              <a:rPr lang="en-US" sz="9600" b="1" dirty="0">
                <a:solidFill>
                  <a:srgbClr val="5014F8"/>
                </a:solidFill>
                <a:latin typeface="Century Gothic" panose="020B0502020202020204" pitchFamily="34" charset="0"/>
                <a:sym typeface="Symbol" panose="05050102010706020507" pitchFamily="18" charset="2"/>
              </a:rPr>
              <a:t>  </a:t>
            </a:r>
            <a:r>
              <a:rPr lang="en-US" sz="9600" b="1" i="1" dirty="0">
                <a:solidFill>
                  <a:srgbClr val="5014F8"/>
                </a:solidFill>
                <a:latin typeface="Century Gothic" panose="020B0502020202020204" pitchFamily="34" charset="0"/>
                <a:sym typeface="Symbol" panose="05050102010706020507" pitchFamily="18" charset="2"/>
              </a:rPr>
              <a:t>l</a:t>
            </a:r>
            <a:r>
              <a:rPr lang="en-US" sz="9600" b="1" dirty="0">
                <a:solidFill>
                  <a:srgbClr val="5014F8"/>
                </a:solidFill>
                <a:latin typeface="Century Gothic" panose="020B0502020202020204" pitchFamily="34" charset="0"/>
                <a:sym typeface="Symbol" panose="05050102010706020507" pitchFamily="18" charset="2"/>
              </a:rPr>
              <a:t>)</a:t>
            </a:r>
            <a:r>
              <a:rPr lang="en-US" sz="9600" b="1" dirty="0">
                <a:solidFill>
                  <a:srgbClr val="5014F8"/>
                </a:solidFill>
                <a:latin typeface="Century Gothic" panose="020B0502020202020204" pitchFamily="34" charset="0"/>
              </a:rPr>
              <a:t> in </a:t>
            </a:r>
            <a:r>
              <a:rPr lang="en-US" sz="9600" b="1" i="1" dirty="0">
                <a:solidFill>
                  <a:srgbClr val="5014F8"/>
                </a:solidFill>
                <a:latin typeface="Century Gothic" panose="020B0502020202020204" pitchFamily="34" charset="0"/>
              </a:rPr>
              <a:t>y</a:t>
            </a:r>
            <a:r>
              <a:rPr lang="en-US" sz="9600" b="1" dirty="0">
                <a:solidFill>
                  <a:srgbClr val="5014F8"/>
                </a:solidFill>
                <a:latin typeface="Century Gothic" panose="020B0502020202020204" pitchFamily="34" charset="0"/>
              </a:rPr>
              <a:t>. Each occurrence is represented by</a:t>
            </a:r>
          </a:p>
          <a:p>
            <a:pPr marL="0" indent="0">
              <a:lnSpc>
                <a:spcPts val="3200"/>
              </a:lnSpc>
              <a:spcBef>
                <a:spcPts val="1200"/>
              </a:spcBef>
              <a:buNone/>
              <a:tabLst>
                <a:tab pos="347663" algn="l"/>
                <a:tab pos="457200" algn="l"/>
              </a:tabLst>
            </a:pPr>
            <a:r>
              <a:rPr lang="en-US" sz="9600" b="1" dirty="0">
                <a:solidFill>
                  <a:srgbClr val="5014F8"/>
                </a:solidFill>
                <a:latin typeface="Century Gothic" panose="020B0502020202020204" pitchFamily="34" charset="0"/>
              </a:rPr>
              <a:t>	(</a:t>
            </a:r>
            <a:r>
              <a:rPr lang="en-US" sz="9600" b="1" i="1" dirty="0" err="1">
                <a:solidFill>
                  <a:srgbClr val="5014F8"/>
                </a:solidFill>
                <a:latin typeface="Century Gothic" panose="020B0502020202020204" pitchFamily="34" charset="0"/>
              </a:rPr>
              <a:t>i</a:t>
            </a:r>
            <a:r>
              <a:rPr lang="en-US" sz="9600" b="1" dirty="0">
                <a:solidFill>
                  <a:srgbClr val="5014F8"/>
                </a:solidFill>
                <a:latin typeface="Century Gothic" panose="020B0502020202020204" pitchFamily="34" charset="0"/>
              </a:rPr>
              <a:t>, </a:t>
            </a:r>
            <a:r>
              <a:rPr lang="en-US" sz="9600" b="1" i="1" dirty="0">
                <a:solidFill>
                  <a:srgbClr val="5014F8"/>
                </a:solidFill>
                <a:latin typeface="Century Gothic" panose="020B0502020202020204" pitchFamily="34" charset="0"/>
              </a:rPr>
              <a:t>j</a:t>
            </a:r>
            <a:r>
              <a:rPr lang="en-US" sz="9600" b="1" dirty="0">
                <a:solidFill>
                  <a:srgbClr val="5014F8"/>
                </a:solidFill>
                <a:latin typeface="Century Gothic" panose="020B0502020202020204" pitchFamily="34" charset="0"/>
              </a:rPr>
              <a:t>), indicating that </a:t>
            </a:r>
            <a:r>
              <a:rPr lang="en-US" sz="9600" b="1" i="1" dirty="0">
                <a:solidFill>
                  <a:srgbClr val="5014F8"/>
                </a:solidFill>
                <a:latin typeface="Century Gothic" panose="020B0502020202020204" pitchFamily="34" charset="0"/>
              </a:rPr>
              <a:t>P</a:t>
            </a:r>
            <a:r>
              <a:rPr lang="en-US" sz="9600" b="1" i="1" baseline="-25000" dirty="0">
                <a:solidFill>
                  <a:srgbClr val="5014F8"/>
                </a:solidFill>
                <a:latin typeface="Century Gothic" panose="020B0502020202020204" pitchFamily="34" charset="0"/>
              </a:rPr>
              <a:t>i</a:t>
            </a:r>
            <a:r>
              <a:rPr lang="en-US" sz="9600" b="1" dirty="0">
                <a:solidFill>
                  <a:srgbClr val="5014F8"/>
                </a:solidFill>
                <a:latin typeface="Century Gothic" panose="020B0502020202020204" pitchFamily="34" charset="0"/>
              </a:rPr>
              <a:t> matches a segment ending at position </a:t>
            </a:r>
            <a:r>
              <a:rPr lang="en-US" sz="9600" b="1" i="1" dirty="0">
                <a:solidFill>
                  <a:srgbClr val="5014F8"/>
                </a:solidFill>
                <a:latin typeface="Century Gothic" panose="020B0502020202020204" pitchFamily="34" charset="0"/>
              </a:rPr>
              <a:t>j</a:t>
            </a:r>
            <a:r>
              <a:rPr lang="en-US" sz="9600" b="1" dirty="0">
                <a:solidFill>
                  <a:srgbClr val="5014F8"/>
                </a:solidFill>
                <a:latin typeface="Century Gothic" panose="020B0502020202020204" pitchFamily="34" charset="0"/>
              </a:rPr>
              <a:t> in y with 	</a:t>
            </a:r>
            <a:r>
              <a:rPr lang="en-US" sz="9600" b="1" i="1" dirty="0">
                <a:solidFill>
                  <a:srgbClr val="5014F8"/>
                </a:solidFill>
                <a:latin typeface="Century Gothic" panose="020B0502020202020204" pitchFamily="34" charset="0"/>
              </a:rPr>
              <a:t>k</a:t>
            </a:r>
            <a:r>
              <a:rPr lang="en-US" sz="9600" b="1" dirty="0">
                <a:solidFill>
                  <a:srgbClr val="5014F8"/>
                </a:solidFill>
                <a:latin typeface="Century Gothic" panose="020B0502020202020204" pitchFamily="34" charset="0"/>
              </a:rPr>
              <a:t>' differences.</a:t>
            </a:r>
          </a:p>
          <a:p>
            <a:pPr>
              <a:buFont typeface="Arial" panose="020B0604020202020204" pitchFamily="34" charset="0"/>
              <a:buChar char="•"/>
            </a:pPr>
            <a:endParaRPr lang="en-US" sz="9600" b="1" dirty="0">
              <a:solidFill>
                <a:srgbClr val="5014F8"/>
              </a:solidFill>
              <a:effectLst/>
              <a:latin typeface="Century Gothic" panose="020B0502020202020204" pitchFamily="34" charset="0"/>
            </a:endParaRPr>
          </a:p>
          <a:p>
            <a:pPr marL="0" indent="0">
              <a:lnSpc>
                <a:spcPts val="3200"/>
              </a:lnSpc>
              <a:spcBef>
                <a:spcPts val="1200"/>
              </a:spcBef>
              <a:buNone/>
              <a:tabLst>
                <a:tab pos="347663" algn="l"/>
                <a:tab pos="457200" algn="l"/>
              </a:tabLst>
            </a:pPr>
            <a:r>
              <a:rPr lang="en-US" sz="9600" dirty="0">
                <a:effectLst/>
                <a:latin typeface="Century Gothic" panose="020B0502020202020204" pitchFamily="34" charset="0"/>
              </a:rPr>
              <a:t>	</a:t>
            </a:r>
            <a:endParaRPr lang="en-US" sz="9600" b="1" dirty="0">
              <a:solidFill>
                <a:srgbClr val="5014F8"/>
              </a:solidFill>
              <a:effectLst/>
              <a:latin typeface="Century Gothic" panose="020B0502020202020204" pitchFamily="34" charset="0"/>
            </a:endParaRPr>
          </a:p>
        </p:txBody>
      </p:sp>
    </p:spTree>
    <p:extLst>
      <p:ext uri="{BB962C8B-B14F-4D97-AF65-F5344CB8AC3E}">
        <p14:creationId xmlns:p14="http://schemas.microsoft.com/office/powerpoint/2010/main" val="41060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10BB7C-4EAF-43F7-B0E7-974A59260D80}"/>
              </a:ext>
            </a:extLst>
          </p:cNvPr>
          <p:cNvSpPr>
            <a:spLocks noGrp="1"/>
          </p:cNvSpPr>
          <p:nvPr>
            <p:ph type="sldNum" sz="quarter" idx="12"/>
          </p:nvPr>
        </p:nvSpPr>
        <p:spPr/>
        <p:txBody>
          <a:bodyPr/>
          <a:lstStyle/>
          <a:p>
            <a:pPr>
              <a:defRPr/>
            </a:pPr>
            <a:fld id="{03CBE5BD-7AB5-470E-8DF8-AF0EEA925017}" type="slidenum">
              <a:rPr lang="en-CA" smtClean="0"/>
              <a:pPr>
                <a:defRPr/>
              </a:pPr>
              <a:t>26</a:t>
            </a:fld>
            <a:endParaRPr lang="en-CA" dirty="0"/>
          </a:p>
        </p:txBody>
      </p:sp>
      <p:sp>
        <p:nvSpPr>
          <p:cNvPr id="5" name="Slide Number Placeholder 3">
            <a:extLst>
              <a:ext uri="{FF2B5EF4-FFF2-40B4-BE49-F238E27FC236}">
                <a16:creationId xmlns:a16="http://schemas.microsoft.com/office/drawing/2014/main" id="{408963A6-E5BF-430A-93EB-EFC31F0E6439}"/>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26</a:t>
            </a:fld>
            <a:endParaRPr lang="en-CA" dirty="0"/>
          </a:p>
        </p:txBody>
      </p:sp>
      <p:sp>
        <p:nvSpPr>
          <p:cNvPr id="6" name="Title 1">
            <a:extLst>
              <a:ext uri="{FF2B5EF4-FFF2-40B4-BE49-F238E27FC236}">
                <a16:creationId xmlns:a16="http://schemas.microsoft.com/office/drawing/2014/main" id="{347161FB-08B4-42A6-8865-AC36569B4E04}"/>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Pattern Partition</a:t>
            </a:r>
          </a:p>
        </p:txBody>
      </p:sp>
      <p:sp>
        <p:nvSpPr>
          <p:cNvPr id="7" name="Content Placeholder 2">
            <a:extLst>
              <a:ext uri="{FF2B5EF4-FFF2-40B4-BE49-F238E27FC236}">
                <a16:creationId xmlns:a16="http://schemas.microsoft.com/office/drawing/2014/main" id="{F672F8AD-0329-4476-874F-FDC51AED91B2}"/>
              </a:ext>
            </a:extLst>
          </p:cNvPr>
          <p:cNvSpPr>
            <a:spLocks noGrp="1"/>
          </p:cNvSpPr>
          <p:nvPr>
            <p:ph idx="1"/>
          </p:nvPr>
        </p:nvSpPr>
        <p:spPr>
          <a:xfrm>
            <a:off x="669925" y="1531937"/>
            <a:ext cx="10931525" cy="4868851"/>
          </a:xfrm>
        </p:spPr>
        <p:txBody>
          <a:bodyPr>
            <a:normAutofit/>
          </a:bodyPr>
          <a:lstStyle/>
          <a:p>
            <a:pPr>
              <a:buFont typeface="Wingdings" panose="05000000000000000000" pitchFamily="2" charset="2"/>
              <a:buChar char="Ø"/>
            </a:pPr>
            <a:r>
              <a:rPr lang="en-US" sz="2800" b="1" dirty="0">
                <a:solidFill>
                  <a:srgbClr val="5014F8"/>
                </a:solidFill>
                <a:latin typeface="Century Gothic" panose="020B0502020202020204" pitchFamily="34" charset="0"/>
                <a:cs typeface="Times New Roman" pitchFamily="18" charset="0"/>
              </a:rPr>
              <a:t>Two-step method</a:t>
            </a:r>
          </a:p>
          <a:p>
            <a:pPr>
              <a:buFont typeface="Arial" panose="020B0604020202020204" pitchFamily="34" charset="0"/>
              <a:buChar char="•"/>
            </a:pPr>
            <a:r>
              <a:rPr lang="en-US" sz="2400" b="1" dirty="0">
                <a:solidFill>
                  <a:srgbClr val="5014F8"/>
                </a:solidFill>
                <a:latin typeface="Century Gothic" panose="020B0502020202020204" pitchFamily="34" charset="0"/>
              </a:rPr>
              <a:t>Exact checking</a:t>
            </a:r>
          </a:p>
          <a:p>
            <a:pPr marL="0" indent="0">
              <a:lnSpc>
                <a:spcPts val="4000"/>
              </a:lnSpc>
              <a:buNone/>
              <a:tabLst>
                <a:tab pos="347663" algn="l"/>
                <a:tab pos="457200" algn="l"/>
              </a:tabLst>
            </a:pPr>
            <a:r>
              <a:rPr lang="en-US" sz="2400" dirty="0">
                <a:solidFill>
                  <a:srgbClr val="5014F8"/>
                </a:solidFill>
                <a:effectLst/>
                <a:latin typeface="Century Gothic" panose="020B0502020202020204" pitchFamily="34" charset="0"/>
              </a:rPr>
              <a:t>	</a:t>
            </a:r>
            <a:r>
              <a:rPr lang="en-US" sz="2400" b="1" dirty="0">
                <a:solidFill>
                  <a:srgbClr val="5014F8"/>
                </a:solidFill>
                <a:effectLst/>
                <a:latin typeface="Century Gothic" panose="020B0502020202020204" pitchFamily="34" charset="0"/>
              </a:rPr>
              <a:t>In the second step, for each occurrence (</a:t>
            </a:r>
            <a:r>
              <a:rPr lang="en-US" sz="2400" b="1" i="1" dirty="0" err="1">
                <a:solidFill>
                  <a:srgbClr val="5014F8"/>
                </a:solidFill>
                <a:effectLst/>
                <a:latin typeface="Century Gothic" panose="020B0502020202020204" pitchFamily="34" charset="0"/>
              </a:rPr>
              <a:t>i</a:t>
            </a:r>
            <a:r>
              <a:rPr lang="en-US" sz="2400" b="1" dirty="0">
                <a:solidFill>
                  <a:srgbClr val="5014F8"/>
                </a:solidFill>
                <a:effectLst/>
                <a:latin typeface="Century Gothic" panose="020B0502020202020204" pitchFamily="34" charset="0"/>
              </a:rPr>
              <a:t>, </a:t>
            </a:r>
            <a:r>
              <a:rPr lang="en-US" sz="2400" b="1" i="1" dirty="0">
                <a:solidFill>
                  <a:srgbClr val="5014F8"/>
                </a:solidFill>
                <a:effectLst/>
                <a:latin typeface="Century Gothic" panose="020B0502020202020204" pitchFamily="34" charset="0"/>
              </a:rPr>
              <a:t>j</a:t>
            </a:r>
            <a:r>
              <a:rPr lang="en-US" sz="2400" b="1" dirty="0">
                <a:solidFill>
                  <a:srgbClr val="5014F8"/>
                </a:solidFill>
                <a:effectLst/>
                <a:latin typeface="Century Gothic" panose="020B0502020202020204" pitchFamily="34" charset="0"/>
              </a:rPr>
              <a:t>) found in the first step, the 	substring of the target: </a:t>
            </a:r>
            <a:r>
              <a:rPr lang="en-US" sz="2400" b="1" i="1" dirty="0" err="1">
                <a:solidFill>
                  <a:srgbClr val="5014F8"/>
                </a:solidFill>
                <a:effectLst/>
                <a:latin typeface="Century Gothic" panose="020B0502020202020204" pitchFamily="34" charset="0"/>
              </a:rPr>
              <a:t>s</a:t>
            </a:r>
            <a:r>
              <a:rPr lang="en-US" sz="2400" b="1" i="1" baseline="-25000" dirty="0" err="1">
                <a:solidFill>
                  <a:srgbClr val="5014F8"/>
                </a:solidFill>
                <a:effectLst/>
                <a:latin typeface="Century Gothic" panose="020B0502020202020204" pitchFamily="34" charset="0"/>
              </a:rPr>
              <a:t>i,j</a:t>
            </a:r>
            <a:r>
              <a:rPr lang="en-US" sz="2400" b="1" i="1" baseline="-25000" dirty="0">
                <a:solidFill>
                  <a:srgbClr val="5014F8"/>
                </a:solidFill>
                <a:effectLst/>
                <a:latin typeface="Century Gothic" panose="020B0502020202020204" pitchFamily="34" charset="0"/>
              </a:rPr>
              <a:t> </a:t>
            </a:r>
            <a:r>
              <a:rPr lang="en-US" sz="2400" b="1" dirty="0">
                <a:solidFill>
                  <a:srgbClr val="5014F8"/>
                </a:solidFill>
                <a:effectLst/>
                <a:latin typeface="Century Gothic" panose="020B0502020202020204" pitchFamily="34" charset="0"/>
              </a:rPr>
              <a:t>= </a:t>
            </a:r>
            <a:r>
              <a:rPr lang="en-US" sz="2400" b="1" i="1" dirty="0">
                <a:solidFill>
                  <a:srgbClr val="5014F8"/>
                </a:solidFill>
                <a:effectLst/>
                <a:latin typeface="Century Gothic" panose="020B0502020202020204" pitchFamily="34" charset="0"/>
              </a:rPr>
              <a:t>y</a:t>
            </a:r>
            <a:r>
              <a:rPr lang="en-US" sz="2400" b="1" i="1" baseline="-25000" dirty="0">
                <a:solidFill>
                  <a:srgbClr val="5014F8"/>
                </a:solidFill>
                <a:effectLst/>
                <a:latin typeface="Century Gothic" panose="020B0502020202020204" pitchFamily="34" charset="0"/>
              </a:rPr>
              <a:t>j</a:t>
            </a:r>
            <a:r>
              <a:rPr lang="en-US" sz="2400" b="1" baseline="-25000" dirty="0">
                <a:solidFill>
                  <a:srgbClr val="5014F8"/>
                </a:solidFill>
                <a:effectLst/>
                <a:latin typeface="Century Gothic" panose="020B0502020202020204" pitchFamily="34" charset="0"/>
              </a:rPr>
              <a:t>-</a:t>
            </a:r>
            <a:r>
              <a:rPr lang="en-US" sz="2400" b="1" i="1" baseline="-25000" dirty="0">
                <a:solidFill>
                  <a:srgbClr val="5014F8"/>
                </a:solidFill>
                <a:effectLst/>
                <a:latin typeface="Century Gothic" panose="020B0502020202020204" pitchFamily="34" charset="0"/>
              </a:rPr>
              <a:t>ir</a:t>
            </a:r>
            <a:r>
              <a:rPr lang="en-US" sz="2400" b="1" baseline="-25000" dirty="0">
                <a:solidFill>
                  <a:srgbClr val="5014F8"/>
                </a:solidFill>
                <a:effectLst/>
                <a:latin typeface="Century Gothic" panose="020B0502020202020204" pitchFamily="34" charset="0"/>
              </a:rPr>
              <a:t>+1-</a:t>
            </a:r>
            <a:r>
              <a:rPr lang="en-US" sz="2400" b="1" i="1" baseline="-25000" dirty="0">
                <a:solidFill>
                  <a:srgbClr val="5014F8"/>
                </a:solidFill>
                <a:effectLst/>
                <a:latin typeface="Century Gothic" panose="020B0502020202020204" pitchFamily="34" charset="0"/>
              </a:rPr>
              <a:t>k</a:t>
            </a:r>
            <a:r>
              <a:rPr lang="en-US" sz="2400" b="1" baseline="-25000" dirty="0">
                <a:solidFill>
                  <a:srgbClr val="5014F8"/>
                </a:solidFill>
                <a:effectLst/>
                <a:latin typeface="Century Gothic" panose="020B0502020202020204" pitchFamily="34" charset="0"/>
              </a:rPr>
              <a:t> </a:t>
            </a:r>
            <a:r>
              <a:rPr lang="en-US" sz="2400" b="1" dirty="0">
                <a:solidFill>
                  <a:srgbClr val="5014F8"/>
                </a:solidFill>
                <a:effectLst/>
                <a:latin typeface="Century Gothic" panose="020B0502020202020204" pitchFamily="34" charset="0"/>
              </a:rPr>
              <a:t>... </a:t>
            </a:r>
            <a:r>
              <a:rPr lang="en-US" sz="2400" b="1" i="1" dirty="0">
                <a:solidFill>
                  <a:srgbClr val="5014F8"/>
                </a:solidFill>
                <a:effectLst/>
                <a:latin typeface="Century Gothic" panose="020B0502020202020204" pitchFamily="34" charset="0"/>
              </a:rPr>
              <a:t>y</a:t>
            </a:r>
            <a:r>
              <a:rPr lang="en-US" sz="2400" b="1" i="1" baseline="-25000" dirty="0">
                <a:solidFill>
                  <a:srgbClr val="5014F8"/>
                </a:solidFill>
                <a:effectLst/>
                <a:latin typeface="Century Gothic" panose="020B0502020202020204" pitchFamily="34" charset="0"/>
              </a:rPr>
              <a:t>j</a:t>
            </a:r>
            <a:r>
              <a:rPr lang="en-US" sz="2400" b="1" baseline="-25000" dirty="0">
                <a:solidFill>
                  <a:srgbClr val="5014F8"/>
                </a:solidFill>
                <a:effectLst/>
                <a:latin typeface="Century Gothic" panose="020B0502020202020204" pitchFamily="34" charset="0"/>
              </a:rPr>
              <a:t>-</a:t>
            </a:r>
            <a:r>
              <a:rPr lang="en-US" sz="2400" b="1" i="1" baseline="-25000" dirty="0">
                <a:solidFill>
                  <a:srgbClr val="5014F8"/>
                </a:solidFill>
                <a:effectLst/>
                <a:latin typeface="Century Gothic" panose="020B0502020202020204" pitchFamily="34" charset="0"/>
              </a:rPr>
              <a:t>ir</a:t>
            </a:r>
            <a:r>
              <a:rPr lang="en-US" sz="2400" b="1" baseline="-25000" dirty="0">
                <a:solidFill>
                  <a:srgbClr val="5014F8"/>
                </a:solidFill>
                <a:effectLst/>
                <a:latin typeface="Century Gothic" panose="020B0502020202020204" pitchFamily="34" charset="0"/>
              </a:rPr>
              <a:t>+1+</a:t>
            </a:r>
            <a:r>
              <a:rPr lang="en-US" sz="2400" b="1" i="1" baseline="-25000" dirty="0">
                <a:solidFill>
                  <a:srgbClr val="5014F8"/>
                </a:solidFill>
                <a:effectLst/>
                <a:latin typeface="Century Gothic" panose="020B0502020202020204" pitchFamily="34" charset="0"/>
              </a:rPr>
              <a:t>m</a:t>
            </a:r>
            <a:r>
              <a:rPr lang="en-US" sz="2400" b="1" baseline="-25000" dirty="0">
                <a:solidFill>
                  <a:srgbClr val="5014F8"/>
                </a:solidFill>
                <a:effectLst/>
                <a:latin typeface="Century Gothic" panose="020B0502020202020204" pitchFamily="34" charset="0"/>
              </a:rPr>
              <a:t>+</a:t>
            </a:r>
            <a:r>
              <a:rPr lang="en-US" sz="2400" b="1" i="1" baseline="-25000" dirty="0">
                <a:solidFill>
                  <a:srgbClr val="5014F8"/>
                </a:solidFill>
                <a:effectLst/>
                <a:latin typeface="Century Gothic" panose="020B0502020202020204" pitchFamily="34" charset="0"/>
              </a:rPr>
              <a:t>k</a:t>
            </a:r>
            <a:r>
              <a:rPr lang="en-US" sz="2400" b="1" baseline="-25000" dirty="0">
                <a:solidFill>
                  <a:srgbClr val="5014F8"/>
                </a:solidFill>
                <a:effectLst/>
                <a:latin typeface="Century Gothic" panose="020B0502020202020204" pitchFamily="34" charset="0"/>
              </a:rPr>
              <a:t> </a:t>
            </a:r>
            <a:r>
              <a:rPr lang="en-US" sz="2400" b="1" dirty="0">
                <a:solidFill>
                  <a:srgbClr val="5014F8"/>
                </a:solidFill>
                <a:effectLst/>
                <a:latin typeface="Century Gothic" panose="020B0502020202020204" pitchFamily="34" charset="0"/>
              </a:rPr>
              <a:t>will be again closely 	checked 	against </a:t>
            </a:r>
            <a:r>
              <a:rPr lang="en-US" sz="2400" b="1" i="1" dirty="0">
                <a:solidFill>
                  <a:srgbClr val="5014F8"/>
                </a:solidFill>
                <a:effectLst/>
                <a:latin typeface="Century Gothic" panose="020B0502020202020204" pitchFamily="34" charset="0"/>
              </a:rPr>
              <a:t>x</a:t>
            </a:r>
            <a:r>
              <a:rPr lang="en-US" sz="2400" b="1" dirty="0">
                <a:solidFill>
                  <a:srgbClr val="5014F8"/>
                </a:solidFill>
                <a:effectLst/>
                <a:latin typeface="Century Gothic" panose="020B0502020202020204" pitchFamily="34" charset="0"/>
              </a:rPr>
              <a:t> with </a:t>
            </a:r>
            <a:r>
              <a:rPr lang="en-US" sz="2400" b="1" i="1" dirty="0">
                <a:solidFill>
                  <a:srgbClr val="5014F8"/>
                </a:solidFill>
                <a:effectLst/>
                <a:latin typeface="Century Gothic" panose="020B0502020202020204" pitchFamily="34" charset="0"/>
              </a:rPr>
              <a:t>k</a:t>
            </a:r>
            <a:r>
              <a:rPr lang="en-US" sz="2400" b="1" dirty="0">
                <a:solidFill>
                  <a:srgbClr val="5014F8"/>
                </a:solidFill>
                <a:effectLst/>
                <a:latin typeface="Century Gothic" panose="020B0502020202020204" pitchFamily="34" charset="0"/>
              </a:rPr>
              <a:t> differences by using a classical algorithm. 	The length of </a:t>
            </a:r>
            <a:r>
              <a:rPr lang="en-US" sz="2400" b="1" i="1" dirty="0" err="1">
                <a:solidFill>
                  <a:srgbClr val="5014F8"/>
                </a:solidFill>
                <a:effectLst/>
                <a:latin typeface="Century Gothic" panose="020B0502020202020204" pitchFamily="34" charset="0"/>
              </a:rPr>
              <a:t>s</a:t>
            </a:r>
            <a:r>
              <a:rPr lang="en-US" sz="2400" b="1" i="1" baseline="-25000" dirty="0" err="1">
                <a:solidFill>
                  <a:srgbClr val="5014F8"/>
                </a:solidFill>
                <a:effectLst/>
                <a:latin typeface="Century Gothic" panose="020B0502020202020204" pitchFamily="34" charset="0"/>
              </a:rPr>
              <a:t>i,j</a:t>
            </a:r>
            <a:r>
              <a:rPr lang="en-US" sz="2400" b="1" i="1" baseline="-25000" dirty="0">
                <a:solidFill>
                  <a:srgbClr val="5014F8"/>
                </a:solidFill>
                <a:effectLst/>
                <a:latin typeface="Century Gothic" panose="020B0502020202020204" pitchFamily="34" charset="0"/>
              </a:rPr>
              <a:t> </a:t>
            </a:r>
            <a:r>
              <a:rPr lang="en-US" sz="2400" b="1" dirty="0">
                <a:solidFill>
                  <a:srgbClr val="5014F8"/>
                </a:solidFill>
                <a:effectLst/>
                <a:latin typeface="Century Gothic" panose="020B0502020202020204" pitchFamily="34" charset="0"/>
              </a:rPr>
              <a:t>is </a:t>
            </a:r>
            <a:r>
              <a:rPr lang="en-US" sz="2400" b="1" i="1" dirty="0">
                <a:solidFill>
                  <a:srgbClr val="5014F8"/>
                </a:solidFill>
                <a:effectLst/>
                <a:latin typeface="Century Gothic" panose="020B0502020202020204" pitchFamily="34" charset="0"/>
              </a:rPr>
              <a:t>m</a:t>
            </a:r>
            <a:r>
              <a:rPr lang="en-US" sz="2400" b="1" dirty="0">
                <a:solidFill>
                  <a:srgbClr val="5014F8"/>
                </a:solidFill>
                <a:effectLst/>
                <a:latin typeface="Century Gothic" panose="020B0502020202020204" pitchFamily="34" charset="0"/>
              </a:rPr>
              <a:t> + 2</a:t>
            </a:r>
            <a:r>
              <a:rPr lang="en-US" sz="2400" b="1" i="1" dirty="0">
                <a:solidFill>
                  <a:srgbClr val="5014F8"/>
                </a:solidFill>
                <a:effectLst/>
                <a:latin typeface="Century Gothic" panose="020B0502020202020204" pitchFamily="34" charset="0"/>
              </a:rPr>
              <a:t>k</a:t>
            </a:r>
            <a:r>
              <a:rPr lang="en-US" sz="2400" b="1" dirty="0">
                <a:solidFill>
                  <a:srgbClr val="5014F8"/>
                </a:solidFill>
                <a:effectLst/>
                <a:latin typeface="Century Gothic" panose="020B0502020202020204" pitchFamily="34" charset="0"/>
              </a:rPr>
              <a:t>.</a:t>
            </a:r>
            <a:endParaRPr lang="en-US" sz="24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40241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CBE5BD-7AB5-470E-8DF8-AF0EEA925017}" type="slidenum">
              <a:rPr lang="en-CA" smtClean="0"/>
              <a:pPr>
                <a:defRPr/>
              </a:pPr>
              <a:t>27</a:t>
            </a:fld>
            <a:endParaRPr lang="en-CA" dirty="0"/>
          </a:p>
        </p:txBody>
      </p:sp>
      <p:sp>
        <p:nvSpPr>
          <p:cNvPr id="5"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Pattern Partition</a:t>
            </a:r>
          </a:p>
        </p:txBody>
      </p:sp>
      <p:sp>
        <p:nvSpPr>
          <p:cNvPr id="6" name="Content Placeholder 2"/>
          <p:cNvSpPr>
            <a:spLocks noGrp="1"/>
          </p:cNvSpPr>
          <p:nvPr>
            <p:ph idx="1"/>
          </p:nvPr>
        </p:nvSpPr>
        <p:spPr>
          <a:xfrm>
            <a:off x="669925" y="1531938"/>
            <a:ext cx="10931525" cy="658812"/>
          </a:xfrm>
        </p:spPr>
        <p:txBody>
          <a:bodyPr>
            <a:normAutofit/>
          </a:bodyPr>
          <a:lstStyle/>
          <a:p>
            <a:pPr>
              <a:spcBef>
                <a:spcPts val="600"/>
              </a:spcBef>
              <a:spcAft>
                <a:spcPts val="600"/>
              </a:spcAft>
              <a:buFont typeface="Wingdings" panose="05000000000000000000" pitchFamily="2" charset="2"/>
              <a:buChar char="Ø"/>
            </a:pPr>
            <a:r>
              <a:rPr lang="en-US" sz="2800" b="1" dirty="0">
                <a:solidFill>
                  <a:srgbClr val="5014F8"/>
                </a:solidFill>
                <a:latin typeface="Century Gothic" panose="020B0502020202020204" pitchFamily="34" charset="0"/>
                <a:cs typeface="Times New Roman" pitchFamily="18" charset="0"/>
              </a:rPr>
              <a:t>Illustration for pattern partition</a:t>
            </a:r>
          </a:p>
        </p:txBody>
      </p:sp>
      <p:cxnSp>
        <p:nvCxnSpPr>
          <p:cNvPr id="3" name="Straight Connector 2">
            <a:extLst>
              <a:ext uri="{FF2B5EF4-FFF2-40B4-BE49-F238E27FC236}">
                <a16:creationId xmlns:a16="http://schemas.microsoft.com/office/drawing/2014/main" id="{5BF98CEB-DA9F-42AF-ABA1-E478E0947DE1}"/>
              </a:ext>
            </a:extLst>
          </p:cNvPr>
          <p:cNvCxnSpPr/>
          <p:nvPr/>
        </p:nvCxnSpPr>
        <p:spPr>
          <a:xfrm>
            <a:off x="3396343" y="3265714"/>
            <a:ext cx="71083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0C796F-C183-4C6D-88DB-498683F7CC71}"/>
              </a:ext>
            </a:extLst>
          </p:cNvPr>
          <p:cNvCxnSpPr>
            <a:cxnSpLocks/>
          </p:cNvCxnSpPr>
          <p:nvPr/>
        </p:nvCxnSpPr>
        <p:spPr>
          <a:xfrm>
            <a:off x="4789714" y="4506685"/>
            <a:ext cx="378822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370E0D0-1C2A-4CA0-A6AF-01C19F05F288}"/>
              </a:ext>
            </a:extLst>
          </p:cNvPr>
          <p:cNvSpPr txBox="1">
            <a:spLocks/>
          </p:cNvSpPr>
          <p:nvPr/>
        </p:nvSpPr>
        <p:spPr>
          <a:xfrm>
            <a:off x="849086" y="2936308"/>
            <a:ext cx="2547257"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dirty="0">
                <a:solidFill>
                  <a:srgbClr val="5014F8"/>
                </a:solidFill>
                <a:latin typeface="Century Gothic" panose="020B0502020202020204" pitchFamily="34" charset="0"/>
                <a:cs typeface="Times New Roman" pitchFamily="18" charset="0"/>
              </a:rPr>
              <a:t>target string </a:t>
            </a:r>
            <a:r>
              <a:rPr lang="en-US" sz="2800" b="1" i="1" dirty="0">
                <a:solidFill>
                  <a:srgbClr val="5014F8"/>
                </a:solidFill>
                <a:latin typeface="Century Gothic" panose="020B0502020202020204" pitchFamily="34" charset="0"/>
                <a:cs typeface="Times New Roman" pitchFamily="18" charset="0"/>
              </a:rPr>
              <a:t>y</a:t>
            </a:r>
            <a:endParaRPr lang="en-US" sz="2800" b="1" dirty="0">
              <a:solidFill>
                <a:srgbClr val="5014F8"/>
              </a:solidFill>
              <a:latin typeface="Century Gothic" panose="020B0502020202020204" pitchFamily="34" charset="0"/>
              <a:cs typeface="Times New Roman" pitchFamily="18" charset="0"/>
            </a:endParaRPr>
          </a:p>
        </p:txBody>
      </p:sp>
      <p:sp>
        <p:nvSpPr>
          <p:cNvPr id="12" name="Content Placeholder 2">
            <a:extLst>
              <a:ext uri="{FF2B5EF4-FFF2-40B4-BE49-F238E27FC236}">
                <a16:creationId xmlns:a16="http://schemas.microsoft.com/office/drawing/2014/main" id="{89ADED5A-7974-4551-BF34-F2E348585D07}"/>
              </a:ext>
            </a:extLst>
          </p:cNvPr>
          <p:cNvSpPr txBox="1">
            <a:spLocks/>
          </p:cNvSpPr>
          <p:nvPr/>
        </p:nvSpPr>
        <p:spPr>
          <a:xfrm>
            <a:off x="2122714" y="4177279"/>
            <a:ext cx="2547257" cy="658812"/>
          </a:xfrm>
          <a:prstGeom prst="rect">
            <a:avLst/>
          </a:prstGeom>
        </p:spPr>
        <p:txBody>
          <a:bodyPr vert="horz" rtlCol="0">
            <a:normAutofit fontScale="925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dirty="0">
                <a:solidFill>
                  <a:srgbClr val="5014F8"/>
                </a:solidFill>
                <a:latin typeface="Century Gothic" panose="020B0502020202020204" pitchFamily="34" charset="0"/>
                <a:cs typeface="Times New Roman" pitchFamily="18" charset="0"/>
              </a:rPr>
              <a:t>pattern string </a:t>
            </a:r>
            <a:r>
              <a:rPr lang="en-US" sz="2800" b="1" i="1" dirty="0">
                <a:solidFill>
                  <a:srgbClr val="5014F8"/>
                </a:solidFill>
                <a:latin typeface="Century Gothic" panose="020B0502020202020204" pitchFamily="34" charset="0"/>
                <a:cs typeface="Times New Roman" pitchFamily="18" charset="0"/>
              </a:rPr>
              <a:t>x</a:t>
            </a:r>
            <a:endParaRPr lang="en-US" sz="2800" b="1" dirty="0">
              <a:solidFill>
                <a:srgbClr val="5014F8"/>
              </a:solidFill>
              <a:latin typeface="Century Gothic" panose="020B0502020202020204" pitchFamily="34" charset="0"/>
              <a:cs typeface="Times New Roman" pitchFamily="18" charset="0"/>
            </a:endParaRPr>
          </a:p>
        </p:txBody>
      </p:sp>
      <p:sp>
        <p:nvSpPr>
          <p:cNvPr id="13" name="Content Placeholder 2">
            <a:extLst>
              <a:ext uri="{FF2B5EF4-FFF2-40B4-BE49-F238E27FC236}">
                <a16:creationId xmlns:a16="http://schemas.microsoft.com/office/drawing/2014/main" id="{440D7506-700F-48B6-B3FC-61666268F105}"/>
              </a:ext>
            </a:extLst>
          </p:cNvPr>
          <p:cNvSpPr txBox="1">
            <a:spLocks/>
          </p:cNvSpPr>
          <p:nvPr/>
        </p:nvSpPr>
        <p:spPr>
          <a:xfrm>
            <a:off x="2645228" y="4751045"/>
            <a:ext cx="1273630"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800" b="1" i="1" dirty="0">
                <a:solidFill>
                  <a:srgbClr val="5014F8"/>
                </a:solidFill>
                <a:latin typeface="Century Gothic" panose="020B0502020202020204" pitchFamily="34" charset="0"/>
                <a:cs typeface="Times New Roman" pitchFamily="18" charset="0"/>
                <a:sym typeface="Symbol" panose="05050102010706020507" pitchFamily="18" charset="2"/>
              </a:rPr>
              <a:t>m</a:t>
            </a:r>
            <a:r>
              <a:rPr lang="en-US" sz="2800"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800" b="1" i="1" dirty="0">
                <a:solidFill>
                  <a:srgbClr val="5014F8"/>
                </a:solidFill>
                <a:latin typeface="Century Gothic" panose="020B0502020202020204" pitchFamily="34" charset="0"/>
                <a:cs typeface="Times New Roman" pitchFamily="18" charset="0"/>
                <a:sym typeface="Symbol" panose="05050102010706020507" pitchFamily="18" charset="2"/>
              </a:rPr>
              <a:t>l</a:t>
            </a:r>
            <a:r>
              <a:rPr lang="en-US" sz="2800" b="1" dirty="0">
                <a:solidFill>
                  <a:srgbClr val="5014F8"/>
                </a:solidFill>
                <a:latin typeface="Century Gothic" panose="020B0502020202020204" pitchFamily="34" charset="0"/>
                <a:cs typeface="Times New Roman" pitchFamily="18" charset="0"/>
                <a:sym typeface="Symbol" panose="05050102010706020507" pitchFamily="18" charset="2"/>
              </a:rPr>
              <a:t></a:t>
            </a:r>
            <a:endParaRPr lang="en-US" sz="2800" b="1" dirty="0">
              <a:solidFill>
                <a:srgbClr val="5014F8"/>
              </a:solidFill>
              <a:latin typeface="Century Gothic" panose="020B0502020202020204" pitchFamily="34" charset="0"/>
              <a:cs typeface="Times New Roman" pitchFamily="18" charset="0"/>
            </a:endParaRPr>
          </a:p>
        </p:txBody>
      </p:sp>
      <p:cxnSp>
        <p:nvCxnSpPr>
          <p:cNvPr id="15" name="Straight Connector 14">
            <a:extLst>
              <a:ext uri="{FF2B5EF4-FFF2-40B4-BE49-F238E27FC236}">
                <a16:creationId xmlns:a16="http://schemas.microsoft.com/office/drawing/2014/main" id="{51DE5BF4-01BF-49EC-8BF3-335BEA1C5B97}"/>
              </a:ext>
            </a:extLst>
          </p:cNvPr>
          <p:cNvCxnSpPr/>
          <p:nvPr/>
        </p:nvCxnSpPr>
        <p:spPr>
          <a:xfrm>
            <a:off x="4397829" y="2936308"/>
            <a:ext cx="0" cy="658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2A6843-5E3C-41EA-AAC1-D3F7463B3BD9}"/>
              </a:ext>
            </a:extLst>
          </p:cNvPr>
          <p:cNvCxnSpPr/>
          <p:nvPr/>
        </p:nvCxnSpPr>
        <p:spPr>
          <a:xfrm>
            <a:off x="9666515" y="2936308"/>
            <a:ext cx="0" cy="658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6A751E-1B0C-4678-ABEA-9B77DE6B0A07}"/>
              </a:ext>
            </a:extLst>
          </p:cNvPr>
          <p:cNvCxnSpPr/>
          <p:nvPr/>
        </p:nvCxnSpPr>
        <p:spPr>
          <a:xfrm>
            <a:off x="5649686" y="4177279"/>
            <a:ext cx="0" cy="658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F09783-3B77-425F-86EC-FEBD6EC3E9BD}"/>
              </a:ext>
            </a:extLst>
          </p:cNvPr>
          <p:cNvCxnSpPr/>
          <p:nvPr/>
        </p:nvCxnSpPr>
        <p:spPr>
          <a:xfrm>
            <a:off x="7358744" y="4177279"/>
            <a:ext cx="0" cy="658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1A7CA4-E147-4733-87F1-CFC61D4C9D5D}"/>
              </a:ext>
            </a:extLst>
          </p:cNvPr>
          <p:cNvCxnSpPr/>
          <p:nvPr/>
        </p:nvCxnSpPr>
        <p:spPr>
          <a:xfrm>
            <a:off x="8077200" y="4177279"/>
            <a:ext cx="0" cy="658812"/>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3C0AAB99-1080-41B1-85BA-6466E3C995E6}"/>
              </a:ext>
            </a:extLst>
          </p:cNvPr>
          <p:cNvSpPr txBox="1">
            <a:spLocks/>
          </p:cNvSpPr>
          <p:nvPr/>
        </p:nvSpPr>
        <p:spPr>
          <a:xfrm>
            <a:off x="7576458" y="4422430"/>
            <a:ext cx="348342"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r</a:t>
            </a:r>
            <a:endParaRPr lang="en-US" sz="2800" b="1" dirty="0">
              <a:solidFill>
                <a:srgbClr val="5014F8"/>
              </a:solidFill>
              <a:latin typeface="Century Gothic" panose="020B0502020202020204" pitchFamily="34" charset="0"/>
              <a:cs typeface="Times New Roman" pitchFamily="18" charset="0"/>
            </a:endParaRPr>
          </a:p>
        </p:txBody>
      </p:sp>
      <p:sp>
        <p:nvSpPr>
          <p:cNvPr id="21" name="Content Placeholder 2">
            <a:extLst>
              <a:ext uri="{FF2B5EF4-FFF2-40B4-BE49-F238E27FC236}">
                <a16:creationId xmlns:a16="http://schemas.microsoft.com/office/drawing/2014/main" id="{0DECB0C9-50CE-4D29-8DAF-224473D66B19}"/>
              </a:ext>
            </a:extLst>
          </p:cNvPr>
          <p:cNvSpPr txBox="1">
            <a:spLocks/>
          </p:cNvSpPr>
          <p:nvPr/>
        </p:nvSpPr>
        <p:spPr>
          <a:xfrm>
            <a:off x="5050973" y="4407410"/>
            <a:ext cx="348342"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r</a:t>
            </a:r>
            <a:endParaRPr lang="en-US" sz="2800" b="1" dirty="0">
              <a:solidFill>
                <a:srgbClr val="5014F8"/>
              </a:solidFill>
              <a:latin typeface="Century Gothic" panose="020B0502020202020204" pitchFamily="34" charset="0"/>
              <a:cs typeface="Times New Roman" pitchFamily="18" charset="0"/>
            </a:endParaRPr>
          </a:p>
        </p:txBody>
      </p:sp>
      <p:sp>
        <p:nvSpPr>
          <p:cNvPr id="22" name="Content Placeholder 2">
            <a:extLst>
              <a:ext uri="{FF2B5EF4-FFF2-40B4-BE49-F238E27FC236}">
                <a16:creationId xmlns:a16="http://schemas.microsoft.com/office/drawing/2014/main" id="{0D0B20D7-4DA9-40B0-B04B-D367CE911568}"/>
              </a:ext>
            </a:extLst>
          </p:cNvPr>
          <p:cNvSpPr txBox="1">
            <a:spLocks/>
          </p:cNvSpPr>
          <p:nvPr/>
        </p:nvSpPr>
        <p:spPr>
          <a:xfrm>
            <a:off x="6253854" y="4332625"/>
            <a:ext cx="576921"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a:t>
            </a:r>
            <a:endParaRPr lang="en-US" sz="2800" b="1" dirty="0">
              <a:solidFill>
                <a:srgbClr val="5014F8"/>
              </a:solidFill>
              <a:latin typeface="Century Gothic" panose="020B0502020202020204" pitchFamily="34" charset="0"/>
              <a:cs typeface="Times New Roman" pitchFamily="18" charset="0"/>
            </a:endParaRPr>
          </a:p>
        </p:txBody>
      </p:sp>
      <p:sp>
        <p:nvSpPr>
          <p:cNvPr id="23" name="Content Placeholder 2">
            <a:extLst>
              <a:ext uri="{FF2B5EF4-FFF2-40B4-BE49-F238E27FC236}">
                <a16:creationId xmlns:a16="http://schemas.microsoft.com/office/drawing/2014/main" id="{4AB143DF-88DC-4C30-B008-E6759F7368E0}"/>
              </a:ext>
            </a:extLst>
          </p:cNvPr>
          <p:cNvSpPr txBox="1">
            <a:spLocks/>
          </p:cNvSpPr>
          <p:nvPr/>
        </p:nvSpPr>
        <p:spPr>
          <a:xfrm>
            <a:off x="8093562" y="4321740"/>
            <a:ext cx="576921"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a:t>
            </a:r>
            <a:endParaRPr lang="en-US" sz="2800" b="1" dirty="0">
              <a:solidFill>
                <a:srgbClr val="5014F8"/>
              </a:solidFill>
              <a:latin typeface="Century Gothic" panose="020B0502020202020204" pitchFamily="34" charset="0"/>
              <a:cs typeface="Times New Roman" pitchFamily="18" charset="0"/>
            </a:endParaRPr>
          </a:p>
        </p:txBody>
      </p:sp>
      <p:sp>
        <p:nvSpPr>
          <p:cNvPr id="24" name="Content Placeholder 2">
            <a:extLst>
              <a:ext uri="{FF2B5EF4-FFF2-40B4-BE49-F238E27FC236}">
                <a16:creationId xmlns:a16="http://schemas.microsoft.com/office/drawing/2014/main" id="{83B18523-D3E6-43C5-B01C-ED0CDA2957C8}"/>
              </a:ext>
            </a:extLst>
          </p:cNvPr>
          <p:cNvSpPr txBox="1">
            <a:spLocks/>
          </p:cNvSpPr>
          <p:nvPr/>
        </p:nvSpPr>
        <p:spPr>
          <a:xfrm>
            <a:off x="7924800" y="5124336"/>
            <a:ext cx="506174"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P</a:t>
            </a:r>
            <a:r>
              <a:rPr lang="en-US" sz="2800" b="1" i="1" baseline="-25000" dirty="0">
                <a:solidFill>
                  <a:srgbClr val="5014F8"/>
                </a:solidFill>
                <a:latin typeface="Century Gothic" panose="020B0502020202020204" pitchFamily="34" charset="0"/>
                <a:cs typeface="Times New Roman" pitchFamily="18" charset="0"/>
              </a:rPr>
              <a:t>i</a:t>
            </a:r>
            <a:endParaRPr lang="en-US" sz="2800" b="1" dirty="0">
              <a:solidFill>
                <a:srgbClr val="5014F8"/>
              </a:solidFill>
              <a:latin typeface="Century Gothic" panose="020B0502020202020204" pitchFamily="34" charset="0"/>
              <a:cs typeface="Times New Roman" pitchFamily="18" charset="0"/>
            </a:endParaRPr>
          </a:p>
        </p:txBody>
      </p:sp>
      <p:cxnSp>
        <p:nvCxnSpPr>
          <p:cNvPr id="26" name="Straight Arrow Connector 25">
            <a:extLst>
              <a:ext uri="{FF2B5EF4-FFF2-40B4-BE49-F238E27FC236}">
                <a16:creationId xmlns:a16="http://schemas.microsoft.com/office/drawing/2014/main" id="{A91A8E85-33E5-4D86-B981-8BCE86EBD5EF}"/>
              </a:ext>
            </a:extLst>
          </p:cNvPr>
          <p:cNvCxnSpPr>
            <a:cxnSpLocks/>
          </p:cNvCxnSpPr>
          <p:nvPr/>
        </p:nvCxnSpPr>
        <p:spPr>
          <a:xfrm flipH="1" flipV="1">
            <a:off x="7750630" y="4916539"/>
            <a:ext cx="247666" cy="3496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A619C7AB-B051-4D40-BE59-9B65846BB419}"/>
              </a:ext>
            </a:extLst>
          </p:cNvPr>
          <p:cNvSpPr txBox="1">
            <a:spLocks/>
          </p:cNvSpPr>
          <p:nvPr/>
        </p:nvSpPr>
        <p:spPr>
          <a:xfrm>
            <a:off x="3461659" y="3545482"/>
            <a:ext cx="2547257"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j – I </a:t>
            </a:r>
            <a:r>
              <a:rPr lang="en-US" sz="2800"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8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800" b="1" i="1" dirty="0">
                <a:solidFill>
                  <a:srgbClr val="5014F8"/>
                </a:solidFill>
                <a:latin typeface="Century Gothic" panose="020B0502020202020204" pitchFamily="34" charset="0"/>
                <a:cs typeface="Times New Roman" pitchFamily="18" charset="0"/>
              </a:rPr>
              <a:t>r + </a:t>
            </a:r>
            <a:r>
              <a:rPr lang="en-US" sz="2800" b="1"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 + k</a:t>
            </a:r>
            <a:endParaRPr lang="en-US" sz="2800" b="1" dirty="0">
              <a:solidFill>
                <a:srgbClr val="5014F8"/>
              </a:solidFill>
              <a:latin typeface="Century Gothic" panose="020B0502020202020204" pitchFamily="34" charset="0"/>
              <a:cs typeface="Times New Roman" pitchFamily="18" charset="0"/>
            </a:endParaRPr>
          </a:p>
        </p:txBody>
      </p:sp>
      <p:sp>
        <p:nvSpPr>
          <p:cNvPr id="29" name="Content Placeholder 2">
            <a:extLst>
              <a:ext uri="{FF2B5EF4-FFF2-40B4-BE49-F238E27FC236}">
                <a16:creationId xmlns:a16="http://schemas.microsoft.com/office/drawing/2014/main" id="{BE811FDE-AA3C-450E-B0AA-FB73CA87DA40}"/>
              </a:ext>
            </a:extLst>
          </p:cNvPr>
          <p:cNvSpPr txBox="1">
            <a:spLocks/>
          </p:cNvSpPr>
          <p:nvPr/>
        </p:nvSpPr>
        <p:spPr>
          <a:xfrm>
            <a:off x="8367281" y="3558378"/>
            <a:ext cx="2547257" cy="658812"/>
          </a:xfrm>
          <a:prstGeom prst="rect">
            <a:avLst/>
          </a:prstGeom>
        </p:spPr>
        <p:txBody>
          <a:bodyPr vert="horz" rtlCol="0">
            <a:normAutofit fontScale="925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j – I </a:t>
            </a:r>
            <a:r>
              <a:rPr lang="en-US" sz="2800"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28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2800" b="1" i="1" dirty="0">
                <a:solidFill>
                  <a:srgbClr val="5014F8"/>
                </a:solidFill>
                <a:latin typeface="Century Gothic" panose="020B0502020202020204" pitchFamily="34" charset="0"/>
                <a:cs typeface="Times New Roman" pitchFamily="18" charset="0"/>
              </a:rPr>
              <a:t>r + m + k</a:t>
            </a:r>
            <a:endParaRPr lang="en-US" sz="2800" b="1" dirty="0">
              <a:solidFill>
                <a:srgbClr val="5014F8"/>
              </a:solidFill>
              <a:latin typeface="Century Gothic" panose="020B0502020202020204" pitchFamily="34" charset="0"/>
              <a:cs typeface="Times New Roman" pitchFamily="18" charset="0"/>
            </a:endParaRPr>
          </a:p>
        </p:txBody>
      </p:sp>
      <p:sp>
        <p:nvSpPr>
          <p:cNvPr id="30" name="Content Placeholder 2">
            <a:extLst>
              <a:ext uri="{FF2B5EF4-FFF2-40B4-BE49-F238E27FC236}">
                <a16:creationId xmlns:a16="http://schemas.microsoft.com/office/drawing/2014/main" id="{C8753BE6-7418-4A66-A614-A4A29C4E9D68}"/>
              </a:ext>
            </a:extLst>
          </p:cNvPr>
          <p:cNvSpPr txBox="1">
            <a:spLocks/>
          </p:cNvSpPr>
          <p:nvPr/>
        </p:nvSpPr>
        <p:spPr>
          <a:xfrm>
            <a:off x="6307659" y="2772908"/>
            <a:ext cx="1390152" cy="658812"/>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None/>
            </a:pPr>
            <a:r>
              <a:rPr lang="en-US" sz="2800" b="1" i="1" dirty="0">
                <a:solidFill>
                  <a:srgbClr val="5014F8"/>
                </a:solidFill>
                <a:latin typeface="Century Gothic" panose="020B0502020202020204" pitchFamily="34" charset="0"/>
                <a:cs typeface="Times New Roman" pitchFamily="18" charset="0"/>
              </a:rPr>
              <a:t>m + </a:t>
            </a:r>
            <a:r>
              <a:rPr lang="en-US" sz="2800" b="1" dirty="0">
                <a:solidFill>
                  <a:srgbClr val="5014F8"/>
                </a:solidFill>
                <a:latin typeface="Century Gothic" panose="020B0502020202020204" pitchFamily="34" charset="0"/>
                <a:cs typeface="Times New Roman" pitchFamily="18" charset="0"/>
              </a:rPr>
              <a:t>2</a:t>
            </a:r>
            <a:r>
              <a:rPr lang="en-US" sz="2800" b="1" i="1" dirty="0">
                <a:solidFill>
                  <a:srgbClr val="5014F8"/>
                </a:solidFill>
                <a:latin typeface="Century Gothic" panose="020B0502020202020204" pitchFamily="34" charset="0"/>
                <a:cs typeface="Times New Roman" pitchFamily="18" charset="0"/>
              </a:rPr>
              <a:t>k</a:t>
            </a:r>
            <a:endParaRPr lang="en-US" sz="2800" b="1" dirty="0">
              <a:solidFill>
                <a:srgbClr val="5014F8"/>
              </a:solidFill>
              <a:latin typeface="Century Gothic" panose="020B0502020202020204" pitchFamily="34" charset="0"/>
              <a:cs typeface="Times New Roman" pitchFamily="18" charset="0"/>
            </a:endParaRPr>
          </a:p>
        </p:txBody>
      </p:sp>
      <p:cxnSp>
        <p:nvCxnSpPr>
          <p:cNvPr id="32" name="Straight Arrow Connector 31">
            <a:extLst>
              <a:ext uri="{FF2B5EF4-FFF2-40B4-BE49-F238E27FC236}">
                <a16:creationId xmlns:a16="http://schemas.microsoft.com/office/drawing/2014/main" id="{EE0104D8-3F50-4CB3-8F9D-6ACEAEDE2722}"/>
              </a:ext>
            </a:extLst>
          </p:cNvPr>
          <p:cNvCxnSpPr>
            <a:cxnSpLocks/>
          </p:cNvCxnSpPr>
          <p:nvPr/>
        </p:nvCxnSpPr>
        <p:spPr>
          <a:xfrm flipH="1" flipV="1">
            <a:off x="4459310" y="3045279"/>
            <a:ext cx="1848349" cy="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42DB89-5652-46CA-9E9F-A7AA3249F8D1}"/>
              </a:ext>
            </a:extLst>
          </p:cNvPr>
          <p:cNvCxnSpPr>
            <a:cxnSpLocks/>
          </p:cNvCxnSpPr>
          <p:nvPr/>
        </p:nvCxnSpPr>
        <p:spPr>
          <a:xfrm flipV="1">
            <a:off x="7697811" y="3045279"/>
            <a:ext cx="1943098" cy="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19160A0-9F6E-4A4C-A97B-667D71B2DF85}"/>
              </a:ext>
            </a:extLst>
          </p:cNvPr>
          <p:cNvCxnSpPr/>
          <p:nvPr/>
        </p:nvCxnSpPr>
        <p:spPr>
          <a:xfrm>
            <a:off x="7358744" y="3429000"/>
            <a:ext cx="0" cy="655320"/>
          </a:xfrm>
          <a:prstGeom prst="line">
            <a:avLst/>
          </a:prstGeom>
          <a:ln>
            <a:headEnd type="triangle"/>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EEE75EEC-4BFA-43FA-97C2-278E1ABB420C}"/>
              </a:ext>
            </a:extLst>
          </p:cNvPr>
          <p:cNvCxnSpPr/>
          <p:nvPr/>
        </p:nvCxnSpPr>
        <p:spPr>
          <a:xfrm>
            <a:off x="8077200" y="3429000"/>
            <a:ext cx="0" cy="655320"/>
          </a:xfrm>
          <a:prstGeom prst="line">
            <a:avLst/>
          </a:prstGeom>
          <a:ln>
            <a:headEnd type="triangle" w="sm" len="sm"/>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3664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CBE5BD-7AB5-470E-8DF8-AF0EEA925017}" type="slidenum">
              <a:rPr lang="en-CA" smtClean="0"/>
              <a:pPr>
                <a:defRPr/>
              </a:pPr>
              <a:t>28</a:t>
            </a:fld>
            <a:endParaRPr lang="en-CA" dirty="0"/>
          </a:p>
        </p:txBody>
      </p:sp>
      <p:sp>
        <p:nvSpPr>
          <p:cNvPr id="5"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p:cNvSpPr>
            <a:spLocks noGrp="1"/>
          </p:cNvSpPr>
          <p:nvPr>
            <p:ph idx="1"/>
          </p:nvPr>
        </p:nvSpPr>
        <p:spPr>
          <a:xfrm>
            <a:off x="669925" y="1531938"/>
            <a:ext cx="10931525" cy="4106862"/>
          </a:xfrm>
        </p:spPr>
        <p:txBody>
          <a:bodyPr>
            <a:normAutofit fontScale="32500" lnSpcReduction="20000"/>
          </a:bodyPr>
          <a:lstStyle/>
          <a:p>
            <a:pPr>
              <a:spcBef>
                <a:spcPts val="0"/>
              </a:spcBef>
              <a:spcAft>
                <a:spcPts val="1200"/>
              </a:spcAft>
              <a:buFont typeface="Wingdings" panose="05000000000000000000" pitchFamily="2" charset="2"/>
              <a:buChar char="Ø"/>
            </a:pPr>
            <a:r>
              <a:rPr lang="en-CA" sz="8000" b="1" dirty="0">
                <a:solidFill>
                  <a:srgbClr val="5014F8"/>
                </a:solidFill>
                <a:latin typeface="Century Gothic" panose="020B0502020202020204" pitchFamily="34" charset="0"/>
              </a:rPr>
              <a:t>In our experiments, we have tested altogether 7 strategies:</a:t>
            </a:r>
          </a:p>
          <a:p>
            <a:pPr marL="514350" indent="-514350">
              <a:spcBef>
                <a:spcPts val="600"/>
              </a:spcBef>
              <a:spcAft>
                <a:spcPts val="600"/>
              </a:spcAft>
              <a:buFont typeface="+mj-lt"/>
              <a:buAutoNum type="arabicPeriod"/>
            </a:pPr>
            <a:r>
              <a:rPr lang="en-US" sz="8000" b="1" dirty="0" err="1">
                <a:solidFill>
                  <a:srgbClr val="5014F8"/>
                </a:solidFill>
                <a:latin typeface="Century Gothic" panose="020B0502020202020204" pitchFamily="34" charset="0"/>
              </a:rPr>
              <a:t>Ukkonen's</a:t>
            </a:r>
            <a:r>
              <a:rPr lang="en-US" sz="8000" b="1" dirty="0">
                <a:solidFill>
                  <a:srgbClr val="5014F8"/>
                </a:solidFill>
                <a:latin typeface="Century Gothic" panose="020B0502020202020204" pitchFamily="34" charset="0"/>
              </a:rPr>
              <a:t> </a:t>
            </a:r>
            <a:r>
              <a:rPr lang="en-US" sz="8000" b="1" dirty="0" err="1">
                <a:solidFill>
                  <a:srgbClr val="5014F8"/>
                </a:solidFill>
                <a:latin typeface="Century Gothic" panose="020B0502020202020204" pitchFamily="34" charset="0"/>
              </a:rPr>
              <a:t>onlline</a:t>
            </a:r>
            <a:r>
              <a:rPr lang="en-US" sz="8000" b="1" dirty="0">
                <a:solidFill>
                  <a:srgbClr val="5014F8"/>
                </a:solidFill>
                <a:latin typeface="Century Gothic" panose="020B0502020202020204" pitchFamily="34" charset="0"/>
              </a:rPr>
              <a:t> method (u-o for short, [57]),  </a:t>
            </a:r>
          </a:p>
          <a:p>
            <a:pPr marL="514350" indent="-514350">
              <a:spcBef>
                <a:spcPts val="600"/>
              </a:spcBef>
              <a:spcAft>
                <a:spcPts val="600"/>
              </a:spcAft>
              <a:buFont typeface="+mj-lt"/>
              <a:buAutoNum type="arabicPeriod"/>
            </a:pPr>
            <a:r>
              <a:rPr lang="en-US" sz="8000" b="1" dirty="0">
                <a:solidFill>
                  <a:srgbClr val="5014F8"/>
                </a:solidFill>
                <a:latin typeface="Century Gothic" panose="020B0502020202020204" pitchFamily="34" charset="0"/>
              </a:rPr>
              <a:t>Chang-</a:t>
            </a:r>
            <a:r>
              <a:rPr lang="en-US" sz="8000" b="1" dirty="0" err="1">
                <a:solidFill>
                  <a:srgbClr val="5014F8"/>
                </a:solidFill>
                <a:latin typeface="Century Gothic" panose="020B0502020202020204" pitchFamily="34" charset="0"/>
              </a:rPr>
              <a:t>Lawer’s</a:t>
            </a:r>
            <a:r>
              <a:rPr lang="en-US" sz="8000" b="1" dirty="0">
                <a:solidFill>
                  <a:srgbClr val="5014F8"/>
                </a:solidFill>
                <a:latin typeface="Century Gothic" panose="020B0502020202020204" pitchFamily="34" charset="0"/>
              </a:rPr>
              <a:t> first method (ch-1 for short, [14]),  </a:t>
            </a:r>
          </a:p>
          <a:p>
            <a:pPr marL="514350" indent="-514350">
              <a:spcBef>
                <a:spcPts val="600"/>
              </a:spcBef>
              <a:spcAft>
                <a:spcPts val="600"/>
              </a:spcAft>
              <a:buFont typeface="+mj-lt"/>
              <a:buAutoNum type="arabicPeriod"/>
            </a:pPr>
            <a:r>
              <a:rPr lang="en-US" sz="8000" b="1" dirty="0">
                <a:solidFill>
                  <a:srgbClr val="5014F8"/>
                </a:solidFill>
                <a:latin typeface="Century Gothic" panose="020B0502020202020204" pitchFamily="34" charset="0"/>
              </a:rPr>
              <a:t>Chang-</a:t>
            </a:r>
            <a:r>
              <a:rPr lang="en-US" sz="8000" b="1" dirty="0" err="1">
                <a:solidFill>
                  <a:srgbClr val="5014F8"/>
                </a:solidFill>
                <a:latin typeface="Century Gothic" panose="020B0502020202020204" pitchFamily="34" charset="0"/>
              </a:rPr>
              <a:t>Lawer's</a:t>
            </a:r>
            <a:r>
              <a:rPr lang="en-US" sz="8000" b="1" dirty="0">
                <a:solidFill>
                  <a:srgbClr val="5014F8"/>
                </a:solidFill>
                <a:latin typeface="Century Gothic" panose="020B0502020202020204" pitchFamily="34" charset="0"/>
              </a:rPr>
              <a:t> second method (ch-2 for short, [14]), </a:t>
            </a:r>
          </a:p>
          <a:p>
            <a:pPr marL="514350" indent="-514350">
              <a:spcBef>
                <a:spcPts val="600"/>
              </a:spcBef>
              <a:spcAft>
                <a:spcPts val="600"/>
              </a:spcAft>
              <a:buFont typeface="+mj-lt"/>
              <a:buAutoNum type="arabicPeriod"/>
            </a:pPr>
            <a:r>
              <a:rPr lang="en-US" sz="8000" b="1" dirty="0" err="1">
                <a:solidFill>
                  <a:srgbClr val="5014F8"/>
                </a:solidFill>
                <a:latin typeface="Century Gothic" panose="020B0502020202020204" pitchFamily="34" charset="0"/>
              </a:rPr>
              <a:t>Ukkonen's</a:t>
            </a:r>
            <a:r>
              <a:rPr lang="en-US" sz="8000" b="1" dirty="0">
                <a:solidFill>
                  <a:srgbClr val="5014F8"/>
                </a:solidFill>
                <a:latin typeface="Century Gothic" panose="020B0502020202020204" pitchFamily="34" charset="0"/>
              </a:rPr>
              <a:t> index-based method (u-</a:t>
            </a:r>
            <a:r>
              <a:rPr lang="en-US" sz="8000" b="1" dirty="0" err="1">
                <a:solidFill>
                  <a:srgbClr val="5014F8"/>
                </a:solidFill>
                <a:latin typeface="Century Gothic" panose="020B0502020202020204" pitchFamily="34" charset="0"/>
              </a:rPr>
              <a:t>i</a:t>
            </a:r>
            <a:r>
              <a:rPr lang="en-US" sz="8000" b="1" dirty="0">
                <a:solidFill>
                  <a:srgbClr val="5014F8"/>
                </a:solidFill>
                <a:latin typeface="Century Gothic" panose="020B0502020202020204" pitchFamily="34" charset="0"/>
              </a:rPr>
              <a:t> for short, [58]), </a:t>
            </a:r>
          </a:p>
          <a:p>
            <a:pPr marL="514350" indent="-514350">
              <a:spcBef>
                <a:spcPts val="600"/>
              </a:spcBef>
              <a:spcAft>
                <a:spcPts val="600"/>
              </a:spcAft>
              <a:buFont typeface="+mj-lt"/>
              <a:buAutoNum type="arabicPeriod"/>
            </a:pPr>
            <a:r>
              <a:rPr lang="en-US" sz="8000" b="1" dirty="0">
                <a:solidFill>
                  <a:srgbClr val="5014F8"/>
                </a:solidFill>
                <a:latin typeface="Century Gothic" panose="020B0502020202020204" pitchFamily="34" charset="0"/>
              </a:rPr>
              <a:t>Myers's index-based method (m-</a:t>
            </a:r>
            <a:r>
              <a:rPr lang="en-US" sz="8000" b="1" dirty="0" err="1">
                <a:solidFill>
                  <a:srgbClr val="5014F8"/>
                </a:solidFill>
                <a:latin typeface="Century Gothic" panose="020B0502020202020204" pitchFamily="34" charset="0"/>
              </a:rPr>
              <a:t>i</a:t>
            </a:r>
            <a:r>
              <a:rPr lang="en-US" sz="8000" b="1" dirty="0">
                <a:solidFill>
                  <a:srgbClr val="5014F8"/>
                </a:solidFill>
                <a:latin typeface="Century Gothic" panose="020B0502020202020204" pitchFamily="34" charset="0"/>
              </a:rPr>
              <a:t> for short, [44]), </a:t>
            </a:r>
          </a:p>
          <a:p>
            <a:pPr marL="514350" indent="-514350">
              <a:spcBef>
                <a:spcPts val="600"/>
              </a:spcBef>
              <a:spcAft>
                <a:spcPts val="600"/>
              </a:spcAft>
              <a:buFont typeface="+mj-lt"/>
              <a:buAutoNum type="arabicPeriod"/>
            </a:pPr>
            <a:r>
              <a:rPr lang="en-US" sz="8000" b="1" dirty="0">
                <a:solidFill>
                  <a:srgbClr val="5014F8"/>
                </a:solidFill>
                <a:latin typeface="Century Gothic" panose="020B0502020202020204" pitchFamily="34" charset="0"/>
              </a:rPr>
              <a:t>Peri-Culpepper's index-based method (pc-</a:t>
            </a:r>
            <a:r>
              <a:rPr lang="en-US" sz="8000" b="1" dirty="0" err="1">
                <a:solidFill>
                  <a:srgbClr val="5014F8"/>
                </a:solidFill>
                <a:latin typeface="Century Gothic" panose="020B0502020202020204" pitchFamily="34" charset="0"/>
              </a:rPr>
              <a:t>i</a:t>
            </a:r>
            <a:r>
              <a:rPr lang="en-US" sz="8000" b="1" dirty="0">
                <a:solidFill>
                  <a:srgbClr val="5014F8"/>
                </a:solidFill>
                <a:latin typeface="Century Gothic" panose="020B0502020202020204" pitchFamily="34" charset="0"/>
              </a:rPr>
              <a:t> for short, [49]), and</a:t>
            </a:r>
          </a:p>
          <a:p>
            <a:pPr marL="514350" indent="-514350">
              <a:spcBef>
                <a:spcPts val="600"/>
              </a:spcBef>
              <a:spcAft>
                <a:spcPts val="600"/>
              </a:spcAft>
              <a:buFont typeface="+mj-lt"/>
              <a:buAutoNum type="arabicPeriod"/>
            </a:pPr>
            <a:r>
              <a:rPr lang="en-US" sz="8000" b="1" dirty="0">
                <a:solidFill>
                  <a:srgbClr val="5014F8"/>
                </a:solidFill>
                <a:latin typeface="Century Gothic" panose="020B0502020202020204" pitchFamily="34" charset="0"/>
              </a:rPr>
              <a:t>ours, discussed in this paper.</a:t>
            </a:r>
            <a:endParaRPr lang="en-CA" sz="8000" b="1" dirty="0">
              <a:solidFill>
                <a:srgbClr val="5014F8"/>
              </a:solidFill>
              <a:latin typeface="Century Gothic" panose="020B0502020202020204" pitchFamily="34" charset="0"/>
            </a:endParaRPr>
          </a:p>
          <a:p>
            <a:pPr>
              <a:spcBef>
                <a:spcPts val="600"/>
              </a:spcBef>
              <a:spcAft>
                <a:spcPts val="600"/>
              </a:spcAft>
              <a:buFont typeface="Wingdings" panose="05000000000000000000" pitchFamily="2" charset="2"/>
              <a:buChar char="q"/>
            </a:pPr>
            <a:endParaRPr lang="en-US" sz="28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1458373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87C7FD3-3BB2-4D2C-A5DF-33A460EE428C}"/>
              </a:ext>
            </a:extLst>
          </p:cNvPr>
          <p:cNvSpPr>
            <a:spLocks noGrp="1"/>
          </p:cNvSpPr>
          <p:nvPr>
            <p:ph type="sldNum" sz="quarter" idx="12"/>
          </p:nvPr>
        </p:nvSpPr>
        <p:spPr>
          <a:xfrm>
            <a:off x="5486400" y="6400800"/>
            <a:ext cx="1219200" cy="283464"/>
          </a:xfrm>
        </p:spPr>
        <p:txBody>
          <a:bodyPr/>
          <a:lstStyle/>
          <a:p>
            <a:pPr>
              <a:defRPr/>
            </a:pPr>
            <a:fld id="{03CBE5BD-7AB5-470E-8DF8-AF0EEA925017}" type="slidenum">
              <a:rPr lang="en-CA" smtClean="0"/>
              <a:pPr>
                <a:defRPr/>
              </a:pPr>
              <a:t>29</a:t>
            </a:fld>
            <a:endParaRPr lang="en-CA" dirty="0"/>
          </a:p>
        </p:txBody>
      </p:sp>
      <p:sp>
        <p:nvSpPr>
          <p:cNvPr id="6" name="Title 1">
            <a:extLst>
              <a:ext uri="{FF2B5EF4-FFF2-40B4-BE49-F238E27FC236}">
                <a16:creationId xmlns:a16="http://schemas.microsoft.com/office/drawing/2014/main" id="{A8610299-CA9D-429D-B8CC-34CF574A3A60}"/>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7" name="Content Placeholder 2">
            <a:extLst>
              <a:ext uri="{FF2B5EF4-FFF2-40B4-BE49-F238E27FC236}">
                <a16:creationId xmlns:a16="http://schemas.microsoft.com/office/drawing/2014/main" id="{C6B6EDAF-0AE4-4632-91A3-DE4BA298B528}"/>
              </a:ext>
            </a:extLst>
          </p:cNvPr>
          <p:cNvSpPr>
            <a:spLocks noGrp="1"/>
          </p:cNvSpPr>
          <p:nvPr>
            <p:ph idx="1"/>
          </p:nvPr>
        </p:nvSpPr>
        <p:spPr>
          <a:xfrm>
            <a:off x="669925" y="1531938"/>
            <a:ext cx="10931525" cy="4604702"/>
          </a:xfrm>
        </p:spPr>
        <p:txBody>
          <a:bodyPr>
            <a:normAutofit/>
          </a:bodyPr>
          <a:lstStyle/>
          <a:p>
            <a:pPr>
              <a:spcBef>
                <a:spcPts val="0"/>
              </a:spcBef>
              <a:spcAft>
                <a:spcPts val="1200"/>
              </a:spcAft>
              <a:buFont typeface="Wingdings" panose="05000000000000000000" pitchFamily="2" charset="2"/>
              <a:buChar char="Ø"/>
            </a:pPr>
            <a:r>
              <a:rPr lang="en-CA" b="1" dirty="0">
                <a:solidFill>
                  <a:srgbClr val="5014F8"/>
                </a:solidFill>
                <a:latin typeface="Century Gothic" panose="020B0502020202020204" pitchFamily="34" charset="0"/>
              </a:rPr>
              <a:t>Test bed</a:t>
            </a:r>
          </a:p>
          <a:p>
            <a:pPr marL="514350" indent="-514350">
              <a:spcBef>
                <a:spcPts val="0"/>
              </a:spcBef>
              <a:spcAft>
                <a:spcPts val="600"/>
              </a:spcAft>
              <a:buFont typeface="+mj-lt"/>
              <a:buAutoNum type="arabicPeriod"/>
            </a:pPr>
            <a:r>
              <a:rPr lang="en-CA" sz="2800" b="1" dirty="0">
                <a:solidFill>
                  <a:srgbClr val="5014F8"/>
                </a:solidFill>
                <a:latin typeface="Century Gothic" panose="020B0502020202020204" pitchFamily="34" charset="0"/>
              </a:rPr>
              <a:t>All codes are written in C++ and compiled by GNU g++ compiler version 5.4.0 with compiler option `-O2’. </a:t>
            </a:r>
          </a:p>
          <a:p>
            <a:pPr marL="514350" indent="-514350">
              <a:spcBef>
                <a:spcPts val="0"/>
              </a:spcBef>
              <a:spcAft>
                <a:spcPts val="600"/>
              </a:spcAft>
              <a:buFont typeface="+mj-lt"/>
              <a:buAutoNum type="arabicPeriod"/>
            </a:pPr>
            <a:r>
              <a:rPr lang="en-CA" sz="2800" b="1" dirty="0">
                <a:solidFill>
                  <a:srgbClr val="5014F8"/>
                </a:solidFill>
                <a:latin typeface="Century Gothic" panose="020B0502020202020204" pitchFamily="34" charset="0"/>
              </a:rPr>
              <a:t>All tests run on a 64-bit Ubuntu OS with a single core of Intel Xeon E5-2637 @3.50Ghz. The system memory is of 64 GB.</a:t>
            </a:r>
          </a:p>
        </p:txBody>
      </p:sp>
    </p:spTree>
    <p:extLst>
      <p:ext uri="{BB962C8B-B14F-4D97-AF65-F5344CB8AC3E}">
        <p14:creationId xmlns:p14="http://schemas.microsoft.com/office/powerpoint/2010/main" val="236899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014F8"/>
                </a:solidFill>
                <a:latin typeface="Century Gothic" panose="020B0502020202020204" pitchFamily="34" charset="0"/>
                <a:cs typeface="Times New Roman" pitchFamily="18" charset="0"/>
              </a:rPr>
              <a:t>Statement of Problem</a:t>
            </a:r>
          </a:p>
        </p:txBody>
      </p:sp>
      <p:sp>
        <p:nvSpPr>
          <p:cNvPr id="3" name="Content Placeholder 2"/>
          <p:cNvSpPr>
            <a:spLocks noGrp="1"/>
          </p:cNvSpPr>
          <p:nvPr>
            <p:ph idx="1"/>
          </p:nvPr>
        </p:nvSpPr>
        <p:spPr>
          <a:xfrm>
            <a:off x="669925" y="1646238"/>
            <a:ext cx="10906723" cy="4666880"/>
          </a:xfrm>
        </p:spPr>
        <p:txBody>
          <a:bodyPr>
            <a:noAutofit/>
          </a:bodyPr>
          <a:lstStyle/>
          <a:p>
            <a:pPr algn="just">
              <a:spcBef>
                <a:spcPts val="600"/>
              </a:spcBef>
              <a:spcAft>
                <a:spcPts val="600"/>
              </a:spcAft>
              <a:buFont typeface="Wingdings" panose="05000000000000000000" pitchFamily="2" charset="2"/>
              <a:buChar char="Ø"/>
            </a:pPr>
            <a:r>
              <a:rPr lang="en-US" sz="2400" b="1" dirty="0">
                <a:solidFill>
                  <a:srgbClr val="FF0000"/>
                </a:solidFill>
                <a:latin typeface="Century Gothic" panose="020B0502020202020204" pitchFamily="34" charset="0"/>
                <a:ea typeface="SimSun"/>
              </a:rPr>
              <a:t>String </a:t>
            </a:r>
            <a:r>
              <a:rPr lang="en-US" sz="2400" b="1" i="1" dirty="0">
                <a:solidFill>
                  <a:srgbClr val="FF0000"/>
                </a:solidFill>
                <a:latin typeface="Century Gothic" panose="020B0502020202020204" pitchFamily="34" charset="0"/>
                <a:ea typeface="SimSun"/>
              </a:rPr>
              <a:t>matching with k differences: </a:t>
            </a:r>
            <a:r>
              <a:rPr lang="en-CA" sz="2400" b="1" i="1" dirty="0">
                <a:solidFill>
                  <a:srgbClr val="5014F8"/>
                </a:solidFill>
                <a:effectLst/>
                <a:latin typeface="Century Gothic" panose="020B0502020202020204" pitchFamily="34" charset="0"/>
              </a:rPr>
              <a:t>to find all the occurrences of a pattern string x = x</a:t>
            </a:r>
            <a:r>
              <a:rPr lang="en-CA" sz="2400" b="1" baseline="-25000" dirty="0">
                <a:solidFill>
                  <a:srgbClr val="5014F8"/>
                </a:solidFill>
                <a:effectLst/>
                <a:latin typeface="Century Gothic" panose="020B0502020202020204" pitchFamily="34" charset="0"/>
              </a:rPr>
              <a:t>1</a:t>
            </a:r>
            <a:r>
              <a:rPr lang="en-CA" sz="2400" b="1" i="1" dirty="0">
                <a:solidFill>
                  <a:srgbClr val="5014F8"/>
                </a:solidFill>
                <a:effectLst/>
                <a:latin typeface="Century Gothic" panose="020B0502020202020204" pitchFamily="34" charset="0"/>
              </a:rPr>
              <a:t>x</a:t>
            </a:r>
            <a:r>
              <a:rPr lang="en-CA" sz="2400" b="1" baseline="-25000" dirty="0">
                <a:solidFill>
                  <a:srgbClr val="5014F8"/>
                </a:solidFill>
                <a:effectLst/>
                <a:latin typeface="Century Gothic" panose="020B0502020202020204" pitchFamily="34" charset="0"/>
              </a:rPr>
              <a:t>2</a:t>
            </a:r>
            <a:r>
              <a:rPr lang="en-CA" sz="2400" b="1" i="1" baseline="-25000" dirty="0">
                <a:solidFill>
                  <a:srgbClr val="5014F8"/>
                </a:solidFill>
                <a:latin typeface="Century Gothic" panose="020B0502020202020204" pitchFamily="34" charset="0"/>
              </a:rPr>
              <a:t> </a:t>
            </a:r>
            <a:r>
              <a:rPr lang="en-CA" sz="2400" b="1" i="1" dirty="0">
                <a:solidFill>
                  <a:srgbClr val="5014F8"/>
                </a:solidFill>
                <a:effectLst/>
                <a:latin typeface="Century Gothic" panose="020B0502020202020204" pitchFamily="34" charset="0"/>
              </a:rPr>
              <a:t>… </a:t>
            </a:r>
            <a:r>
              <a:rPr lang="en-CA" sz="2400" b="1" i="1" dirty="0" err="1">
                <a:solidFill>
                  <a:srgbClr val="5014F8"/>
                </a:solidFill>
                <a:effectLst/>
                <a:latin typeface="Century Gothic" panose="020B0502020202020204" pitchFamily="34" charset="0"/>
              </a:rPr>
              <a:t>x</a:t>
            </a:r>
            <a:r>
              <a:rPr lang="en-CA" sz="2400" b="1" i="1" baseline="-25000" dirty="0" err="1">
                <a:solidFill>
                  <a:srgbClr val="5014F8"/>
                </a:solidFill>
                <a:effectLst/>
                <a:latin typeface="Century Gothic" panose="020B0502020202020204" pitchFamily="34" charset="0"/>
              </a:rPr>
              <a:t>m</a:t>
            </a:r>
            <a:r>
              <a:rPr lang="en-CA" sz="2400" b="1" i="1" dirty="0">
                <a:solidFill>
                  <a:srgbClr val="5014F8"/>
                </a:solidFill>
                <a:effectLst/>
                <a:latin typeface="Century Gothic" panose="020B0502020202020204" pitchFamily="34" charset="0"/>
              </a:rPr>
              <a:t> </a:t>
            </a:r>
            <a:r>
              <a:rPr lang="en-CA" sz="2400" b="1" dirty="0">
                <a:solidFill>
                  <a:srgbClr val="5014F8"/>
                </a:solidFill>
                <a:effectLst/>
                <a:latin typeface="Century Gothic" panose="020B0502020202020204" pitchFamily="34" charset="0"/>
              </a:rPr>
              <a:t>in a target string </a:t>
            </a:r>
            <a:r>
              <a:rPr lang="en-CA" sz="2400" b="1" i="1" dirty="0">
                <a:solidFill>
                  <a:srgbClr val="5014F8"/>
                </a:solidFill>
                <a:effectLst/>
                <a:latin typeface="Century Gothic" panose="020B0502020202020204" pitchFamily="34" charset="0"/>
              </a:rPr>
              <a:t>y</a:t>
            </a:r>
            <a:r>
              <a:rPr lang="en-CA" sz="2400" b="1" dirty="0">
                <a:solidFill>
                  <a:srgbClr val="5014F8"/>
                </a:solidFill>
                <a:effectLst/>
                <a:latin typeface="Century Gothic" panose="020B0502020202020204" pitchFamily="34" charset="0"/>
              </a:rPr>
              <a:t> = </a:t>
            </a:r>
            <a:r>
              <a:rPr lang="en-CA" sz="2400" b="1" i="1" dirty="0">
                <a:solidFill>
                  <a:srgbClr val="5014F8"/>
                </a:solidFill>
                <a:effectLst/>
                <a:latin typeface="Century Gothic" panose="020B0502020202020204" pitchFamily="34" charset="0"/>
              </a:rPr>
              <a:t>y</a:t>
            </a:r>
            <a:r>
              <a:rPr lang="en-CA" sz="2400" b="1" baseline="-25000" dirty="0">
                <a:solidFill>
                  <a:srgbClr val="5014F8"/>
                </a:solidFill>
                <a:effectLst/>
                <a:latin typeface="Century Gothic" panose="020B0502020202020204" pitchFamily="34" charset="0"/>
              </a:rPr>
              <a:t>1</a:t>
            </a:r>
            <a:r>
              <a:rPr lang="en-CA" sz="2400" b="1" i="1" dirty="0">
                <a:solidFill>
                  <a:srgbClr val="5014F8"/>
                </a:solidFill>
                <a:effectLst/>
                <a:latin typeface="Century Gothic" panose="020B0502020202020204" pitchFamily="34" charset="0"/>
              </a:rPr>
              <a:t>y</a:t>
            </a:r>
            <a:r>
              <a:rPr lang="en-CA" sz="2400" b="1" baseline="-25000" dirty="0">
                <a:solidFill>
                  <a:srgbClr val="5014F8"/>
                </a:solidFill>
                <a:effectLst/>
                <a:latin typeface="Century Gothic" panose="020B0502020202020204" pitchFamily="34" charset="0"/>
              </a:rPr>
              <a:t>2</a:t>
            </a:r>
            <a:r>
              <a:rPr lang="en-CA" sz="2400" b="1" baseline="-25000" dirty="0">
                <a:solidFill>
                  <a:srgbClr val="5014F8"/>
                </a:solidFill>
                <a:latin typeface="Century Gothic" panose="020B0502020202020204" pitchFamily="34" charset="0"/>
              </a:rPr>
              <a:t> </a:t>
            </a:r>
            <a:r>
              <a:rPr lang="en-CA" sz="2400" b="1" dirty="0">
                <a:solidFill>
                  <a:srgbClr val="5014F8"/>
                </a:solidFill>
                <a:effectLst/>
                <a:latin typeface="Century Gothic" panose="020B0502020202020204" pitchFamily="34" charset="0"/>
              </a:rPr>
              <a:t>... </a:t>
            </a:r>
            <a:r>
              <a:rPr lang="en-CA" sz="2400" b="1" i="1" dirty="0" err="1">
                <a:solidFill>
                  <a:srgbClr val="5014F8"/>
                </a:solidFill>
                <a:effectLst/>
                <a:latin typeface="Century Gothic" panose="020B0502020202020204" pitchFamily="34" charset="0"/>
              </a:rPr>
              <a:t>y</a:t>
            </a:r>
            <a:r>
              <a:rPr lang="en-CA" sz="2400" b="1" i="1" baseline="-25000" dirty="0" err="1">
                <a:solidFill>
                  <a:srgbClr val="5014F8"/>
                </a:solidFill>
                <a:effectLst/>
                <a:latin typeface="Century Gothic" panose="020B0502020202020204" pitchFamily="34" charset="0"/>
              </a:rPr>
              <a:t>n</a:t>
            </a:r>
            <a:r>
              <a:rPr lang="en-CA" sz="2400" b="1" dirty="0">
                <a:solidFill>
                  <a:srgbClr val="5014F8"/>
                </a:solidFill>
                <a:effectLst/>
                <a:latin typeface="Century Gothic" panose="020B0502020202020204" pitchFamily="34" charset="0"/>
              </a:rPr>
              <a:t> with at most </a:t>
            </a:r>
            <a:r>
              <a:rPr lang="en-CA" sz="2400" b="1" i="1" dirty="0">
                <a:solidFill>
                  <a:srgbClr val="5014F8"/>
                </a:solidFill>
                <a:effectLst/>
                <a:latin typeface="Century Gothic" panose="020B0502020202020204" pitchFamily="34" charset="0"/>
              </a:rPr>
              <a:t>k</a:t>
            </a:r>
            <a:r>
              <a:rPr lang="en-CA" sz="2400" b="1" dirty="0">
                <a:solidFill>
                  <a:srgbClr val="5014F8"/>
                </a:solidFill>
                <a:effectLst/>
                <a:latin typeface="Century Gothic" panose="020B0502020202020204" pitchFamily="34" charset="0"/>
              </a:rPr>
              <a:t> differences, where </a:t>
            </a:r>
            <a:r>
              <a:rPr lang="en-CA" sz="2400" b="1" i="1" dirty="0">
                <a:solidFill>
                  <a:srgbClr val="5014F8"/>
                </a:solidFill>
                <a:effectLst/>
                <a:latin typeface="Century Gothic" panose="020B0502020202020204" pitchFamily="34" charset="0"/>
              </a:rPr>
              <a:t>x</a:t>
            </a:r>
            <a:r>
              <a:rPr lang="en-CA" sz="2400" b="1" i="1" baseline="-25000" dirty="0">
                <a:solidFill>
                  <a:srgbClr val="5014F8"/>
                </a:solidFill>
                <a:effectLst/>
                <a:latin typeface="Century Gothic" panose="020B0502020202020204" pitchFamily="34" charset="0"/>
              </a:rPr>
              <a:t>i</a:t>
            </a:r>
            <a:r>
              <a:rPr lang="en-CA" sz="2400" b="1" dirty="0">
                <a:solidFill>
                  <a:srgbClr val="5014F8"/>
                </a:solidFill>
                <a:effectLst/>
                <a:latin typeface="Century Gothic" panose="020B0502020202020204" pitchFamily="34" charset="0"/>
              </a:rPr>
              <a:t>, </a:t>
            </a:r>
            <a:r>
              <a:rPr lang="en-CA" sz="2400" b="1" i="1" dirty="0" err="1">
                <a:solidFill>
                  <a:srgbClr val="5014F8"/>
                </a:solidFill>
                <a:effectLst/>
                <a:latin typeface="Century Gothic" panose="020B0502020202020204" pitchFamily="34" charset="0"/>
              </a:rPr>
              <a:t>y</a:t>
            </a:r>
            <a:r>
              <a:rPr lang="en-CA" sz="2400" b="1" i="1" baseline="-25000" dirty="0" err="1">
                <a:solidFill>
                  <a:srgbClr val="5014F8"/>
                </a:solidFill>
                <a:effectLst/>
                <a:latin typeface="Century Gothic" panose="020B0502020202020204" pitchFamily="34" charset="0"/>
              </a:rPr>
              <a:t>j</a:t>
            </a:r>
            <a:r>
              <a:rPr lang="en-CA" sz="2400" b="1" dirty="0">
                <a:solidFill>
                  <a:srgbClr val="5014F8"/>
                </a:solidFill>
                <a:effectLst/>
                <a:latin typeface="Century Gothic" panose="020B0502020202020204" pitchFamily="34" charset="0"/>
              </a:rPr>
              <a:t> </a:t>
            </a:r>
            <a:r>
              <a:rPr lang="en-CA" sz="2400" b="1" dirty="0">
                <a:solidFill>
                  <a:srgbClr val="5014F8"/>
                </a:solidFill>
                <a:effectLst/>
                <a:latin typeface="Century Gothic" panose="020B0502020202020204" pitchFamily="34" charset="0"/>
                <a:sym typeface="Symbol" panose="05050102010706020507" pitchFamily="18" charset="2"/>
              </a:rPr>
              <a:t> </a:t>
            </a:r>
            <a:r>
              <a:rPr lang="en-CA" sz="2400" b="1" dirty="0">
                <a:solidFill>
                  <a:srgbClr val="5014F8"/>
                </a:solidFill>
                <a:latin typeface="Century Gothic" panose="020B0502020202020204" pitchFamily="34" charset="0"/>
                <a:sym typeface="Symbol" panose="05050102010706020507" pitchFamily="18" charset="2"/>
              </a:rPr>
              <a:t>, </a:t>
            </a:r>
            <a:r>
              <a:rPr lang="en-CA" sz="2400" b="1" dirty="0">
                <a:solidFill>
                  <a:srgbClr val="5014F8"/>
                </a:solidFill>
                <a:effectLst/>
                <a:latin typeface="Century Gothic" panose="020B0502020202020204" pitchFamily="34" charset="0"/>
              </a:rPr>
              <a:t>a given alphabet. In general, we distinguish among three kinds of differences:</a:t>
            </a:r>
            <a:endParaRPr lang="en-US" sz="2400" b="1" dirty="0">
              <a:solidFill>
                <a:srgbClr val="5014F8"/>
              </a:solidFill>
              <a:latin typeface="Century Gothic" panose="020B0502020202020204" pitchFamily="34" charset="0"/>
              <a:ea typeface="SimSun"/>
            </a:endParaRPr>
          </a:p>
          <a:p>
            <a:pPr marL="914400" indent="-450850" algn="just">
              <a:spcBef>
                <a:spcPts val="600"/>
              </a:spcBef>
              <a:spcAft>
                <a:spcPts val="600"/>
              </a:spcAft>
              <a:buFont typeface="+mj-lt"/>
              <a:buAutoNum type="arabicPeriod"/>
            </a:pPr>
            <a:r>
              <a:rPr lang="en-CA" sz="2400" b="1" dirty="0">
                <a:solidFill>
                  <a:srgbClr val="861CF0"/>
                </a:solidFill>
                <a:effectLst/>
                <a:latin typeface="Century Gothic" panose="020B0502020202020204" pitchFamily="34" charset="0"/>
              </a:rPr>
              <a:t>A character of the pattern corresponds to a different character of the target. In this case we say that there is a mismatch between the two characters;</a:t>
            </a:r>
          </a:p>
          <a:p>
            <a:pPr marL="914400" indent="-450850" algn="just">
              <a:spcBef>
                <a:spcPts val="600"/>
              </a:spcBef>
              <a:spcAft>
                <a:spcPts val="600"/>
              </a:spcAft>
              <a:buFont typeface="+mj-lt"/>
              <a:buAutoNum type="arabicPeriod"/>
            </a:pPr>
            <a:r>
              <a:rPr lang="en-CA" sz="2400" b="1" dirty="0">
                <a:solidFill>
                  <a:srgbClr val="861CF0"/>
                </a:solidFill>
                <a:effectLst/>
                <a:latin typeface="Century Gothic" panose="020B0502020202020204" pitchFamily="34" charset="0"/>
              </a:rPr>
              <a:t>A character of the target corresponds to ''no character'' in the pattern (an insertion into the pattern); and</a:t>
            </a:r>
          </a:p>
          <a:p>
            <a:pPr marL="914400" indent="-450850" algn="just">
              <a:spcBef>
                <a:spcPts val="600"/>
              </a:spcBef>
              <a:spcAft>
                <a:spcPts val="600"/>
              </a:spcAft>
              <a:buFont typeface="+mj-lt"/>
              <a:buAutoNum type="arabicPeriod"/>
            </a:pPr>
            <a:r>
              <a:rPr lang="en-CA" sz="2400" b="1" dirty="0">
                <a:solidFill>
                  <a:srgbClr val="861CF0"/>
                </a:solidFill>
                <a:effectLst/>
                <a:latin typeface="Century Gothic" panose="020B0502020202020204" pitchFamily="34" charset="0"/>
              </a:rPr>
              <a:t>A character of the pattern corresponds to ''no character'' in the target (a deletion from the pattern).</a:t>
            </a:r>
          </a:p>
          <a:p>
            <a:pPr algn="just">
              <a:spcBef>
                <a:spcPts val="600"/>
              </a:spcBef>
              <a:spcAft>
                <a:spcPts val="600"/>
              </a:spcAft>
              <a:buFont typeface="Wingdings" panose="05000000000000000000" pitchFamily="2" charset="2"/>
              <a:buChar char="Ø"/>
            </a:pPr>
            <a:endParaRPr lang="en-US" sz="2400" b="1" dirty="0">
              <a:solidFill>
                <a:srgbClr val="5014F8"/>
              </a:solidFill>
              <a:latin typeface="Century Gothic" panose="020B0502020202020204" pitchFamily="34" charset="0"/>
              <a:ea typeface="SimSun"/>
            </a:endParaRPr>
          </a:p>
        </p:txBody>
      </p:sp>
      <p:sp>
        <p:nvSpPr>
          <p:cNvPr id="4" name="Slide Number Placeholder 3"/>
          <p:cNvSpPr>
            <a:spLocks noGrp="1"/>
          </p:cNvSpPr>
          <p:nvPr>
            <p:ph type="sldNum" sz="quarter" idx="12"/>
          </p:nvPr>
        </p:nvSpPr>
        <p:spPr/>
        <p:txBody>
          <a:bodyPr>
            <a:normAutofit/>
          </a:bodyPr>
          <a:lstStyle/>
          <a:p>
            <a:pPr>
              <a:defRPr/>
            </a:pPr>
            <a:fld id="{4AC0CB1A-16DA-40F0-97CC-44E280BFCAA3}" type="slidenum">
              <a:rPr lang="en-CA" smtClean="0"/>
              <a:pPr>
                <a:defRPr/>
              </a:pPr>
              <a:t>3</a:t>
            </a:fld>
            <a:endParaRPr lang="en-CA" dirty="0"/>
          </a:p>
        </p:txBody>
      </p:sp>
      <p:sp>
        <p:nvSpPr>
          <p:cNvPr id="19" name="Slide Number Placeholder 3">
            <a:extLst>
              <a:ext uri="{FF2B5EF4-FFF2-40B4-BE49-F238E27FC236}">
                <a16:creationId xmlns:a16="http://schemas.microsoft.com/office/drawing/2014/main" id="{CE0E7B86-7317-47F8-82FB-BAF9BFD58CA5}"/>
              </a:ext>
            </a:extLst>
          </p:cNvPr>
          <p:cNvSpPr txBox="1">
            <a:spLocks/>
          </p:cNvSpPr>
          <p:nvPr/>
        </p:nvSpPr>
        <p:spPr>
          <a:xfrm>
            <a:off x="5486400" y="6400800"/>
            <a:ext cx="1219200" cy="283464"/>
          </a:xfrm>
          <a:prstGeom prst="rect">
            <a:avLst/>
          </a:prstGeom>
          <a:noFill/>
        </p:spPr>
        <p:txBody>
          <a:bodyPr vert="horz" lIns="45720" rIns="45720" rtlCol="0" anchor="ctr">
            <a:normAutofit/>
          </a:bodyP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4AC0CB1A-16DA-40F0-97CC-44E280BFCAA3}" type="slidenum">
              <a:rPr lang="en-CA" smtClean="0"/>
              <a:pPr>
                <a:defRPr/>
              </a:pPr>
              <a:t>3</a:t>
            </a:fld>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C4338-D09E-407F-9F6B-C71E74F084CF}"/>
              </a:ext>
            </a:extLst>
          </p:cNvPr>
          <p:cNvSpPr>
            <a:spLocks noGrp="1"/>
          </p:cNvSpPr>
          <p:nvPr>
            <p:ph type="sldNum" sz="quarter" idx="12"/>
          </p:nvPr>
        </p:nvSpPr>
        <p:spPr/>
        <p:txBody>
          <a:bodyPr/>
          <a:lstStyle/>
          <a:p>
            <a:pPr>
              <a:defRPr/>
            </a:pPr>
            <a:fld id="{03CBE5BD-7AB5-470E-8DF8-AF0EEA925017}" type="slidenum">
              <a:rPr lang="en-CA" smtClean="0"/>
              <a:pPr>
                <a:defRPr/>
              </a:pPr>
              <a:t>30</a:t>
            </a:fld>
            <a:endParaRPr lang="en-CA" dirty="0"/>
          </a:p>
        </p:txBody>
      </p:sp>
      <p:sp>
        <p:nvSpPr>
          <p:cNvPr id="5" name="Slide Number Placeholder 3">
            <a:extLst>
              <a:ext uri="{FF2B5EF4-FFF2-40B4-BE49-F238E27FC236}">
                <a16:creationId xmlns:a16="http://schemas.microsoft.com/office/drawing/2014/main" id="{1F20EAB0-21A5-4845-9AFA-7013B31EDA40}"/>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30</a:t>
            </a:fld>
            <a:endParaRPr lang="en-CA" dirty="0"/>
          </a:p>
        </p:txBody>
      </p:sp>
      <p:sp>
        <p:nvSpPr>
          <p:cNvPr id="6" name="Title 1">
            <a:extLst>
              <a:ext uri="{FF2B5EF4-FFF2-40B4-BE49-F238E27FC236}">
                <a16:creationId xmlns:a16="http://schemas.microsoft.com/office/drawing/2014/main" id="{27D2310B-9897-41BE-B3C5-BA12569E4690}"/>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7" name="Content Placeholder 2">
            <a:extLst>
              <a:ext uri="{FF2B5EF4-FFF2-40B4-BE49-F238E27FC236}">
                <a16:creationId xmlns:a16="http://schemas.microsoft.com/office/drawing/2014/main" id="{E43392A7-8A87-47C1-8E28-B1E4D0C91A62}"/>
              </a:ext>
            </a:extLst>
          </p:cNvPr>
          <p:cNvSpPr>
            <a:spLocks noGrp="1"/>
          </p:cNvSpPr>
          <p:nvPr>
            <p:ph idx="1"/>
          </p:nvPr>
        </p:nvSpPr>
        <p:spPr>
          <a:xfrm>
            <a:off x="669925" y="1531938"/>
            <a:ext cx="10931525" cy="4604702"/>
          </a:xfrm>
        </p:spPr>
        <p:txBody>
          <a:bodyPr>
            <a:normAutofit fontScale="25000" lnSpcReduction="20000"/>
          </a:bodyPr>
          <a:lstStyle/>
          <a:p>
            <a:pPr>
              <a:spcBef>
                <a:spcPts val="0"/>
              </a:spcBef>
              <a:spcAft>
                <a:spcPts val="1200"/>
              </a:spcAft>
              <a:buFont typeface="Wingdings" panose="05000000000000000000" pitchFamily="2" charset="2"/>
              <a:buChar char="Ø"/>
            </a:pPr>
            <a:r>
              <a:rPr lang="en-CA" sz="12800" b="1" dirty="0">
                <a:solidFill>
                  <a:srgbClr val="5014F8"/>
                </a:solidFill>
                <a:latin typeface="Century Gothic" panose="020B0502020202020204" pitchFamily="34" charset="0"/>
              </a:rPr>
              <a:t>Test bed</a:t>
            </a:r>
          </a:p>
          <a:p>
            <a:pPr marL="514350" indent="-514350">
              <a:lnSpc>
                <a:spcPts val="3360"/>
              </a:lnSpc>
              <a:spcBef>
                <a:spcPts val="0"/>
              </a:spcBef>
              <a:spcAft>
                <a:spcPts val="600"/>
              </a:spcAft>
              <a:buFont typeface="+mj-lt"/>
              <a:buAutoNum type="arabicPeriod"/>
            </a:pPr>
            <a:r>
              <a:rPr lang="en-CA" sz="11200" b="1" dirty="0">
                <a:solidFill>
                  <a:srgbClr val="5014F8"/>
                </a:solidFill>
                <a:latin typeface="Century Gothic" panose="020B0502020202020204" pitchFamily="34" charset="0"/>
              </a:rPr>
              <a:t>For time measurements, we used the Unix time commands. In addition, the suffix trees for patterns (in the Chang-Lawler's method and ours), as well as for reference sequences (in the </a:t>
            </a:r>
            <a:r>
              <a:rPr lang="en-CA" sz="11200" b="1" dirty="0" err="1">
                <a:solidFill>
                  <a:srgbClr val="5014F8"/>
                </a:solidFill>
                <a:latin typeface="Century Gothic" panose="020B0502020202020204" pitchFamily="34" charset="0"/>
              </a:rPr>
              <a:t>Ukkonen's</a:t>
            </a:r>
            <a:r>
              <a:rPr lang="en-CA" sz="11200" b="1" dirty="0">
                <a:solidFill>
                  <a:srgbClr val="5014F8"/>
                </a:solidFill>
                <a:latin typeface="Century Gothic" panose="020B0502020202020204" pitchFamily="34" charset="0"/>
              </a:rPr>
              <a:t> index-based method) are constructed by using the algorithm described in [59].</a:t>
            </a:r>
          </a:p>
          <a:p>
            <a:pPr marL="514350" indent="-514350">
              <a:lnSpc>
                <a:spcPts val="3360"/>
              </a:lnSpc>
              <a:spcBef>
                <a:spcPts val="0"/>
              </a:spcBef>
              <a:buFont typeface="+mj-lt"/>
              <a:buAutoNum type="arabicPeriod"/>
            </a:pPr>
            <a:r>
              <a:rPr lang="en-CA" sz="11200" b="1" dirty="0">
                <a:solidFill>
                  <a:srgbClr val="5014F8"/>
                </a:solidFill>
                <a:latin typeface="Century Gothic" panose="020B0502020202020204" pitchFamily="34" charset="0"/>
              </a:rPr>
              <a:t>To construct the suffix arrays and the BWT-arrays, we used a code found in the </a:t>
            </a:r>
            <a:r>
              <a:rPr lang="en-CA" sz="11200" b="1" dirty="0" err="1">
                <a:solidFill>
                  <a:srgbClr val="5014F8"/>
                </a:solidFill>
                <a:latin typeface="Century Gothic" panose="020B0502020202020204" pitchFamily="34" charset="0"/>
              </a:rPr>
              <a:t>libdivsufsort</a:t>
            </a:r>
            <a:r>
              <a:rPr lang="en-CA" sz="11200" b="1" dirty="0">
                <a:solidFill>
                  <a:srgbClr val="5014F8"/>
                </a:solidFill>
                <a:latin typeface="Century Gothic" panose="020B0502020202020204" pitchFamily="34" charset="0"/>
              </a:rPr>
              <a:t> library (</a:t>
            </a:r>
            <a:r>
              <a:rPr lang="en-CA" sz="11200" b="1" dirty="0">
                <a:solidFill>
                  <a:srgbClr val="5014F8"/>
                </a:solidFill>
                <a:latin typeface="Century Gothic" panose="020B0502020202020204" pitchFamily="34" charset="0"/>
                <a:hlinkClick r:id="rId2"/>
              </a:rPr>
              <a:t>https://github.com/</a:t>
            </a:r>
            <a:endParaRPr lang="en-CA" sz="11200" b="1" dirty="0">
              <a:solidFill>
                <a:srgbClr val="5014F8"/>
              </a:solidFill>
              <a:latin typeface="Century Gothic" panose="020B0502020202020204" pitchFamily="34" charset="0"/>
            </a:endParaRPr>
          </a:p>
          <a:p>
            <a:pPr marL="0" indent="0">
              <a:lnSpc>
                <a:spcPts val="3360"/>
              </a:lnSpc>
              <a:spcBef>
                <a:spcPts val="0"/>
              </a:spcBef>
              <a:buNone/>
              <a:tabLst>
                <a:tab pos="457200" algn="l"/>
              </a:tabLst>
            </a:pPr>
            <a:r>
              <a:rPr lang="en-CA" sz="11200" b="1" dirty="0">
                <a:solidFill>
                  <a:srgbClr val="5014F8"/>
                </a:solidFill>
                <a:latin typeface="Century Gothic" panose="020B0502020202020204" pitchFamily="34" charset="0"/>
              </a:rPr>
              <a:t>	</a:t>
            </a:r>
            <a:r>
              <a:rPr lang="en-CA" sz="11200" b="1" u="sng" dirty="0">
                <a:solidFill>
                  <a:srgbClr val="2007B5"/>
                </a:solidFill>
                <a:latin typeface="Century Gothic" panose="020B0502020202020204" pitchFamily="34" charset="0"/>
              </a:rPr>
              <a:t>Y256/</a:t>
            </a:r>
            <a:r>
              <a:rPr lang="en-CA" sz="11200" b="1" u="sng" dirty="0" err="1">
                <a:solidFill>
                  <a:srgbClr val="2007B5"/>
                </a:solidFill>
                <a:latin typeface="Century Gothic" panose="020B0502020202020204" pitchFamily="34" charset="0"/>
              </a:rPr>
              <a:t>libdivsufsort</a:t>
            </a:r>
            <a:r>
              <a:rPr lang="en-CA" sz="11200" b="1" dirty="0">
                <a:solidFill>
                  <a:srgbClr val="5014F8"/>
                </a:solidFill>
                <a:latin typeface="Century Gothic" panose="020B0502020202020204" pitchFamily="34" charset="0"/>
              </a:rPr>
              <a:t>)</a:t>
            </a:r>
          </a:p>
        </p:txBody>
      </p:sp>
    </p:spTree>
    <p:extLst>
      <p:ext uri="{BB962C8B-B14F-4D97-AF65-F5344CB8AC3E}">
        <p14:creationId xmlns:p14="http://schemas.microsoft.com/office/powerpoint/2010/main" val="1980563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486400" y="6172194"/>
            <a:ext cx="1219200" cy="283464"/>
          </a:xfrm>
        </p:spPr>
        <p:txBody>
          <a:bodyPr/>
          <a:lstStyle/>
          <a:p>
            <a:pPr>
              <a:defRPr/>
            </a:pPr>
            <a:fld id="{03CBE5BD-7AB5-470E-8DF8-AF0EEA925017}" type="slidenum">
              <a:rPr lang="en-CA" smtClean="0"/>
              <a:pPr>
                <a:defRPr/>
              </a:pPr>
              <a:t>31</a:t>
            </a:fld>
            <a:endParaRPr lang="en-CA" dirty="0"/>
          </a:p>
        </p:txBody>
      </p:sp>
      <p:sp>
        <p:nvSpPr>
          <p:cNvPr id="5"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p:cNvSpPr>
            <a:spLocks noGrp="1"/>
          </p:cNvSpPr>
          <p:nvPr>
            <p:ph idx="1"/>
          </p:nvPr>
        </p:nvSpPr>
        <p:spPr>
          <a:xfrm>
            <a:off x="669925" y="1531938"/>
            <a:ext cx="10931525" cy="658812"/>
          </a:xfrm>
        </p:spPr>
        <p:txBody>
          <a:bodyPr>
            <a:normAutofit/>
          </a:bodyPr>
          <a:lstStyle/>
          <a:p>
            <a:pPr>
              <a:spcBef>
                <a:spcPts val="600"/>
              </a:spcBef>
              <a:spcAft>
                <a:spcPts val="600"/>
              </a:spcAft>
              <a:buFont typeface="Wingdings" panose="05000000000000000000" pitchFamily="2" charset="2"/>
              <a:buChar char="Ø"/>
            </a:pPr>
            <a:r>
              <a:rPr lang="en-US" sz="2800" b="1" dirty="0">
                <a:solidFill>
                  <a:srgbClr val="5014F8"/>
                </a:solidFill>
                <a:latin typeface="Century Gothic" panose="020B0502020202020204" pitchFamily="34" charset="0"/>
                <a:cs typeface="Times New Roman" pitchFamily="18" charset="0"/>
              </a:rPr>
              <a:t>Data</a:t>
            </a:r>
          </a:p>
        </p:txBody>
      </p:sp>
      <p:graphicFrame>
        <p:nvGraphicFramePr>
          <p:cNvPr id="2" name="Table 2">
            <a:extLst>
              <a:ext uri="{FF2B5EF4-FFF2-40B4-BE49-F238E27FC236}">
                <a16:creationId xmlns:a16="http://schemas.microsoft.com/office/drawing/2014/main" id="{AEDE6308-B299-4801-9693-CAEB200EB06B}"/>
              </a:ext>
            </a:extLst>
          </p:cNvPr>
          <p:cNvGraphicFramePr>
            <a:graphicFrameLocks noGrp="1"/>
          </p:cNvGraphicFramePr>
          <p:nvPr>
            <p:extLst>
              <p:ext uri="{D42A27DB-BD31-4B8C-83A1-F6EECF244321}">
                <p14:modId xmlns:p14="http://schemas.microsoft.com/office/powerpoint/2010/main" val="532631117"/>
              </p:ext>
            </p:extLst>
          </p:nvPr>
        </p:nvGraphicFramePr>
        <p:xfrm>
          <a:off x="609601" y="2213605"/>
          <a:ext cx="11321145" cy="3108960"/>
        </p:xfrm>
        <a:graphic>
          <a:graphicData uri="http://schemas.openxmlformats.org/drawingml/2006/table">
            <a:tbl>
              <a:tblPr firstRow="1" bandRow="1">
                <a:tableStyleId>{5C22544A-7EE6-4342-B048-85BDC9FD1C3A}</a:tableStyleId>
              </a:tblPr>
              <a:tblGrid>
                <a:gridCol w="3773715">
                  <a:extLst>
                    <a:ext uri="{9D8B030D-6E8A-4147-A177-3AD203B41FA5}">
                      <a16:colId xmlns:a16="http://schemas.microsoft.com/office/drawing/2014/main" val="465044341"/>
                    </a:ext>
                  </a:extLst>
                </a:gridCol>
                <a:gridCol w="2868822">
                  <a:extLst>
                    <a:ext uri="{9D8B030D-6E8A-4147-A177-3AD203B41FA5}">
                      <a16:colId xmlns:a16="http://schemas.microsoft.com/office/drawing/2014/main" val="633210320"/>
                    </a:ext>
                  </a:extLst>
                </a:gridCol>
                <a:gridCol w="4678608">
                  <a:extLst>
                    <a:ext uri="{9D8B030D-6E8A-4147-A177-3AD203B41FA5}">
                      <a16:colId xmlns:a16="http://schemas.microsoft.com/office/drawing/2014/main" val="2668367188"/>
                    </a:ext>
                  </a:extLst>
                </a:gridCol>
              </a:tblGrid>
              <a:tr h="370840">
                <a:tc>
                  <a:txBody>
                    <a:bodyPr/>
                    <a:lstStyle/>
                    <a:p>
                      <a:r>
                        <a:rPr lang="en-US" sz="2800" dirty="0"/>
                        <a:t>Reference sequences*</a:t>
                      </a:r>
                    </a:p>
                  </a:txBody>
                  <a:tcPr/>
                </a:tc>
                <a:tc>
                  <a:txBody>
                    <a:bodyPr/>
                    <a:lstStyle/>
                    <a:p>
                      <a:r>
                        <a:rPr lang="en-US" sz="2800" dirty="0"/>
                        <a:t>Num. characters</a:t>
                      </a:r>
                    </a:p>
                  </a:txBody>
                  <a:tcPr/>
                </a:tc>
                <a:tc>
                  <a:txBody>
                    <a:bodyPr/>
                    <a:lstStyle/>
                    <a:p>
                      <a:r>
                        <a:rPr lang="en-US" sz="2800" dirty="0"/>
                        <a:t>Time (s) for building BWT</a:t>
                      </a:r>
                      <a:r>
                        <a:rPr lang="en-US" sz="2800" baseline="0" dirty="0"/>
                        <a:t>(y)</a:t>
                      </a:r>
                      <a:endParaRPr lang="en-US" sz="2800" dirty="0"/>
                    </a:p>
                  </a:txBody>
                  <a:tcPr/>
                </a:tc>
                <a:extLst>
                  <a:ext uri="{0D108BD9-81ED-4DB2-BD59-A6C34878D82A}">
                    <a16:rowId xmlns:a16="http://schemas.microsoft.com/office/drawing/2014/main" val="1485184495"/>
                  </a:ext>
                </a:extLst>
              </a:tr>
              <a:tr h="370840">
                <a:tc>
                  <a:txBody>
                    <a:bodyPr/>
                    <a:lstStyle/>
                    <a:p>
                      <a:r>
                        <a:rPr lang="en-US" sz="2800" dirty="0"/>
                        <a:t>Gorilla</a:t>
                      </a:r>
                    </a:p>
                  </a:txBody>
                  <a:tcPr/>
                </a:tc>
                <a:tc>
                  <a:txBody>
                    <a:bodyPr/>
                    <a:lstStyle/>
                    <a:p>
                      <a:r>
                        <a:rPr lang="en-US" sz="2800" dirty="0"/>
                        <a:t>3,063,403,506</a:t>
                      </a:r>
                    </a:p>
                  </a:txBody>
                  <a:tcPr/>
                </a:tc>
                <a:tc>
                  <a:txBody>
                    <a:bodyPr/>
                    <a:lstStyle/>
                    <a:p>
                      <a:r>
                        <a:rPr lang="en-US" sz="2800" dirty="0"/>
                        <a:t>406.817</a:t>
                      </a:r>
                    </a:p>
                  </a:txBody>
                  <a:tcPr/>
                </a:tc>
                <a:extLst>
                  <a:ext uri="{0D108BD9-81ED-4DB2-BD59-A6C34878D82A}">
                    <a16:rowId xmlns:a16="http://schemas.microsoft.com/office/drawing/2014/main" val="2863374334"/>
                  </a:ext>
                </a:extLst>
              </a:tr>
              <a:tr h="370840">
                <a:tc>
                  <a:txBody>
                    <a:bodyPr/>
                    <a:lstStyle/>
                    <a:p>
                      <a:r>
                        <a:rPr lang="en-US" sz="2800" dirty="0"/>
                        <a:t>Danio Rerio (</a:t>
                      </a:r>
                      <a:r>
                        <a:rPr lang="en-US" sz="2800" dirty="0" err="1"/>
                        <a:t>ZebraFish</a:t>
                      </a:r>
                      <a:r>
                        <a:rPr lang="en-US" sz="2800" dirty="0"/>
                        <a:t>)</a:t>
                      </a:r>
                    </a:p>
                  </a:txBody>
                  <a:tcPr/>
                </a:tc>
                <a:tc>
                  <a:txBody>
                    <a:bodyPr/>
                    <a:lstStyle/>
                    <a:p>
                      <a:r>
                        <a:rPr lang="en-US" sz="2800" dirty="0"/>
                        <a:t>1,373,472,378</a:t>
                      </a:r>
                    </a:p>
                  </a:txBody>
                  <a:tcPr/>
                </a:tc>
                <a:tc>
                  <a:txBody>
                    <a:bodyPr/>
                    <a:lstStyle/>
                    <a:p>
                      <a:r>
                        <a:rPr lang="en-US" sz="2800" dirty="0"/>
                        <a:t>173.142</a:t>
                      </a:r>
                    </a:p>
                  </a:txBody>
                  <a:tcPr/>
                </a:tc>
                <a:extLst>
                  <a:ext uri="{0D108BD9-81ED-4DB2-BD59-A6C34878D82A}">
                    <a16:rowId xmlns:a16="http://schemas.microsoft.com/office/drawing/2014/main" val="798900323"/>
                  </a:ext>
                </a:extLst>
              </a:tr>
              <a:tr h="370840">
                <a:tc>
                  <a:txBody>
                    <a:bodyPr/>
                    <a:lstStyle/>
                    <a:p>
                      <a:r>
                        <a:rPr lang="en-US" sz="2800" dirty="0"/>
                        <a:t>Gorilla Chr1</a:t>
                      </a:r>
                    </a:p>
                  </a:txBody>
                  <a:tcPr/>
                </a:tc>
                <a:tc>
                  <a:txBody>
                    <a:bodyPr/>
                    <a:lstStyle/>
                    <a:p>
                      <a:r>
                        <a:rPr lang="en-US" sz="2800" dirty="0"/>
                        <a:t>228,908,641</a:t>
                      </a:r>
                    </a:p>
                  </a:txBody>
                  <a:tcPr/>
                </a:tc>
                <a:tc>
                  <a:txBody>
                    <a:bodyPr/>
                    <a:lstStyle/>
                    <a:p>
                      <a:r>
                        <a:rPr lang="en-US" sz="2800" dirty="0"/>
                        <a:t>25.03</a:t>
                      </a:r>
                    </a:p>
                  </a:txBody>
                  <a:tcPr/>
                </a:tc>
                <a:extLst>
                  <a:ext uri="{0D108BD9-81ED-4DB2-BD59-A6C34878D82A}">
                    <a16:rowId xmlns:a16="http://schemas.microsoft.com/office/drawing/2014/main" val="925356738"/>
                  </a:ext>
                </a:extLst>
              </a:tr>
              <a:tr h="370840">
                <a:tc>
                  <a:txBody>
                    <a:bodyPr/>
                    <a:lstStyle/>
                    <a:p>
                      <a:r>
                        <a:rPr lang="en-US" sz="2800" dirty="0"/>
                        <a:t>Protein-1</a:t>
                      </a:r>
                    </a:p>
                  </a:txBody>
                  <a:tcPr/>
                </a:tc>
                <a:tc>
                  <a:txBody>
                    <a:bodyPr/>
                    <a:lstStyle/>
                    <a:p>
                      <a:r>
                        <a:rPr lang="en-US" sz="2800" dirty="0"/>
                        <a:t>144,000,000</a:t>
                      </a:r>
                    </a:p>
                  </a:txBody>
                  <a:tcPr/>
                </a:tc>
                <a:tc>
                  <a:txBody>
                    <a:bodyPr/>
                    <a:lstStyle/>
                    <a:p>
                      <a:r>
                        <a:rPr lang="en-US" sz="2800" dirty="0"/>
                        <a:t>15.92</a:t>
                      </a:r>
                    </a:p>
                  </a:txBody>
                  <a:tcPr/>
                </a:tc>
                <a:extLst>
                  <a:ext uri="{0D108BD9-81ED-4DB2-BD59-A6C34878D82A}">
                    <a16:rowId xmlns:a16="http://schemas.microsoft.com/office/drawing/2014/main" val="4185343678"/>
                  </a:ext>
                </a:extLst>
              </a:tr>
              <a:tr h="370840">
                <a:tc>
                  <a:txBody>
                    <a:bodyPr/>
                    <a:lstStyle/>
                    <a:p>
                      <a:r>
                        <a:rPr lang="en-US" sz="2800" dirty="0"/>
                        <a:t>Protein-2</a:t>
                      </a:r>
                    </a:p>
                  </a:txBody>
                  <a:tcPr/>
                </a:tc>
                <a:tc>
                  <a:txBody>
                    <a:bodyPr/>
                    <a:lstStyle/>
                    <a:p>
                      <a:r>
                        <a:rPr lang="en-US" sz="2800" dirty="0"/>
                        <a:t>30,000,000</a:t>
                      </a:r>
                    </a:p>
                  </a:txBody>
                  <a:tcPr/>
                </a:tc>
                <a:tc>
                  <a:txBody>
                    <a:bodyPr/>
                    <a:lstStyle/>
                    <a:p>
                      <a:r>
                        <a:rPr lang="en-US" sz="2800" dirty="0"/>
                        <a:t>3.04</a:t>
                      </a:r>
                    </a:p>
                  </a:txBody>
                  <a:tcPr/>
                </a:tc>
                <a:extLst>
                  <a:ext uri="{0D108BD9-81ED-4DB2-BD59-A6C34878D82A}">
                    <a16:rowId xmlns:a16="http://schemas.microsoft.com/office/drawing/2014/main" val="3608791184"/>
                  </a:ext>
                </a:extLst>
              </a:tr>
            </a:tbl>
          </a:graphicData>
        </a:graphic>
      </p:graphicFrame>
      <p:sp>
        <p:nvSpPr>
          <p:cNvPr id="3" name="TextBox 2">
            <a:extLst>
              <a:ext uri="{FF2B5EF4-FFF2-40B4-BE49-F238E27FC236}">
                <a16:creationId xmlns:a16="http://schemas.microsoft.com/office/drawing/2014/main" id="{FC7A94A7-F75D-401F-A335-CCE67C7CBFDF}"/>
              </a:ext>
            </a:extLst>
          </p:cNvPr>
          <p:cNvSpPr txBox="1"/>
          <p:nvPr/>
        </p:nvSpPr>
        <p:spPr>
          <a:xfrm>
            <a:off x="669924" y="5393865"/>
            <a:ext cx="11260821" cy="830997"/>
          </a:xfrm>
          <a:prstGeom prst="rect">
            <a:avLst/>
          </a:prstGeom>
          <a:noFill/>
        </p:spPr>
        <p:txBody>
          <a:bodyPr wrap="square" rtlCol="0">
            <a:spAutoFit/>
          </a:bodyPr>
          <a:lstStyle/>
          <a:p>
            <a:r>
              <a:rPr lang="en-CA" sz="2400" dirty="0"/>
              <a:t>*The first three are genome sequences while the last two are protein sequences. For genomes, |</a:t>
            </a:r>
            <a:r>
              <a:rPr lang="en-CA" sz="2400" dirty="0">
                <a:sym typeface="Symbol" panose="05050102010706020507" pitchFamily="18" charset="2"/>
              </a:rPr>
              <a:t></a:t>
            </a:r>
            <a:r>
              <a:rPr lang="en-CA" sz="2400" dirty="0"/>
              <a:t>| = 4. For protein sequences, |</a:t>
            </a:r>
            <a:r>
              <a:rPr lang="en-CA" sz="2400" dirty="0">
                <a:sym typeface="Symbol" panose="05050102010706020507" pitchFamily="18" charset="2"/>
              </a:rPr>
              <a:t></a:t>
            </a:r>
            <a:r>
              <a:rPr lang="en-CA" sz="2400" dirty="0"/>
              <a:t>| = 20.</a:t>
            </a:r>
            <a:endParaRPr lang="en-US" sz="2400" dirty="0"/>
          </a:p>
        </p:txBody>
      </p:sp>
    </p:spTree>
    <p:extLst>
      <p:ext uri="{BB962C8B-B14F-4D97-AF65-F5344CB8AC3E}">
        <p14:creationId xmlns:p14="http://schemas.microsoft.com/office/powerpoint/2010/main" val="25406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CBE5BD-7AB5-470E-8DF8-AF0EEA925017}" type="slidenum">
              <a:rPr lang="en-CA" smtClean="0"/>
              <a:pPr>
                <a:defRPr/>
              </a:pPr>
              <a:t>32</a:t>
            </a:fld>
            <a:endParaRPr lang="en-CA" dirty="0"/>
          </a:p>
        </p:txBody>
      </p:sp>
      <p:sp>
        <p:nvSpPr>
          <p:cNvPr id="5" name="Title 1"/>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p:cNvSpPr>
            <a:spLocks noGrp="1"/>
          </p:cNvSpPr>
          <p:nvPr>
            <p:ph idx="1"/>
          </p:nvPr>
        </p:nvSpPr>
        <p:spPr>
          <a:xfrm>
            <a:off x="669925" y="1531938"/>
            <a:ext cx="10931525" cy="1543048"/>
          </a:xfrm>
        </p:spPr>
        <p:txBody>
          <a:bodyPr>
            <a:noAutofit/>
          </a:bodyPr>
          <a:lstStyle/>
          <a:p>
            <a:pPr>
              <a:spcBef>
                <a:spcPts val="600"/>
              </a:spcBef>
              <a:spcAft>
                <a:spcPts val="600"/>
              </a:spcAft>
              <a:buFont typeface="Wingdings" panose="05000000000000000000" pitchFamily="2" charset="2"/>
              <a:buChar char="Ø"/>
            </a:pPr>
            <a:r>
              <a:rPr lang="en-CA" sz="2800" b="1" dirty="0">
                <a:solidFill>
                  <a:srgbClr val="5014F8"/>
                </a:solidFill>
                <a:latin typeface="Century Gothic" panose="020B0502020202020204" pitchFamily="34" charset="0"/>
              </a:rPr>
              <a:t>Experiments on the string matching with small number of differences</a:t>
            </a:r>
          </a:p>
          <a:p>
            <a:pPr marL="346075" lvl="1" indent="0">
              <a:spcBef>
                <a:spcPts val="600"/>
              </a:spcBef>
              <a:spcAft>
                <a:spcPts val="600"/>
              </a:spcAft>
              <a:buNone/>
              <a:tabLst>
                <a:tab pos="690563" algn="l"/>
              </a:tabLst>
            </a:pPr>
            <a:r>
              <a:rPr lang="en-CA" sz="2400" b="1" dirty="0">
                <a:solidFill>
                  <a:srgbClr val="5014F8"/>
                </a:solidFill>
                <a:latin typeface="Century Gothic" panose="020B0502020202020204" pitchFamily="34" charset="0"/>
                <a:cs typeface="Times New Roman" pitchFamily="18" charset="0"/>
              </a:rPr>
              <a:t>-	Pattern length = 100 characters</a:t>
            </a:r>
            <a:endParaRPr lang="en-US" sz="2400" b="1" dirty="0">
              <a:solidFill>
                <a:srgbClr val="5014F8"/>
              </a:solidFill>
              <a:latin typeface="Century Gothic" panose="020B0502020202020204" pitchFamily="34" charset="0"/>
              <a:cs typeface="Times New Roman" pitchFamily="18" charset="0"/>
            </a:endParaRPr>
          </a:p>
        </p:txBody>
      </p:sp>
      <p:pic>
        <p:nvPicPr>
          <p:cNvPr id="8" name="Picture 7">
            <a:extLst>
              <a:ext uri="{FF2B5EF4-FFF2-40B4-BE49-F238E27FC236}">
                <a16:creationId xmlns:a16="http://schemas.microsoft.com/office/drawing/2014/main" id="{811C0574-8090-42EF-9101-DB03514EBA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6993" y="3074986"/>
            <a:ext cx="3737610" cy="2806382"/>
          </a:xfrm>
          <a:prstGeom prst="rect">
            <a:avLst/>
          </a:prstGeom>
          <a:noFill/>
          <a:ln>
            <a:noFill/>
          </a:ln>
        </p:spPr>
      </p:pic>
      <p:pic>
        <p:nvPicPr>
          <p:cNvPr id="9" name="Picture 8">
            <a:extLst>
              <a:ext uri="{FF2B5EF4-FFF2-40B4-BE49-F238E27FC236}">
                <a16:creationId xmlns:a16="http://schemas.microsoft.com/office/drawing/2014/main" id="{E6B15B81-34E8-4E1F-A905-1D659721CA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37330" y="3075306"/>
            <a:ext cx="3485902" cy="2806382"/>
          </a:xfrm>
          <a:prstGeom prst="rect">
            <a:avLst/>
          </a:prstGeom>
          <a:noFill/>
          <a:ln>
            <a:noFill/>
          </a:ln>
        </p:spPr>
      </p:pic>
      <p:pic>
        <p:nvPicPr>
          <p:cNvPr id="10" name="Picture 9">
            <a:extLst>
              <a:ext uri="{FF2B5EF4-FFF2-40B4-BE49-F238E27FC236}">
                <a16:creationId xmlns:a16="http://schemas.microsoft.com/office/drawing/2014/main" id="{BA3744F9-D275-46F8-9CD8-4F8B4DC7205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85959" y="3074986"/>
            <a:ext cx="3389481" cy="2806382"/>
          </a:xfrm>
          <a:prstGeom prst="rect">
            <a:avLst/>
          </a:prstGeom>
          <a:noFill/>
          <a:ln>
            <a:noFill/>
          </a:ln>
        </p:spPr>
      </p:pic>
      <p:sp>
        <p:nvSpPr>
          <p:cNvPr id="11" name="Content Placeholder 2">
            <a:extLst>
              <a:ext uri="{FF2B5EF4-FFF2-40B4-BE49-F238E27FC236}">
                <a16:creationId xmlns:a16="http://schemas.microsoft.com/office/drawing/2014/main" id="{173D206B-85EA-4F1C-BA22-275F426A5536}"/>
              </a:ext>
            </a:extLst>
          </p:cNvPr>
          <p:cNvSpPr txBox="1">
            <a:spLocks/>
          </p:cNvSpPr>
          <p:nvPr/>
        </p:nvSpPr>
        <p:spPr>
          <a:xfrm>
            <a:off x="1151843" y="5979107"/>
            <a:ext cx="3139441"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genome</a:t>
            </a:r>
          </a:p>
        </p:txBody>
      </p:sp>
      <p:sp>
        <p:nvSpPr>
          <p:cNvPr id="12" name="Content Placeholder 2">
            <a:extLst>
              <a:ext uri="{FF2B5EF4-FFF2-40B4-BE49-F238E27FC236}">
                <a16:creationId xmlns:a16="http://schemas.microsoft.com/office/drawing/2014/main" id="{CDC6A75E-B022-4662-A661-E29151DFC321}"/>
              </a:ext>
            </a:extLst>
          </p:cNvPr>
          <p:cNvSpPr txBox="1">
            <a:spLocks/>
          </p:cNvSpPr>
          <p:nvPr/>
        </p:nvSpPr>
        <p:spPr>
          <a:xfrm>
            <a:off x="4658272" y="5979107"/>
            <a:ext cx="3352800"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err="1">
                <a:solidFill>
                  <a:srgbClr val="5014F8"/>
                </a:solidFill>
                <a:latin typeface="Century Gothic" panose="020B0502020202020204" pitchFamily="34" charset="0"/>
                <a:cs typeface="Times New Roman" pitchFamily="18" charset="0"/>
              </a:rPr>
              <a:t>ZebraFish</a:t>
            </a:r>
            <a:r>
              <a:rPr lang="en-US" sz="2400" b="1" dirty="0">
                <a:solidFill>
                  <a:srgbClr val="5014F8"/>
                </a:solidFill>
                <a:latin typeface="Century Gothic" panose="020B0502020202020204" pitchFamily="34" charset="0"/>
                <a:cs typeface="Times New Roman" pitchFamily="18" charset="0"/>
              </a:rPr>
              <a:t> genome</a:t>
            </a:r>
          </a:p>
        </p:txBody>
      </p:sp>
      <p:sp>
        <p:nvSpPr>
          <p:cNvPr id="13" name="Content Placeholder 2">
            <a:extLst>
              <a:ext uri="{FF2B5EF4-FFF2-40B4-BE49-F238E27FC236}">
                <a16:creationId xmlns:a16="http://schemas.microsoft.com/office/drawing/2014/main" id="{E4065BF7-B149-40B0-A8B7-2C8266BBD18E}"/>
              </a:ext>
            </a:extLst>
          </p:cNvPr>
          <p:cNvSpPr txBox="1">
            <a:spLocks/>
          </p:cNvSpPr>
          <p:nvPr/>
        </p:nvSpPr>
        <p:spPr>
          <a:xfrm>
            <a:off x="8782719" y="5979107"/>
            <a:ext cx="2690556"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Chr1</a:t>
            </a:r>
          </a:p>
        </p:txBody>
      </p:sp>
    </p:spTree>
    <p:extLst>
      <p:ext uri="{BB962C8B-B14F-4D97-AF65-F5344CB8AC3E}">
        <p14:creationId xmlns:p14="http://schemas.microsoft.com/office/powerpoint/2010/main" val="485438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5E4243-4015-4B32-AAD7-55A74A4AEC72}"/>
              </a:ext>
            </a:extLst>
          </p:cNvPr>
          <p:cNvSpPr>
            <a:spLocks noGrp="1"/>
          </p:cNvSpPr>
          <p:nvPr>
            <p:ph type="sldNum" sz="quarter" idx="12"/>
          </p:nvPr>
        </p:nvSpPr>
        <p:spPr>
          <a:xfrm>
            <a:off x="5278570" y="6268717"/>
            <a:ext cx="1219200" cy="283464"/>
          </a:xfrm>
        </p:spPr>
        <p:txBody>
          <a:bodyPr/>
          <a:lstStyle/>
          <a:p>
            <a:pPr>
              <a:defRPr/>
            </a:pPr>
            <a:fld id="{03CBE5BD-7AB5-470E-8DF8-AF0EEA925017}" type="slidenum">
              <a:rPr lang="en-CA" smtClean="0"/>
              <a:pPr>
                <a:defRPr/>
              </a:pPr>
              <a:t>33</a:t>
            </a:fld>
            <a:endParaRPr lang="en-CA" dirty="0"/>
          </a:p>
        </p:txBody>
      </p:sp>
      <p:sp>
        <p:nvSpPr>
          <p:cNvPr id="5" name="Title 1">
            <a:extLst>
              <a:ext uri="{FF2B5EF4-FFF2-40B4-BE49-F238E27FC236}">
                <a16:creationId xmlns:a16="http://schemas.microsoft.com/office/drawing/2014/main" id="{7A0686B6-6CC6-4287-B018-A3E67D3D9CDA}"/>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graphicFrame>
        <p:nvGraphicFramePr>
          <p:cNvPr id="2" name="Table 2">
            <a:extLst>
              <a:ext uri="{FF2B5EF4-FFF2-40B4-BE49-F238E27FC236}">
                <a16:creationId xmlns:a16="http://schemas.microsoft.com/office/drawing/2014/main" id="{2A39124B-A89A-48BA-8675-BAB9B2BD810C}"/>
              </a:ext>
            </a:extLst>
          </p:cNvPr>
          <p:cNvGraphicFramePr>
            <a:graphicFrameLocks noGrp="1"/>
          </p:cNvGraphicFramePr>
          <p:nvPr>
            <p:extLst>
              <p:ext uri="{D42A27DB-BD31-4B8C-83A1-F6EECF244321}">
                <p14:modId xmlns:p14="http://schemas.microsoft.com/office/powerpoint/2010/main" val="3012073662"/>
              </p:ext>
            </p:extLst>
          </p:nvPr>
        </p:nvGraphicFramePr>
        <p:xfrm>
          <a:off x="1824170" y="3058160"/>
          <a:ext cx="8128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390101472"/>
                    </a:ext>
                  </a:extLst>
                </a:gridCol>
                <a:gridCol w="1016000">
                  <a:extLst>
                    <a:ext uri="{9D8B030D-6E8A-4147-A177-3AD203B41FA5}">
                      <a16:colId xmlns:a16="http://schemas.microsoft.com/office/drawing/2014/main" val="1112396022"/>
                    </a:ext>
                  </a:extLst>
                </a:gridCol>
                <a:gridCol w="1016000">
                  <a:extLst>
                    <a:ext uri="{9D8B030D-6E8A-4147-A177-3AD203B41FA5}">
                      <a16:colId xmlns:a16="http://schemas.microsoft.com/office/drawing/2014/main" val="2957685671"/>
                    </a:ext>
                  </a:extLst>
                </a:gridCol>
                <a:gridCol w="1016000">
                  <a:extLst>
                    <a:ext uri="{9D8B030D-6E8A-4147-A177-3AD203B41FA5}">
                      <a16:colId xmlns:a16="http://schemas.microsoft.com/office/drawing/2014/main" val="4122263113"/>
                    </a:ext>
                  </a:extLst>
                </a:gridCol>
                <a:gridCol w="1036955">
                  <a:extLst>
                    <a:ext uri="{9D8B030D-6E8A-4147-A177-3AD203B41FA5}">
                      <a16:colId xmlns:a16="http://schemas.microsoft.com/office/drawing/2014/main" val="719289048"/>
                    </a:ext>
                  </a:extLst>
                </a:gridCol>
                <a:gridCol w="995045">
                  <a:extLst>
                    <a:ext uri="{9D8B030D-6E8A-4147-A177-3AD203B41FA5}">
                      <a16:colId xmlns:a16="http://schemas.microsoft.com/office/drawing/2014/main" val="3220184909"/>
                    </a:ext>
                  </a:extLst>
                </a:gridCol>
                <a:gridCol w="1016000">
                  <a:extLst>
                    <a:ext uri="{9D8B030D-6E8A-4147-A177-3AD203B41FA5}">
                      <a16:colId xmlns:a16="http://schemas.microsoft.com/office/drawing/2014/main" val="4031860831"/>
                    </a:ext>
                  </a:extLst>
                </a:gridCol>
                <a:gridCol w="1016000">
                  <a:extLst>
                    <a:ext uri="{9D8B030D-6E8A-4147-A177-3AD203B41FA5}">
                      <a16:colId xmlns:a16="http://schemas.microsoft.com/office/drawing/2014/main" val="2360478111"/>
                    </a:ext>
                  </a:extLst>
                </a:gridCol>
              </a:tblGrid>
              <a:tr h="370840">
                <a:tc>
                  <a:txBody>
                    <a:bodyPr/>
                    <a:lstStyle/>
                    <a:p>
                      <a:r>
                        <a:rPr lang="en-US" i="1" dirty="0"/>
                        <a:t>k</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3384630222"/>
                  </a:ext>
                </a:extLst>
              </a:tr>
              <a:tr h="370840">
                <a:tc>
                  <a:txBody>
                    <a:bodyPr/>
                    <a:lstStyle/>
                    <a:p>
                      <a:r>
                        <a:rPr lang="en-US" i="1" dirty="0"/>
                        <a:t>|T|</a:t>
                      </a:r>
                    </a:p>
                  </a:txBody>
                  <a:tcPr/>
                </a:tc>
                <a:tc>
                  <a:txBody>
                    <a:bodyPr/>
                    <a:lstStyle/>
                    <a:p>
                      <a:r>
                        <a:rPr lang="en-US" dirty="0"/>
                        <a:t>1.4k</a:t>
                      </a:r>
                    </a:p>
                  </a:txBody>
                  <a:tcPr/>
                </a:tc>
                <a:tc>
                  <a:txBody>
                    <a:bodyPr/>
                    <a:lstStyle/>
                    <a:p>
                      <a:r>
                        <a:rPr lang="en-US" dirty="0"/>
                        <a:t>25k</a:t>
                      </a:r>
                    </a:p>
                  </a:txBody>
                  <a:tcPr/>
                </a:tc>
                <a:tc>
                  <a:txBody>
                    <a:bodyPr/>
                    <a:lstStyle/>
                    <a:p>
                      <a:r>
                        <a:rPr lang="en-US" dirty="0"/>
                        <a:t>278.5k</a:t>
                      </a:r>
                    </a:p>
                  </a:txBody>
                  <a:tcPr/>
                </a:tc>
                <a:tc>
                  <a:txBody>
                    <a:bodyPr/>
                    <a:lstStyle/>
                    <a:p>
                      <a:r>
                        <a:rPr lang="en-US" dirty="0"/>
                        <a:t>2M</a:t>
                      </a:r>
                    </a:p>
                  </a:txBody>
                  <a:tcPr/>
                </a:tc>
                <a:tc>
                  <a:txBody>
                    <a:bodyPr/>
                    <a:lstStyle/>
                    <a:p>
                      <a:r>
                        <a:rPr lang="en-US" dirty="0"/>
                        <a:t>10M</a:t>
                      </a:r>
                    </a:p>
                  </a:txBody>
                  <a:tcPr/>
                </a:tc>
                <a:tc>
                  <a:txBody>
                    <a:bodyPr/>
                    <a:lstStyle/>
                    <a:p>
                      <a:r>
                        <a:rPr lang="en-US" dirty="0"/>
                        <a:t>39.72M</a:t>
                      </a:r>
                    </a:p>
                  </a:txBody>
                  <a:tcPr/>
                </a:tc>
                <a:tc>
                  <a:txBody>
                    <a:bodyPr/>
                    <a:lstStyle/>
                    <a:p>
                      <a:r>
                        <a:rPr lang="en-US" dirty="0"/>
                        <a:t>92M</a:t>
                      </a:r>
                    </a:p>
                  </a:txBody>
                  <a:tcPr/>
                </a:tc>
                <a:extLst>
                  <a:ext uri="{0D108BD9-81ED-4DB2-BD59-A6C34878D82A}">
                    <a16:rowId xmlns:a16="http://schemas.microsoft.com/office/drawing/2014/main" val="2892396414"/>
                  </a:ext>
                </a:extLst>
              </a:tr>
            </a:tbl>
          </a:graphicData>
        </a:graphic>
      </p:graphicFrame>
      <p:sp>
        <p:nvSpPr>
          <p:cNvPr id="8" name="Content Placeholder 2">
            <a:extLst>
              <a:ext uri="{FF2B5EF4-FFF2-40B4-BE49-F238E27FC236}">
                <a16:creationId xmlns:a16="http://schemas.microsoft.com/office/drawing/2014/main" id="{A8FF176F-AB6D-43CC-AEC8-344864EC4586}"/>
              </a:ext>
            </a:extLst>
          </p:cNvPr>
          <p:cNvSpPr txBox="1">
            <a:spLocks/>
          </p:cNvSpPr>
          <p:nvPr/>
        </p:nvSpPr>
        <p:spPr>
          <a:xfrm>
            <a:off x="1422759" y="2535556"/>
            <a:ext cx="10931525" cy="59150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Font typeface="Wingdings 2"/>
              <a:buNone/>
              <a:tabLst>
                <a:tab pos="690563" algn="l"/>
              </a:tabLst>
            </a:pPr>
            <a:r>
              <a:rPr lang="en-CA" sz="2400" b="1" dirty="0">
                <a:solidFill>
                  <a:srgbClr val="5014F8"/>
                </a:solidFill>
                <a:latin typeface="Century Gothic" panose="020B0502020202020204" pitchFamily="34" charset="0"/>
                <a:cs typeface="Times New Roman" pitchFamily="18" charset="0"/>
              </a:rPr>
              <a:t>Number of nodes in </a:t>
            </a:r>
            <a:r>
              <a:rPr lang="en-CA" sz="2400" b="1" i="1" dirty="0">
                <a:solidFill>
                  <a:srgbClr val="5014F8"/>
                </a:solidFill>
                <a:latin typeface="Century Gothic" panose="020B0502020202020204" pitchFamily="34" charset="0"/>
                <a:cs typeface="Times New Roman" pitchFamily="18" charset="0"/>
              </a:rPr>
              <a:t>T </a:t>
            </a:r>
            <a:r>
              <a:rPr lang="en-CA" sz="2400" b="1" dirty="0">
                <a:solidFill>
                  <a:srgbClr val="5014F8"/>
                </a:solidFill>
                <a:latin typeface="Century Gothic" panose="020B0502020202020204" pitchFamily="34" charset="0"/>
                <a:cs typeface="Times New Roman" pitchFamily="18" charset="0"/>
              </a:rPr>
              <a:t>(Gorilla)</a:t>
            </a:r>
            <a:endParaRPr lang="en-US" sz="24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261715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53AE98-16DA-473D-802B-586855E919D3}"/>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7" name="Content Placeholder 2">
            <a:extLst>
              <a:ext uri="{FF2B5EF4-FFF2-40B4-BE49-F238E27FC236}">
                <a16:creationId xmlns:a16="http://schemas.microsoft.com/office/drawing/2014/main" id="{281DAC00-AA02-4CE4-A07D-CC17777D00F4}"/>
              </a:ext>
            </a:extLst>
          </p:cNvPr>
          <p:cNvSpPr>
            <a:spLocks noGrp="1"/>
          </p:cNvSpPr>
          <p:nvPr>
            <p:ph idx="1"/>
          </p:nvPr>
        </p:nvSpPr>
        <p:spPr>
          <a:xfrm>
            <a:off x="3401498" y="5002870"/>
            <a:ext cx="2103755" cy="591502"/>
          </a:xfrm>
        </p:spPr>
        <p:txBody>
          <a:bodyPr>
            <a:noAutofit/>
          </a:bodyPr>
          <a:lstStyle/>
          <a:p>
            <a:pPr marL="346075" lvl="1" indent="0">
              <a:spcBef>
                <a:spcPts val="600"/>
              </a:spcBef>
              <a:spcAft>
                <a:spcPts val="600"/>
              </a:spcAft>
              <a:buNone/>
              <a:tabLst>
                <a:tab pos="690563" algn="l"/>
              </a:tabLst>
            </a:pPr>
            <a:r>
              <a:rPr lang="en-CA" sz="2400" b="1" dirty="0">
                <a:solidFill>
                  <a:srgbClr val="5014F8"/>
                </a:solidFill>
                <a:latin typeface="Century Gothic" panose="020B0502020202020204" pitchFamily="34" charset="0"/>
                <a:cs typeface="Times New Roman" pitchFamily="18" charset="0"/>
              </a:rPr>
              <a:t>Protein 1</a:t>
            </a:r>
            <a:endParaRPr lang="en-US" sz="2400" b="1" dirty="0">
              <a:solidFill>
                <a:srgbClr val="5014F8"/>
              </a:solidFill>
              <a:latin typeface="Century Gothic" panose="020B0502020202020204" pitchFamily="34" charset="0"/>
              <a:cs typeface="Times New Roman" pitchFamily="18" charset="0"/>
            </a:endParaRPr>
          </a:p>
        </p:txBody>
      </p:sp>
      <p:pic>
        <p:nvPicPr>
          <p:cNvPr id="8" name="Picture 7">
            <a:extLst>
              <a:ext uri="{FF2B5EF4-FFF2-40B4-BE49-F238E27FC236}">
                <a16:creationId xmlns:a16="http://schemas.microsoft.com/office/drawing/2014/main" id="{9984E833-B305-4EAE-85D6-36B2DC2097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96681" y="2361391"/>
            <a:ext cx="3342277" cy="2657158"/>
          </a:xfrm>
          <a:prstGeom prst="rect">
            <a:avLst/>
          </a:prstGeom>
          <a:noFill/>
          <a:ln>
            <a:noFill/>
          </a:ln>
        </p:spPr>
      </p:pic>
      <p:pic>
        <p:nvPicPr>
          <p:cNvPr id="9" name="Picture 8">
            <a:extLst>
              <a:ext uri="{FF2B5EF4-FFF2-40B4-BE49-F238E27FC236}">
                <a16:creationId xmlns:a16="http://schemas.microsoft.com/office/drawing/2014/main" id="{4C1061DE-3C3F-404D-91C8-6C772AFC3B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46660" y="2361391"/>
            <a:ext cx="3342277" cy="2657158"/>
          </a:xfrm>
          <a:prstGeom prst="rect">
            <a:avLst/>
          </a:prstGeom>
          <a:noFill/>
          <a:ln>
            <a:noFill/>
          </a:ln>
        </p:spPr>
      </p:pic>
      <p:sp>
        <p:nvSpPr>
          <p:cNvPr id="12" name="Content Placeholder 2">
            <a:extLst>
              <a:ext uri="{FF2B5EF4-FFF2-40B4-BE49-F238E27FC236}">
                <a16:creationId xmlns:a16="http://schemas.microsoft.com/office/drawing/2014/main" id="{50826C1C-4BCF-4803-8E4E-0B890FA66226}"/>
              </a:ext>
            </a:extLst>
          </p:cNvPr>
          <p:cNvSpPr txBox="1">
            <a:spLocks/>
          </p:cNvSpPr>
          <p:nvPr/>
        </p:nvSpPr>
        <p:spPr>
          <a:xfrm>
            <a:off x="6865920" y="4987236"/>
            <a:ext cx="2103755" cy="59150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Font typeface="Wingdings 2"/>
              <a:buNone/>
              <a:tabLst>
                <a:tab pos="690563" algn="l"/>
              </a:tabLst>
            </a:pPr>
            <a:r>
              <a:rPr lang="en-CA" sz="2400" b="1" dirty="0">
                <a:solidFill>
                  <a:srgbClr val="5014F8"/>
                </a:solidFill>
                <a:latin typeface="Century Gothic" panose="020B0502020202020204" pitchFamily="34" charset="0"/>
                <a:cs typeface="Times New Roman" pitchFamily="18" charset="0"/>
              </a:rPr>
              <a:t>Protein 2</a:t>
            </a:r>
            <a:endParaRPr lang="en-US" sz="24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1972228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F07C47-23F9-434C-A304-0B88C8C36CD5}"/>
              </a:ext>
            </a:extLst>
          </p:cNvPr>
          <p:cNvSpPr>
            <a:spLocks noGrp="1"/>
          </p:cNvSpPr>
          <p:nvPr>
            <p:ph type="sldNum" sz="quarter" idx="12"/>
          </p:nvPr>
        </p:nvSpPr>
        <p:spPr>
          <a:xfrm>
            <a:off x="6968364" y="6400800"/>
            <a:ext cx="1219200" cy="283464"/>
          </a:xfrm>
        </p:spPr>
        <p:txBody>
          <a:bodyPr/>
          <a:lstStyle/>
          <a:p>
            <a:pPr>
              <a:defRPr/>
            </a:pPr>
            <a:fld id="{03CBE5BD-7AB5-470E-8DF8-AF0EEA925017}" type="slidenum">
              <a:rPr lang="en-CA" smtClean="0"/>
              <a:pPr>
                <a:defRPr/>
              </a:pPr>
              <a:t>35</a:t>
            </a:fld>
            <a:endParaRPr lang="en-CA" dirty="0"/>
          </a:p>
        </p:txBody>
      </p:sp>
      <p:sp>
        <p:nvSpPr>
          <p:cNvPr id="5" name="Title 1">
            <a:extLst>
              <a:ext uri="{FF2B5EF4-FFF2-40B4-BE49-F238E27FC236}">
                <a16:creationId xmlns:a16="http://schemas.microsoft.com/office/drawing/2014/main" id="{E85A11C2-F642-4F84-9C22-A8C5C26C3BE1}"/>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a:extLst>
              <a:ext uri="{FF2B5EF4-FFF2-40B4-BE49-F238E27FC236}">
                <a16:creationId xmlns:a16="http://schemas.microsoft.com/office/drawing/2014/main" id="{5290FB50-8409-4098-9B6F-8DFF8D97B5E4}"/>
              </a:ext>
            </a:extLst>
          </p:cNvPr>
          <p:cNvSpPr>
            <a:spLocks noGrp="1"/>
          </p:cNvSpPr>
          <p:nvPr>
            <p:ph idx="1"/>
          </p:nvPr>
        </p:nvSpPr>
        <p:spPr>
          <a:xfrm>
            <a:off x="669925" y="1531938"/>
            <a:ext cx="10931525" cy="1509076"/>
          </a:xfrm>
        </p:spPr>
        <p:txBody>
          <a:bodyPr>
            <a:noAutofit/>
          </a:bodyPr>
          <a:lstStyle/>
          <a:p>
            <a:pPr>
              <a:spcBef>
                <a:spcPts val="600"/>
              </a:spcBef>
              <a:spcAft>
                <a:spcPts val="600"/>
              </a:spcAft>
              <a:buFont typeface="Wingdings" panose="05000000000000000000" pitchFamily="2" charset="2"/>
              <a:buChar char="Ø"/>
            </a:pPr>
            <a:r>
              <a:rPr lang="en-CA" sz="2800" b="1" dirty="0">
                <a:solidFill>
                  <a:srgbClr val="5014F8"/>
                </a:solidFill>
                <a:latin typeface="Century Gothic" panose="020B0502020202020204" pitchFamily="34" charset="0"/>
              </a:rPr>
              <a:t>Experiments on the string matching with large number of differences (for which the two-step method is used.)</a:t>
            </a:r>
          </a:p>
          <a:p>
            <a:pPr marL="346075" lvl="1" indent="0">
              <a:spcBef>
                <a:spcPts val="600"/>
              </a:spcBef>
              <a:spcAft>
                <a:spcPts val="600"/>
              </a:spcAft>
              <a:buNone/>
              <a:tabLst>
                <a:tab pos="690563" algn="l"/>
              </a:tabLst>
            </a:pPr>
            <a:r>
              <a:rPr lang="en-CA" sz="2400" b="1" dirty="0">
                <a:solidFill>
                  <a:srgbClr val="5014F8"/>
                </a:solidFill>
                <a:latin typeface="Century Gothic" panose="020B0502020202020204" pitchFamily="34" charset="0"/>
                <a:cs typeface="Times New Roman" pitchFamily="18" charset="0"/>
              </a:rPr>
              <a:t>-	Pattern length = 300 characters</a:t>
            </a:r>
            <a:endParaRPr lang="en-US" sz="2400" b="1" dirty="0">
              <a:solidFill>
                <a:srgbClr val="5014F8"/>
              </a:solidFill>
              <a:latin typeface="Century Gothic" panose="020B0502020202020204" pitchFamily="34" charset="0"/>
              <a:cs typeface="Times New Roman" pitchFamily="18" charset="0"/>
            </a:endParaRPr>
          </a:p>
          <a:p>
            <a:pPr>
              <a:spcBef>
                <a:spcPts val="600"/>
              </a:spcBef>
              <a:spcAft>
                <a:spcPts val="600"/>
              </a:spcAft>
              <a:buFont typeface="Wingdings" panose="05000000000000000000" pitchFamily="2" charset="2"/>
              <a:buChar char="Ø"/>
            </a:pPr>
            <a:endParaRPr lang="en-US" sz="2800" b="1" dirty="0">
              <a:solidFill>
                <a:srgbClr val="5014F8"/>
              </a:solidFill>
              <a:latin typeface="Century Gothic" panose="020B0502020202020204" pitchFamily="34" charset="0"/>
              <a:cs typeface="Times New Roman" pitchFamily="18" charset="0"/>
            </a:endParaRPr>
          </a:p>
        </p:txBody>
      </p:sp>
      <p:pic>
        <p:nvPicPr>
          <p:cNvPr id="9" name="Picture 8">
            <a:extLst>
              <a:ext uri="{FF2B5EF4-FFF2-40B4-BE49-F238E27FC236}">
                <a16:creationId xmlns:a16="http://schemas.microsoft.com/office/drawing/2014/main" id="{A773B335-31C6-4E02-8DAA-EDE5F215A3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43964" y="3122294"/>
            <a:ext cx="3505198" cy="2507978"/>
          </a:xfrm>
          <a:prstGeom prst="rect">
            <a:avLst/>
          </a:prstGeom>
          <a:noFill/>
          <a:ln>
            <a:noFill/>
          </a:ln>
        </p:spPr>
      </p:pic>
      <p:pic>
        <p:nvPicPr>
          <p:cNvPr id="10" name="Picture 9">
            <a:extLst>
              <a:ext uri="{FF2B5EF4-FFF2-40B4-BE49-F238E27FC236}">
                <a16:creationId xmlns:a16="http://schemas.microsoft.com/office/drawing/2014/main" id="{B77238F5-AE25-4742-8337-A532C68CA9D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23482" y="3122295"/>
            <a:ext cx="3352800" cy="2507978"/>
          </a:xfrm>
          <a:prstGeom prst="rect">
            <a:avLst/>
          </a:prstGeom>
          <a:noFill/>
          <a:ln>
            <a:noFill/>
          </a:ln>
        </p:spPr>
      </p:pic>
      <p:sp>
        <p:nvSpPr>
          <p:cNvPr id="8" name="Content Placeholder 2">
            <a:extLst>
              <a:ext uri="{FF2B5EF4-FFF2-40B4-BE49-F238E27FC236}">
                <a16:creationId xmlns:a16="http://schemas.microsoft.com/office/drawing/2014/main" id="{B0EE24AF-697F-4439-A3E5-EF434D3443C1}"/>
              </a:ext>
            </a:extLst>
          </p:cNvPr>
          <p:cNvSpPr txBox="1">
            <a:spLocks/>
          </p:cNvSpPr>
          <p:nvPr/>
        </p:nvSpPr>
        <p:spPr>
          <a:xfrm>
            <a:off x="5886323" y="5804690"/>
            <a:ext cx="3352800"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err="1">
                <a:solidFill>
                  <a:srgbClr val="5014F8"/>
                </a:solidFill>
                <a:latin typeface="Century Gothic" panose="020B0502020202020204" pitchFamily="34" charset="0"/>
                <a:cs typeface="Times New Roman" pitchFamily="18" charset="0"/>
              </a:rPr>
              <a:t>ZebraFish</a:t>
            </a:r>
            <a:r>
              <a:rPr lang="en-US" sz="2400" b="1" dirty="0">
                <a:solidFill>
                  <a:srgbClr val="5014F8"/>
                </a:solidFill>
                <a:latin typeface="Century Gothic" panose="020B0502020202020204" pitchFamily="34" charset="0"/>
                <a:cs typeface="Times New Roman" pitchFamily="18" charset="0"/>
              </a:rPr>
              <a:t> genome</a:t>
            </a:r>
          </a:p>
        </p:txBody>
      </p:sp>
      <p:sp>
        <p:nvSpPr>
          <p:cNvPr id="12" name="Content Placeholder 2">
            <a:extLst>
              <a:ext uri="{FF2B5EF4-FFF2-40B4-BE49-F238E27FC236}">
                <a16:creationId xmlns:a16="http://schemas.microsoft.com/office/drawing/2014/main" id="{66BA4855-02A4-4EE3-8922-45B0F0F8A335}"/>
              </a:ext>
            </a:extLst>
          </p:cNvPr>
          <p:cNvSpPr txBox="1">
            <a:spLocks/>
          </p:cNvSpPr>
          <p:nvPr/>
        </p:nvSpPr>
        <p:spPr>
          <a:xfrm>
            <a:off x="2609721" y="5804689"/>
            <a:ext cx="3139441"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genome</a:t>
            </a:r>
          </a:p>
        </p:txBody>
      </p:sp>
    </p:spTree>
    <p:extLst>
      <p:ext uri="{BB962C8B-B14F-4D97-AF65-F5344CB8AC3E}">
        <p14:creationId xmlns:p14="http://schemas.microsoft.com/office/powerpoint/2010/main" val="164829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78071-2A3D-4D29-B03D-621BBBF572F4}"/>
              </a:ext>
            </a:extLst>
          </p:cNvPr>
          <p:cNvSpPr>
            <a:spLocks noGrp="1"/>
          </p:cNvSpPr>
          <p:nvPr>
            <p:ph type="sldNum" sz="quarter" idx="12"/>
          </p:nvPr>
        </p:nvSpPr>
        <p:spPr/>
        <p:txBody>
          <a:bodyPr/>
          <a:lstStyle/>
          <a:p>
            <a:pPr>
              <a:defRPr/>
            </a:pPr>
            <a:fld id="{03CBE5BD-7AB5-470E-8DF8-AF0EEA925017}" type="slidenum">
              <a:rPr lang="en-CA" smtClean="0"/>
              <a:pPr>
                <a:defRPr/>
              </a:pPr>
              <a:t>36</a:t>
            </a:fld>
            <a:endParaRPr lang="en-CA" dirty="0"/>
          </a:p>
        </p:txBody>
      </p:sp>
      <p:sp>
        <p:nvSpPr>
          <p:cNvPr id="5" name="Slide Number Placeholder 3">
            <a:extLst>
              <a:ext uri="{FF2B5EF4-FFF2-40B4-BE49-F238E27FC236}">
                <a16:creationId xmlns:a16="http://schemas.microsoft.com/office/drawing/2014/main" id="{845AB4E3-42A0-4F09-BAC4-656AD642F520}"/>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36</a:t>
            </a:fld>
            <a:endParaRPr lang="en-CA" dirty="0"/>
          </a:p>
        </p:txBody>
      </p:sp>
      <p:sp>
        <p:nvSpPr>
          <p:cNvPr id="6" name="Title 1">
            <a:extLst>
              <a:ext uri="{FF2B5EF4-FFF2-40B4-BE49-F238E27FC236}">
                <a16:creationId xmlns:a16="http://schemas.microsoft.com/office/drawing/2014/main" id="{331146A1-A3F1-4D8D-9E0E-5CA8B36A04A8}"/>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graphicFrame>
        <p:nvGraphicFramePr>
          <p:cNvPr id="10" name="Table 10">
            <a:extLst>
              <a:ext uri="{FF2B5EF4-FFF2-40B4-BE49-F238E27FC236}">
                <a16:creationId xmlns:a16="http://schemas.microsoft.com/office/drawing/2014/main" id="{BD5BF0A4-E206-414F-882F-49078DB0736C}"/>
              </a:ext>
            </a:extLst>
          </p:cNvPr>
          <p:cNvGraphicFramePr>
            <a:graphicFrameLocks noGrp="1"/>
          </p:cNvGraphicFramePr>
          <p:nvPr>
            <p:extLst>
              <p:ext uri="{D42A27DB-BD31-4B8C-83A1-F6EECF244321}">
                <p14:modId xmlns:p14="http://schemas.microsoft.com/office/powerpoint/2010/main" val="3822110022"/>
              </p:ext>
            </p:extLst>
          </p:nvPr>
        </p:nvGraphicFramePr>
        <p:xfrm>
          <a:off x="1127760" y="1959186"/>
          <a:ext cx="9640087" cy="1854200"/>
        </p:xfrm>
        <a:graphic>
          <a:graphicData uri="http://schemas.openxmlformats.org/drawingml/2006/table">
            <a:tbl>
              <a:tblPr firstRow="1" bandRow="1">
                <a:tableStyleId>{5C22544A-7EE6-4342-B048-85BDC9FD1C3A}</a:tableStyleId>
              </a:tblPr>
              <a:tblGrid>
                <a:gridCol w="3076860">
                  <a:extLst>
                    <a:ext uri="{9D8B030D-6E8A-4147-A177-3AD203B41FA5}">
                      <a16:colId xmlns:a16="http://schemas.microsoft.com/office/drawing/2014/main" val="1971329775"/>
                    </a:ext>
                  </a:extLst>
                </a:gridCol>
                <a:gridCol w="962902">
                  <a:extLst>
                    <a:ext uri="{9D8B030D-6E8A-4147-A177-3AD203B41FA5}">
                      <a16:colId xmlns:a16="http://schemas.microsoft.com/office/drawing/2014/main" val="2156577393"/>
                    </a:ext>
                  </a:extLst>
                </a:gridCol>
                <a:gridCol w="1062513">
                  <a:extLst>
                    <a:ext uri="{9D8B030D-6E8A-4147-A177-3AD203B41FA5}">
                      <a16:colId xmlns:a16="http://schemas.microsoft.com/office/drawing/2014/main" val="1898150055"/>
                    </a:ext>
                  </a:extLst>
                </a:gridCol>
                <a:gridCol w="1162123">
                  <a:extLst>
                    <a:ext uri="{9D8B030D-6E8A-4147-A177-3AD203B41FA5}">
                      <a16:colId xmlns:a16="http://schemas.microsoft.com/office/drawing/2014/main" val="483430601"/>
                    </a:ext>
                  </a:extLst>
                </a:gridCol>
                <a:gridCol w="1095716">
                  <a:extLst>
                    <a:ext uri="{9D8B030D-6E8A-4147-A177-3AD203B41FA5}">
                      <a16:colId xmlns:a16="http://schemas.microsoft.com/office/drawing/2014/main" val="2731679920"/>
                    </a:ext>
                  </a:extLst>
                </a:gridCol>
                <a:gridCol w="1051445">
                  <a:extLst>
                    <a:ext uri="{9D8B030D-6E8A-4147-A177-3AD203B41FA5}">
                      <a16:colId xmlns:a16="http://schemas.microsoft.com/office/drawing/2014/main" val="1370683276"/>
                    </a:ext>
                  </a:extLst>
                </a:gridCol>
                <a:gridCol w="1228528">
                  <a:extLst>
                    <a:ext uri="{9D8B030D-6E8A-4147-A177-3AD203B41FA5}">
                      <a16:colId xmlns:a16="http://schemas.microsoft.com/office/drawing/2014/main" val="392647859"/>
                    </a:ext>
                  </a:extLst>
                </a:gridCol>
              </a:tblGrid>
              <a:tr h="370840">
                <a:tc>
                  <a:txBody>
                    <a:bodyPr/>
                    <a:lstStyle/>
                    <a:p>
                      <a:r>
                        <a:rPr lang="en-US" i="1" dirty="0"/>
                        <a:t>k</a:t>
                      </a:r>
                    </a:p>
                  </a:txBody>
                  <a:tcPr/>
                </a:tc>
                <a:tc>
                  <a:txBody>
                    <a:bodyPr/>
                    <a:lstStyle/>
                    <a:p>
                      <a:r>
                        <a:rPr lang="en-US" dirty="0"/>
                        <a:t>20</a:t>
                      </a:r>
                    </a:p>
                  </a:txBody>
                  <a:tcPr/>
                </a:tc>
                <a:tc>
                  <a:txBody>
                    <a:bodyPr/>
                    <a:lstStyle/>
                    <a:p>
                      <a:r>
                        <a:rPr lang="en-US" dirty="0"/>
                        <a:t>25</a:t>
                      </a:r>
                    </a:p>
                  </a:txBody>
                  <a:tcPr/>
                </a:tc>
                <a:tc>
                  <a:txBody>
                    <a:bodyPr/>
                    <a:lstStyle/>
                    <a:p>
                      <a:r>
                        <a:rPr lang="en-US" dirty="0"/>
                        <a:t>30</a:t>
                      </a:r>
                    </a:p>
                  </a:txBody>
                  <a:tcPr/>
                </a:tc>
                <a:tc>
                  <a:txBody>
                    <a:bodyPr/>
                    <a:lstStyle/>
                    <a:p>
                      <a:r>
                        <a:rPr lang="en-US" dirty="0"/>
                        <a:t>35</a:t>
                      </a:r>
                    </a:p>
                  </a:txBody>
                  <a:tcPr/>
                </a:tc>
                <a:tc>
                  <a:txBody>
                    <a:bodyPr/>
                    <a:lstStyle/>
                    <a:p>
                      <a:r>
                        <a:rPr lang="en-US" dirty="0"/>
                        <a:t>40</a:t>
                      </a:r>
                    </a:p>
                  </a:txBody>
                  <a:tcPr/>
                </a:tc>
                <a:tc>
                  <a:txBody>
                    <a:bodyPr/>
                    <a:lstStyle/>
                    <a:p>
                      <a:r>
                        <a:rPr lang="en-US" dirty="0"/>
                        <a:t>45</a:t>
                      </a:r>
                    </a:p>
                  </a:txBody>
                  <a:tcPr/>
                </a:tc>
                <a:extLst>
                  <a:ext uri="{0D108BD9-81ED-4DB2-BD59-A6C34878D82A}">
                    <a16:rowId xmlns:a16="http://schemas.microsoft.com/office/drawing/2014/main" val="453977667"/>
                  </a:ext>
                </a:extLst>
              </a:tr>
              <a:tr h="370840">
                <a:tc>
                  <a:txBody>
                    <a:bodyPr/>
                    <a:lstStyle/>
                    <a:p>
                      <a:r>
                        <a:rPr lang="en-US" dirty="0"/>
                        <a:t>Step-1</a:t>
                      </a:r>
                    </a:p>
                  </a:txBody>
                  <a:tcPr/>
                </a:tc>
                <a:tc>
                  <a:txBody>
                    <a:bodyPr/>
                    <a:lstStyle/>
                    <a:p>
                      <a:r>
                        <a:rPr lang="en-US" dirty="0"/>
                        <a:t>23.1s</a:t>
                      </a:r>
                    </a:p>
                  </a:txBody>
                  <a:tcPr/>
                </a:tc>
                <a:tc>
                  <a:txBody>
                    <a:bodyPr/>
                    <a:lstStyle/>
                    <a:p>
                      <a:r>
                        <a:rPr lang="en-US" dirty="0"/>
                        <a:t>23.1s</a:t>
                      </a:r>
                    </a:p>
                  </a:txBody>
                  <a:tcPr/>
                </a:tc>
                <a:tc>
                  <a:txBody>
                    <a:bodyPr/>
                    <a:lstStyle/>
                    <a:p>
                      <a:r>
                        <a:rPr lang="en-US" dirty="0"/>
                        <a:t>173.2s</a:t>
                      </a:r>
                    </a:p>
                  </a:txBody>
                  <a:tcPr/>
                </a:tc>
                <a:tc>
                  <a:txBody>
                    <a:bodyPr/>
                    <a:lstStyle/>
                    <a:p>
                      <a:r>
                        <a:rPr lang="en-US" dirty="0"/>
                        <a:t>172.9s</a:t>
                      </a:r>
                    </a:p>
                  </a:txBody>
                  <a:tcPr/>
                </a:tc>
                <a:tc>
                  <a:txBody>
                    <a:bodyPr/>
                    <a:lstStyle/>
                    <a:p>
                      <a:r>
                        <a:rPr lang="en-US" dirty="0"/>
                        <a:t>1187.0s</a:t>
                      </a:r>
                    </a:p>
                  </a:txBody>
                  <a:tcPr/>
                </a:tc>
                <a:tc>
                  <a:txBody>
                    <a:bodyPr/>
                    <a:lstStyle/>
                    <a:p>
                      <a:r>
                        <a:rPr lang="en-US" dirty="0"/>
                        <a:t>1187.5s</a:t>
                      </a:r>
                    </a:p>
                  </a:txBody>
                  <a:tcPr/>
                </a:tc>
                <a:extLst>
                  <a:ext uri="{0D108BD9-81ED-4DB2-BD59-A6C34878D82A}">
                    <a16:rowId xmlns:a16="http://schemas.microsoft.com/office/drawing/2014/main" val="1268873520"/>
                  </a:ext>
                </a:extLst>
              </a:tr>
              <a:tr h="370840">
                <a:tc>
                  <a:txBody>
                    <a:bodyPr/>
                    <a:lstStyle/>
                    <a:p>
                      <a:r>
                        <a:rPr lang="en-US" dirty="0"/>
                        <a:t>Step-2</a:t>
                      </a:r>
                    </a:p>
                  </a:txBody>
                  <a:tcPr/>
                </a:tc>
                <a:tc>
                  <a:txBody>
                    <a:bodyPr/>
                    <a:lstStyle/>
                    <a:p>
                      <a:r>
                        <a:rPr lang="en-US" dirty="0"/>
                        <a:t>97.41s</a:t>
                      </a:r>
                    </a:p>
                  </a:txBody>
                  <a:tcPr/>
                </a:tc>
                <a:tc>
                  <a:txBody>
                    <a:bodyPr/>
                    <a:lstStyle/>
                    <a:p>
                      <a:r>
                        <a:rPr lang="en-US" dirty="0"/>
                        <a:t>122.1s</a:t>
                      </a:r>
                    </a:p>
                  </a:txBody>
                  <a:tcPr/>
                </a:tc>
                <a:tc>
                  <a:txBody>
                    <a:bodyPr/>
                    <a:lstStyle/>
                    <a:p>
                      <a:r>
                        <a:rPr lang="en-US" dirty="0"/>
                        <a:t>263.4s</a:t>
                      </a:r>
                    </a:p>
                  </a:txBody>
                  <a:tcPr/>
                </a:tc>
                <a:tc>
                  <a:txBody>
                    <a:bodyPr/>
                    <a:lstStyle/>
                    <a:p>
                      <a:r>
                        <a:rPr lang="en-US" dirty="0"/>
                        <a:t>311.7s</a:t>
                      </a:r>
                    </a:p>
                  </a:txBody>
                  <a:tcPr/>
                </a:tc>
                <a:tc>
                  <a:txBody>
                    <a:bodyPr/>
                    <a:lstStyle/>
                    <a:p>
                      <a:r>
                        <a:rPr lang="en-US" dirty="0"/>
                        <a:t>492.32s</a:t>
                      </a:r>
                    </a:p>
                  </a:txBody>
                  <a:tcPr/>
                </a:tc>
                <a:tc>
                  <a:txBody>
                    <a:bodyPr/>
                    <a:lstStyle/>
                    <a:p>
                      <a:r>
                        <a:rPr lang="en-US" dirty="0"/>
                        <a:t>565.58s</a:t>
                      </a:r>
                    </a:p>
                  </a:txBody>
                  <a:tcPr/>
                </a:tc>
                <a:extLst>
                  <a:ext uri="{0D108BD9-81ED-4DB2-BD59-A6C34878D82A}">
                    <a16:rowId xmlns:a16="http://schemas.microsoft.com/office/drawing/2014/main" val="420998929"/>
                  </a:ext>
                </a:extLst>
              </a:tr>
              <a:tr h="370840">
                <a:tc>
                  <a:txBody>
                    <a:bodyPr/>
                    <a:lstStyle/>
                    <a:p>
                      <a:r>
                        <a:rPr lang="en-US" dirty="0"/>
                        <a:t>num. of surviving segments</a:t>
                      </a:r>
                    </a:p>
                  </a:txBody>
                  <a:tcPr/>
                </a:tc>
                <a:tc>
                  <a:txBody>
                    <a:bodyPr/>
                    <a:lstStyle/>
                    <a:p>
                      <a:r>
                        <a:rPr lang="en-US" dirty="0"/>
                        <a:t>30.5k</a:t>
                      </a:r>
                    </a:p>
                  </a:txBody>
                  <a:tcPr/>
                </a:tc>
                <a:tc>
                  <a:txBody>
                    <a:bodyPr/>
                    <a:lstStyle/>
                    <a:p>
                      <a:r>
                        <a:rPr lang="en-US" dirty="0"/>
                        <a:t>30.5k</a:t>
                      </a:r>
                    </a:p>
                  </a:txBody>
                  <a:tcPr/>
                </a:tc>
                <a:tc>
                  <a:txBody>
                    <a:bodyPr/>
                    <a:lstStyle/>
                    <a:p>
                      <a:r>
                        <a:rPr lang="en-US" dirty="0"/>
                        <a:t>52.9k</a:t>
                      </a:r>
                    </a:p>
                  </a:txBody>
                  <a:tcPr/>
                </a:tc>
                <a:tc>
                  <a:txBody>
                    <a:bodyPr/>
                    <a:lstStyle/>
                    <a:p>
                      <a:r>
                        <a:rPr lang="en-US" dirty="0"/>
                        <a:t>52.7k</a:t>
                      </a:r>
                    </a:p>
                  </a:txBody>
                  <a:tcPr/>
                </a:tc>
                <a:tc>
                  <a:txBody>
                    <a:bodyPr/>
                    <a:lstStyle/>
                    <a:p>
                      <a:r>
                        <a:rPr lang="en-US" dirty="0"/>
                        <a:t>69.5k</a:t>
                      </a:r>
                    </a:p>
                  </a:txBody>
                  <a:tcPr/>
                </a:tc>
                <a:tc>
                  <a:txBody>
                    <a:bodyPr/>
                    <a:lstStyle/>
                    <a:p>
                      <a:r>
                        <a:rPr lang="en-US" dirty="0"/>
                        <a:t>69.3k</a:t>
                      </a:r>
                    </a:p>
                  </a:txBody>
                  <a:tcPr/>
                </a:tc>
                <a:extLst>
                  <a:ext uri="{0D108BD9-81ED-4DB2-BD59-A6C34878D82A}">
                    <a16:rowId xmlns:a16="http://schemas.microsoft.com/office/drawing/2014/main" val="519064551"/>
                  </a:ext>
                </a:extLst>
              </a:tr>
              <a:tr h="370840">
                <a:tc>
                  <a:txBody>
                    <a:bodyPr/>
                    <a:lstStyle/>
                    <a:p>
                      <a:r>
                        <a:rPr lang="en-US" dirty="0"/>
                        <a:t>Size of a segment</a:t>
                      </a:r>
                    </a:p>
                  </a:txBody>
                  <a:tcPr/>
                </a:tc>
                <a:tc>
                  <a:txBody>
                    <a:bodyPr/>
                    <a:lstStyle/>
                    <a:p>
                      <a:r>
                        <a:rPr lang="en-US" dirty="0"/>
                        <a:t>353</a:t>
                      </a:r>
                    </a:p>
                  </a:txBody>
                  <a:tcPr/>
                </a:tc>
                <a:tc>
                  <a:txBody>
                    <a:bodyPr/>
                    <a:lstStyle/>
                    <a:p>
                      <a:r>
                        <a:rPr lang="en-US" dirty="0"/>
                        <a:t>364</a:t>
                      </a:r>
                    </a:p>
                  </a:txBody>
                  <a:tcPr/>
                </a:tc>
                <a:tc>
                  <a:txBody>
                    <a:bodyPr/>
                    <a:lstStyle/>
                    <a:p>
                      <a:r>
                        <a:rPr lang="en-US" dirty="0"/>
                        <a:t>388</a:t>
                      </a:r>
                    </a:p>
                  </a:txBody>
                  <a:tcPr/>
                </a:tc>
                <a:tc>
                  <a:txBody>
                    <a:bodyPr/>
                    <a:lstStyle/>
                    <a:p>
                      <a:r>
                        <a:rPr lang="en-US" dirty="0"/>
                        <a:t>399</a:t>
                      </a:r>
                    </a:p>
                  </a:txBody>
                  <a:tcPr/>
                </a:tc>
                <a:tc>
                  <a:txBody>
                    <a:bodyPr/>
                    <a:lstStyle/>
                    <a:p>
                      <a:r>
                        <a:rPr lang="en-US" dirty="0"/>
                        <a:t>428</a:t>
                      </a:r>
                    </a:p>
                  </a:txBody>
                  <a:tcPr/>
                </a:tc>
                <a:tc>
                  <a:txBody>
                    <a:bodyPr/>
                    <a:lstStyle/>
                    <a:p>
                      <a:r>
                        <a:rPr lang="en-US" dirty="0"/>
                        <a:t>439</a:t>
                      </a:r>
                    </a:p>
                  </a:txBody>
                  <a:tcPr/>
                </a:tc>
                <a:extLst>
                  <a:ext uri="{0D108BD9-81ED-4DB2-BD59-A6C34878D82A}">
                    <a16:rowId xmlns:a16="http://schemas.microsoft.com/office/drawing/2014/main" val="3940920110"/>
                  </a:ext>
                </a:extLst>
              </a:tr>
            </a:tbl>
          </a:graphicData>
        </a:graphic>
      </p:graphicFrame>
      <p:sp>
        <p:nvSpPr>
          <p:cNvPr id="11" name="Content Placeholder 2">
            <a:extLst>
              <a:ext uri="{FF2B5EF4-FFF2-40B4-BE49-F238E27FC236}">
                <a16:creationId xmlns:a16="http://schemas.microsoft.com/office/drawing/2014/main" id="{6CE4E5EC-E370-439A-A6DE-C37E822B47EB}"/>
              </a:ext>
            </a:extLst>
          </p:cNvPr>
          <p:cNvSpPr txBox="1">
            <a:spLocks/>
          </p:cNvSpPr>
          <p:nvPr/>
        </p:nvSpPr>
        <p:spPr>
          <a:xfrm>
            <a:off x="711835" y="1537493"/>
            <a:ext cx="8736965"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Two-step execution details on Gorilla genome</a:t>
            </a:r>
          </a:p>
        </p:txBody>
      </p:sp>
      <p:graphicFrame>
        <p:nvGraphicFramePr>
          <p:cNvPr id="12" name="Table 10">
            <a:extLst>
              <a:ext uri="{FF2B5EF4-FFF2-40B4-BE49-F238E27FC236}">
                <a16:creationId xmlns:a16="http://schemas.microsoft.com/office/drawing/2014/main" id="{6AED79BA-D92A-4A3E-B8EC-D1E78EEB37A9}"/>
              </a:ext>
            </a:extLst>
          </p:cNvPr>
          <p:cNvGraphicFramePr>
            <a:graphicFrameLocks noGrp="1"/>
          </p:cNvGraphicFramePr>
          <p:nvPr>
            <p:extLst>
              <p:ext uri="{D42A27DB-BD31-4B8C-83A1-F6EECF244321}">
                <p14:modId xmlns:p14="http://schemas.microsoft.com/office/powerpoint/2010/main" val="569704136"/>
              </p:ext>
            </p:extLst>
          </p:nvPr>
        </p:nvGraphicFramePr>
        <p:xfrm>
          <a:off x="1061720" y="4354934"/>
          <a:ext cx="9640087" cy="1854200"/>
        </p:xfrm>
        <a:graphic>
          <a:graphicData uri="http://schemas.openxmlformats.org/drawingml/2006/table">
            <a:tbl>
              <a:tblPr firstRow="1" bandRow="1">
                <a:tableStyleId>{5C22544A-7EE6-4342-B048-85BDC9FD1C3A}</a:tableStyleId>
              </a:tblPr>
              <a:tblGrid>
                <a:gridCol w="3076860">
                  <a:extLst>
                    <a:ext uri="{9D8B030D-6E8A-4147-A177-3AD203B41FA5}">
                      <a16:colId xmlns:a16="http://schemas.microsoft.com/office/drawing/2014/main" val="1971329775"/>
                    </a:ext>
                  </a:extLst>
                </a:gridCol>
                <a:gridCol w="962902">
                  <a:extLst>
                    <a:ext uri="{9D8B030D-6E8A-4147-A177-3AD203B41FA5}">
                      <a16:colId xmlns:a16="http://schemas.microsoft.com/office/drawing/2014/main" val="2156577393"/>
                    </a:ext>
                  </a:extLst>
                </a:gridCol>
                <a:gridCol w="1062513">
                  <a:extLst>
                    <a:ext uri="{9D8B030D-6E8A-4147-A177-3AD203B41FA5}">
                      <a16:colId xmlns:a16="http://schemas.microsoft.com/office/drawing/2014/main" val="1898150055"/>
                    </a:ext>
                  </a:extLst>
                </a:gridCol>
                <a:gridCol w="1162123">
                  <a:extLst>
                    <a:ext uri="{9D8B030D-6E8A-4147-A177-3AD203B41FA5}">
                      <a16:colId xmlns:a16="http://schemas.microsoft.com/office/drawing/2014/main" val="483430601"/>
                    </a:ext>
                  </a:extLst>
                </a:gridCol>
                <a:gridCol w="1095716">
                  <a:extLst>
                    <a:ext uri="{9D8B030D-6E8A-4147-A177-3AD203B41FA5}">
                      <a16:colId xmlns:a16="http://schemas.microsoft.com/office/drawing/2014/main" val="2731679920"/>
                    </a:ext>
                  </a:extLst>
                </a:gridCol>
                <a:gridCol w="1051445">
                  <a:extLst>
                    <a:ext uri="{9D8B030D-6E8A-4147-A177-3AD203B41FA5}">
                      <a16:colId xmlns:a16="http://schemas.microsoft.com/office/drawing/2014/main" val="1370683276"/>
                    </a:ext>
                  </a:extLst>
                </a:gridCol>
                <a:gridCol w="1228528">
                  <a:extLst>
                    <a:ext uri="{9D8B030D-6E8A-4147-A177-3AD203B41FA5}">
                      <a16:colId xmlns:a16="http://schemas.microsoft.com/office/drawing/2014/main" val="392647859"/>
                    </a:ext>
                  </a:extLst>
                </a:gridCol>
              </a:tblGrid>
              <a:tr h="370840">
                <a:tc>
                  <a:txBody>
                    <a:bodyPr/>
                    <a:lstStyle/>
                    <a:p>
                      <a:r>
                        <a:rPr lang="en-US" i="1" dirty="0"/>
                        <a:t>k</a:t>
                      </a:r>
                    </a:p>
                  </a:txBody>
                  <a:tcPr/>
                </a:tc>
                <a:tc>
                  <a:txBody>
                    <a:bodyPr/>
                    <a:lstStyle/>
                    <a:p>
                      <a:r>
                        <a:rPr lang="en-US" dirty="0"/>
                        <a:t>20</a:t>
                      </a:r>
                    </a:p>
                  </a:txBody>
                  <a:tcPr/>
                </a:tc>
                <a:tc>
                  <a:txBody>
                    <a:bodyPr/>
                    <a:lstStyle/>
                    <a:p>
                      <a:r>
                        <a:rPr lang="en-US" dirty="0"/>
                        <a:t>25</a:t>
                      </a:r>
                    </a:p>
                  </a:txBody>
                  <a:tcPr/>
                </a:tc>
                <a:tc>
                  <a:txBody>
                    <a:bodyPr/>
                    <a:lstStyle/>
                    <a:p>
                      <a:r>
                        <a:rPr lang="en-US" dirty="0"/>
                        <a:t>30</a:t>
                      </a:r>
                    </a:p>
                  </a:txBody>
                  <a:tcPr/>
                </a:tc>
                <a:tc>
                  <a:txBody>
                    <a:bodyPr/>
                    <a:lstStyle/>
                    <a:p>
                      <a:r>
                        <a:rPr lang="en-US" dirty="0"/>
                        <a:t>35</a:t>
                      </a:r>
                    </a:p>
                  </a:txBody>
                  <a:tcPr/>
                </a:tc>
                <a:tc>
                  <a:txBody>
                    <a:bodyPr/>
                    <a:lstStyle/>
                    <a:p>
                      <a:r>
                        <a:rPr lang="en-US" dirty="0"/>
                        <a:t>40</a:t>
                      </a:r>
                    </a:p>
                  </a:txBody>
                  <a:tcPr/>
                </a:tc>
                <a:tc>
                  <a:txBody>
                    <a:bodyPr/>
                    <a:lstStyle/>
                    <a:p>
                      <a:r>
                        <a:rPr lang="en-US" dirty="0"/>
                        <a:t>45</a:t>
                      </a:r>
                    </a:p>
                  </a:txBody>
                  <a:tcPr/>
                </a:tc>
                <a:extLst>
                  <a:ext uri="{0D108BD9-81ED-4DB2-BD59-A6C34878D82A}">
                    <a16:rowId xmlns:a16="http://schemas.microsoft.com/office/drawing/2014/main" val="453977667"/>
                  </a:ext>
                </a:extLst>
              </a:tr>
              <a:tr h="370840">
                <a:tc>
                  <a:txBody>
                    <a:bodyPr/>
                    <a:lstStyle/>
                    <a:p>
                      <a:r>
                        <a:rPr lang="en-US" dirty="0"/>
                        <a:t>Step-1</a:t>
                      </a:r>
                    </a:p>
                  </a:txBody>
                  <a:tcPr/>
                </a:tc>
                <a:tc>
                  <a:txBody>
                    <a:bodyPr/>
                    <a:lstStyle/>
                    <a:p>
                      <a:r>
                        <a:rPr lang="en-US" dirty="0"/>
                        <a:t>58.73s</a:t>
                      </a:r>
                    </a:p>
                  </a:txBody>
                  <a:tcPr/>
                </a:tc>
                <a:tc>
                  <a:txBody>
                    <a:bodyPr/>
                    <a:lstStyle/>
                    <a:p>
                      <a:r>
                        <a:rPr lang="en-US" dirty="0"/>
                        <a:t>58.57s</a:t>
                      </a:r>
                    </a:p>
                  </a:txBody>
                  <a:tcPr/>
                </a:tc>
                <a:tc>
                  <a:txBody>
                    <a:bodyPr/>
                    <a:lstStyle/>
                    <a:p>
                      <a:r>
                        <a:rPr lang="en-US" dirty="0"/>
                        <a:t>187.5s</a:t>
                      </a:r>
                    </a:p>
                  </a:txBody>
                  <a:tcPr/>
                </a:tc>
                <a:tc>
                  <a:txBody>
                    <a:bodyPr/>
                    <a:lstStyle/>
                    <a:p>
                      <a:r>
                        <a:rPr lang="en-US" dirty="0"/>
                        <a:t>187.6s</a:t>
                      </a:r>
                    </a:p>
                  </a:txBody>
                  <a:tcPr/>
                </a:tc>
                <a:tc>
                  <a:txBody>
                    <a:bodyPr/>
                    <a:lstStyle/>
                    <a:p>
                      <a:r>
                        <a:rPr lang="en-US" dirty="0"/>
                        <a:t>953.0s</a:t>
                      </a:r>
                    </a:p>
                  </a:txBody>
                  <a:tcPr/>
                </a:tc>
                <a:tc>
                  <a:txBody>
                    <a:bodyPr/>
                    <a:lstStyle/>
                    <a:p>
                      <a:r>
                        <a:rPr lang="en-US" dirty="0"/>
                        <a:t>952.4s</a:t>
                      </a:r>
                    </a:p>
                  </a:txBody>
                  <a:tcPr/>
                </a:tc>
                <a:extLst>
                  <a:ext uri="{0D108BD9-81ED-4DB2-BD59-A6C34878D82A}">
                    <a16:rowId xmlns:a16="http://schemas.microsoft.com/office/drawing/2014/main" val="1268873520"/>
                  </a:ext>
                </a:extLst>
              </a:tr>
              <a:tr h="370840">
                <a:tc>
                  <a:txBody>
                    <a:bodyPr/>
                    <a:lstStyle/>
                    <a:p>
                      <a:r>
                        <a:rPr lang="en-US" dirty="0"/>
                        <a:t>Step-2</a:t>
                      </a:r>
                    </a:p>
                  </a:txBody>
                  <a:tcPr/>
                </a:tc>
                <a:tc>
                  <a:txBody>
                    <a:bodyPr/>
                    <a:lstStyle/>
                    <a:p>
                      <a:r>
                        <a:rPr lang="en-US" dirty="0"/>
                        <a:t>18.41s</a:t>
                      </a:r>
                    </a:p>
                  </a:txBody>
                  <a:tcPr/>
                </a:tc>
                <a:tc>
                  <a:txBody>
                    <a:bodyPr/>
                    <a:lstStyle/>
                    <a:p>
                      <a:r>
                        <a:rPr lang="en-US" dirty="0"/>
                        <a:t>21.48s</a:t>
                      </a:r>
                    </a:p>
                  </a:txBody>
                  <a:tcPr/>
                </a:tc>
                <a:tc>
                  <a:txBody>
                    <a:bodyPr/>
                    <a:lstStyle/>
                    <a:p>
                      <a:r>
                        <a:rPr lang="en-US" dirty="0"/>
                        <a:t>32.24s</a:t>
                      </a:r>
                    </a:p>
                  </a:txBody>
                  <a:tcPr/>
                </a:tc>
                <a:tc>
                  <a:txBody>
                    <a:bodyPr/>
                    <a:lstStyle/>
                    <a:p>
                      <a:r>
                        <a:rPr lang="en-US" dirty="0"/>
                        <a:t>38.85s</a:t>
                      </a:r>
                    </a:p>
                  </a:txBody>
                  <a:tcPr/>
                </a:tc>
                <a:tc>
                  <a:txBody>
                    <a:bodyPr/>
                    <a:lstStyle/>
                    <a:p>
                      <a:r>
                        <a:rPr lang="en-US" dirty="0"/>
                        <a:t>60.33s</a:t>
                      </a:r>
                    </a:p>
                  </a:txBody>
                  <a:tcPr/>
                </a:tc>
                <a:tc>
                  <a:txBody>
                    <a:bodyPr/>
                    <a:lstStyle/>
                    <a:p>
                      <a:r>
                        <a:rPr lang="en-US" dirty="0"/>
                        <a:t>60.70s</a:t>
                      </a:r>
                    </a:p>
                  </a:txBody>
                  <a:tcPr/>
                </a:tc>
                <a:extLst>
                  <a:ext uri="{0D108BD9-81ED-4DB2-BD59-A6C34878D82A}">
                    <a16:rowId xmlns:a16="http://schemas.microsoft.com/office/drawing/2014/main" val="420998929"/>
                  </a:ext>
                </a:extLst>
              </a:tr>
              <a:tr h="370840">
                <a:tc>
                  <a:txBody>
                    <a:bodyPr/>
                    <a:lstStyle/>
                    <a:p>
                      <a:r>
                        <a:rPr lang="en-US" dirty="0"/>
                        <a:t>num. of surviving segments</a:t>
                      </a:r>
                    </a:p>
                  </a:txBody>
                  <a:tcPr/>
                </a:tc>
                <a:tc>
                  <a:txBody>
                    <a:bodyPr/>
                    <a:lstStyle/>
                    <a:p>
                      <a:r>
                        <a:rPr lang="en-US" dirty="0"/>
                        <a:t>3638</a:t>
                      </a:r>
                    </a:p>
                  </a:txBody>
                  <a:tcPr/>
                </a:tc>
                <a:tc>
                  <a:txBody>
                    <a:bodyPr/>
                    <a:lstStyle/>
                    <a:p>
                      <a:r>
                        <a:rPr lang="en-US" dirty="0"/>
                        <a:t>3633</a:t>
                      </a:r>
                    </a:p>
                  </a:txBody>
                  <a:tcPr/>
                </a:tc>
                <a:tc>
                  <a:txBody>
                    <a:bodyPr/>
                    <a:lstStyle/>
                    <a:p>
                      <a:r>
                        <a:rPr lang="en-US" dirty="0"/>
                        <a:t>4709</a:t>
                      </a:r>
                    </a:p>
                  </a:txBody>
                  <a:tcPr/>
                </a:tc>
                <a:tc>
                  <a:txBody>
                    <a:bodyPr/>
                    <a:lstStyle/>
                    <a:p>
                      <a:r>
                        <a:rPr lang="en-US" dirty="0"/>
                        <a:t>4702</a:t>
                      </a:r>
                    </a:p>
                  </a:txBody>
                  <a:tcPr/>
                </a:tc>
                <a:tc>
                  <a:txBody>
                    <a:bodyPr/>
                    <a:lstStyle/>
                    <a:p>
                      <a:r>
                        <a:rPr lang="en-US" dirty="0"/>
                        <a:t>6376</a:t>
                      </a:r>
                    </a:p>
                  </a:txBody>
                  <a:tcPr/>
                </a:tc>
                <a:tc>
                  <a:txBody>
                    <a:bodyPr/>
                    <a:lstStyle/>
                    <a:p>
                      <a:r>
                        <a:rPr lang="en-US" dirty="0"/>
                        <a:t>6365</a:t>
                      </a:r>
                    </a:p>
                  </a:txBody>
                  <a:tcPr/>
                </a:tc>
                <a:extLst>
                  <a:ext uri="{0D108BD9-81ED-4DB2-BD59-A6C34878D82A}">
                    <a16:rowId xmlns:a16="http://schemas.microsoft.com/office/drawing/2014/main" val="519064551"/>
                  </a:ext>
                </a:extLst>
              </a:tr>
              <a:tr h="370840">
                <a:tc>
                  <a:txBody>
                    <a:bodyPr/>
                    <a:lstStyle/>
                    <a:p>
                      <a:r>
                        <a:rPr lang="en-US" dirty="0"/>
                        <a:t>Size of a segment</a:t>
                      </a:r>
                    </a:p>
                  </a:txBody>
                  <a:tcPr/>
                </a:tc>
                <a:tc>
                  <a:txBody>
                    <a:bodyPr/>
                    <a:lstStyle/>
                    <a:p>
                      <a:r>
                        <a:rPr lang="en-US" dirty="0"/>
                        <a:t>423</a:t>
                      </a:r>
                    </a:p>
                  </a:txBody>
                  <a:tcPr/>
                </a:tc>
                <a:tc>
                  <a:txBody>
                    <a:bodyPr/>
                    <a:lstStyle/>
                    <a:p>
                      <a:r>
                        <a:rPr lang="en-US" dirty="0"/>
                        <a:t>423</a:t>
                      </a:r>
                    </a:p>
                  </a:txBody>
                  <a:tcPr/>
                </a:tc>
                <a:tc>
                  <a:txBody>
                    <a:bodyPr/>
                    <a:lstStyle/>
                    <a:p>
                      <a:r>
                        <a:rPr lang="en-US" dirty="0"/>
                        <a:t>444</a:t>
                      </a:r>
                    </a:p>
                  </a:txBody>
                  <a:tcPr/>
                </a:tc>
                <a:tc>
                  <a:txBody>
                    <a:bodyPr/>
                    <a:lstStyle/>
                    <a:p>
                      <a:r>
                        <a:rPr lang="en-US" dirty="0"/>
                        <a:t>455</a:t>
                      </a:r>
                    </a:p>
                  </a:txBody>
                  <a:tcPr/>
                </a:tc>
                <a:tc>
                  <a:txBody>
                    <a:bodyPr/>
                    <a:lstStyle/>
                    <a:p>
                      <a:r>
                        <a:rPr lang="en-US" dirty="0"/>
                        <a:t>463</a:t>
                      </a:r>
                    </a:p>
                  </a:txBody>
                  <a:tcPr/>
                </a:tc>
                <a:tc>
                  <a:txBody>
                    <a:bodyPr/>
                    <a:lstStyle/>
                    <a:p>
                      <a:r>
                        <a:rPr lang="en-US" dirty="0"/>
                        <a:t>474</a:t>
                      </a:r>
                    </a:p>
                  </a:txBody>
                  <a:tcPr/>
                </a:tc>
                <a:extLst>
                  <a:ext uri="{0D108BD9-81ED-4DB2-BD59-A6C34878D82A}">
                    <a16:rowId xmlns:a16="http://schemas.microsoft.com/office/drawing/2014/main" val="3940920110"/>
                  </a:ext>
                </a:extLst>
              </a:tr>
            </a:tbl>
          </a:graphicData>
        </a:graphic>
      </p:graphicFrame>
      <p:sp>
        <p:nvSpPr>
          <p:cNvPr id="13" name="Content Placeholder 2">
            <a:extLst>
              <a:ext uri="{FF2B5EF4-FFF2-40B4-BE49-F238E27FC236}">
                <a16:creationId xmlns:a16="http://schemas.microsoft.com/office/drawing/2014/main" id="{8AB0423A-5F0B-4E9D-90B5-2765A61A21BA}"/>
              </a:ext>
            </a:extLst>
          </p:cNvPr>
          <p:cNvSpPr txBox="1">
            <a:spLocks/>
          </p:cNvSpPr>
          <p:nvPr/>
        </p:nvSpPr>
        <p:spPr>
          <a:xfrm>
            <a:off x="645796" y="3933241"/>
            <a:ext cx="8736965"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Two-step execution details on </a:t>
            </a:r>
            <a:r>
              <a:rPr lang="en-US" sz="2400" b="1" dirty="0" err="1">
                <a:solidFill>
                  <a:srgbClr val="5014F8"/>
                </a:solidFill>
                <a:latin typeface="Century Gothic" panose="020B0502020202020204" pitchFamily="34" charset="0"/>
                <a:cs typeface="Times New Roman" pitchFamily="18" charset="0"/>
              </a:rPr>
              <a:t>ZebraFish</a:t>
            </a:r>
            <a:r>
              <a:rPr lang="en-US" sz="2400" b="1" dirty="0">
                <a:solidFill>
                  <a:srgbClr val="5014F8"/>
                </a:solidFill>
                <a:latin typeface="Century Gothic" panose="020B0502020202020204" pitchFamily="34" charset="0"/>
                <a:cs typeface="Times New Roman" pitchFamily="18" charset="0"/>
              </a:rPr>
              <a:t> genome</a:t>
            </a:r>
          </a:p>
        </p:txBody>
      </p:sp>
    </p:spTree>
    <p:extLst>
      <p:ext uri="{BB962C8B-B14F-4D97-AF65-F5344CB8AC3E}">
        <p14:creationId xmlns:p14="http://schemas.microsoft.com/office/powerpoint/2010/main" val="8169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0B3223-9A90-438B-9BD1-A92B6E8D54EA}"/>
              </a:ext>
            </a:extLst>
          </p:cNvPr>
          <p:cNvSpPr>
            <a:spLocks noGrp="1"/>
          </p:cNvSpPr>
          <p:nvPr>
            <p:ph type="sldNum" sz="quarter" idx="12"/>
          </p:nvPr>
        </p:nvSpPr>
        <p:spPr/>
        <p:txBody>
          <a:bodyPr/>
          <a:lstStyle/>
          <a:p>
            <a:pPr>
              <a:defRPr/>
            </a:pPr>
            <a:fld id="{03CBE5BD-7AB5-470E-8DF8-AF0EEA925017}" type="slidenum">
              <a:rPr lang="en-CA" smtClean="0"/>
              <a:pPr>
                <a:defRPr/>
              </a:pPr>
              <a:t>37</a:t>
            </a:fld>
            <a:endParaRPr lang="en-CA" dirty="0"/>
          </a:p>
        </p:txBody>
      </p:sp>
      <p:sp>
        <p:nvSpPr>
          <p:cNvPr id="5" name="Title 1">
            <a:extLst>
              <a:ext uri="{FF2B5EF4-FFF2-40B4-BE49-F238E27FC236}">
                <a16:creationId xmlns:a16="http://schemas.microsoft.com/office/drawing/2014/main" id="{96BF4CC4-8ECC-41AE-8A0B-F86487B27AB8}"/>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a:extLst>
              <a:ext uri="{FF2B5EF4-FFF2-40B4-BE49-F238E27FC236}">
                <a16:creationId xmlns:a16="http://schemas.microsoft.com/office/drawing/2014/main" id="{13325335-4021-46E7-89D8-D58A417F5CFA}"/>
              </a:ext>
            </a:extLst>
          </p:cNvPr>
          <p:cNvSpPr>
            <a:spLocks noGrp="1"/>
          </p:cNvSpPr>
          <p:nvPr>
            <p:ph idx="1"/>
          </p:nvPr>
        </p:nvSpPr>
        <p:spPr>
          <a:xfrm>
            <a:off x="669925" y="1531938"/>
            <a:ext cx="10931525" cy="1528308"/>
          </a:xfrm>
        </p:spPr>
        <p:txBody>
          <a:bodyPr>
            <a:noAutofit/>
          </a:bodyPr>
          <a:lstStyle/>
          <a:p>
            <a:pPr>
              <a:spcBef>
                <a:spcPts val="600"/>
              </a:spcBef>
              <a:spcAft>
                <a:spcPts val="600"/>
              </a:spcAft>
              <a:buFont typeface="Wingdings" panose="05000000000000000000" pitchFamily="2" charset="2"/>
              <a:buChar char="Ø"/>
            </a:pPr>
            <a:r>
              <a:rPr lang="en-CA" sz="2800" b="1" dirty="0">
                <a:solidFill>
                  <a:srgbClr val="5014F8"/>
                </a:solidFill>
                <a:latin typeface="Century Gothic" panose="020B0502020202020204" pitchFamily="34" charset="0"/>
              </a:rPr>
              <a:t>Experiments on the string matching with large number of differences (for which the two-step method is used.)</a:t>
            </a:r>
          </a:p>
          <a:p>
            <a:pPr marL="346075" lvl="1" indent="0">
              <a:spcBef>
                <a:spcPts val="600"/>
              </a:spcBef>
              <a:spcAft>
                <a:spcPts val="600"/>
              </a:spcAft>
              <a:buNone/>
              <a:tabLst>
                <a:tab pos="690563" algn="l"/>
              </a:tabLst>
            </a:pPr>
            <a:r>
              <a:rPr lang="en-CA" sz="2400" b="1" dirty="0">
                <a:solidFill>
                  <a:srgbClr val="5014F8"/>
                </a:solidFill>
                <a:latin typeface="Century Gothic" panose="020B0502020202020204" pitchFamily="34" charset="0"/>
                <a:cs typeface="Times New Roman" pitchFamily="18" charset="0"/>
              </a:rPr>
              <a:t>-	Pattern length = 300 characters</a:t>
            </a:r>
            <a:r>
              <a:rPr lang="en-CA" sz="2800" b="1" dirty="0">
                <a:solidFill>
                  <a:srgbClr val="5014F8"/>
                </a:solidFill>
                <a:latin typeface="Century Gothic" panose="020B0502020202020204" pitchFamily="34" charset="0"/>
              </a:rPr>
              <a:t> </a:t>
            </a:r>
            <a:endParaRPr lang="en-US" sz="2800" b="1" dirty="0">
              <a:solidFill>
                <a:srgbClr val="5014F8"/>
              </a:solidFill>
              <a:latin typeface="Century Gothic" panose="020B0502020202020204" pitchFamily="34" charset="0"/>
              <a:cs typeface="Times New Roman" pitchFamily="18" charset="0"/>
            </a:endParaRPr>
          </a:p>
        </p:txBody>
      </p:sp>
      <p:pic>
        <p:nvPicPr>
          <p:cNvPr id="10" name="Picture 9">
            <a:extLst>
              <a:ext uri="{FF2B5EF4-FFF2-40B4-BE49-F238E27FC236}">
                <a16:creationId xmlns:a16="http://schemas.microsoft.com/office/drawing/2014/main" id="{FBDE0540-223D-4997-BA31-0C3D422EB4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0732" y="3060246"/>
            <a:ext cx="3541668" cy="2629354"/>
          </a:xfrm>
          <a:prstGeom prst="rect">
            <a:avLst/>
          </a:prstGeom>
          <a:noFill/>
          <a:ln>
            <a:noFill/>
          </a:ln>
        </p:spPr>
      </p:pic>
      <p:pic>
        <p:nvPicPr>
          <p:cNvPr id="11" name="Picture 10">
            <a:extLst>
              <a:ext uri="{FF2B5EF4-FFF2-40B4-BE49-F238E27FC236}">
                <a16:creationId xmlns:a16="http://schemas.microsoft.com/office/drawing/2014/main" id="{AA3784BC-CBFE-4FEF-AF9D-1131A82BBE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38160" y="3062424"/>
            <a:ext cx="3434080" cy="2627176"/>
          </a:xfrm>
          <a:prstGeom prst="rect">
            <a:avLst/>
          </a:prstGeom>
          <a:noFill/>
          <a:ln>
            <a:noFill/>
          </a:ln>
        </p:spPr>
      </p:pic>
      <p:pic>
        <p:nvPicPr>
          <p:cNvPr id="8" name="Picture 7">
            <a:extLst>
              <a:ext uri="{FF2B5EF4-FFF2-40B4-BE49-F238E27FC236}">
                <a16:creationId xmlns:a16="http://schemas.microsoft.com/office/drawing/2014/main" id="{BC6E3708-0723-4EA0-9765-28690A1E648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0732" y="3060246"/>
            <a:ext cx="3505198" cy="2629354"/>
          </a:xfrm>
          <a:prstGeom prst="rect">
            <a:avLst/>
          </a:prstGeom>
          <a:noFill/>
          <a:ln>
            <a:noFill/>
          </a:ln>
        </p:spPr>
      </p:pic>
      <p:sp>
        <p:nvSpPr>
          <p:cNvPr id="9" name="Content Placeholder 2">
            <a:extLst>
              <a:ext uri="{FF2B5EF4-FFF2-40B4-BE49-F238E27FC236}">
                <a16:creationId xmlns:a16="http://schemas.microsoft.com/office/drawing/2014/main" id="{3B1293AC-38D9-4D60-AABE-BB99FEF1E3C5}"/>
              </a:ext>
            </a:extLst>
          </p:cNvPr>
          <p:cNvSpPr txBox="1">
            <a:spLocks/>
          </p:cNvSpPr>
          <p:nvPr/>
        </p:nvSpPr>
        <p:spPr>
          <a:xfrm>
            <a:off x="993501" y="5689600"/>
            <a:ext cx="2690556"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Chr1</a:t>
            </a:r>
          </a:p>
        </p:txBody>
      </p:sp>
      <p:sp>
        <p:nvSpPr>
          <p:cNvPr id="12" name="Content Placeholder 2">
            <a:extLst>
              <a:ext uri="{FF2B5EF4-FFF2-40B4-BE49-F238E27FC236}">
                <a16:creationId xmlns:a16="http://schemas.microsoft.com/office/drawing/2014/main" id="{68FC6002-2A90-48E0-91CD-A089FD3E4174}"/>
              </a:ext>
            </a:extLst>
          </p:cNvPr>
          <p:cNvSpPr txBox="1">
            <a:spLocks/>
          </p:cNvSpPr>
          <p:nvPr/>
        </p:nvSpPr>
        <p:spPr>
          <a:xfrm>
            <a:off x="5044122" y="5689600"/>
            <a:ext cx="2103755" cy="59150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Font typeface="Wingdings 2"/>
              <a:buNone/>
              <a:tabLst>
                <a:tab pos="690563" algn="l"/>
              </a:tabLst>
            </a:pPr>
            <a:r>
              <a:rPr lang="en-CA" sz="2400" b="1" dirty="0">
                <a:solidFill>
                  <a:srgbClr val="5014F8"/>
                </a:solidFill>
                <a:latin typeface="Century Gothic" panose="020B0502020202020204" pitchFamily="34" charset="0"/>
                <a:cs typeface="Times New Roman" pitchFamily="18" charset="0"/>
              </a:rPr>
              <a:t>Protein 1</a:t>
            </a:r>
            <a:endParaRPr lang="en-US" sz="2400" b="1" dirty="0">
              <a:solidFill>
                <a:srgbClr val="5014F8"/>
              </a:solidFill>
              <a:latin typeface="Century Gothic" panose="020B0502020202020204" pitchFamily="34" charset="0"/>
              <a:cs typeface="Times New Roman" pitchFamily="18" charset="0"/>
            </a:endParaRPr>
          </a:p>
        </p:txBody>
      </p:sp>
      <p:sp>
        <p:nvSpPr>
          <p:cNvPr id="13" name="Content Placeholder 2">
            <a:extLst>
              <a:ext uri="{FF2B5EF4-FFF2-40B4-BE49-F238E27FC236}">
                <a16:creationId xmlns:a16="http://schemas.microsoft.com/office/drawing/2014/main" id="{A3926F4D-B89F-4437-BC4A-D29982B41B09}"/>
              </a:ext>
            </a:extLst>
          </p:cNvPr>
          <p:cNvSpPr txBox="1">
            <a:spLocks/>
          </p:cNvSpPr>
          <p:nvPr/>
        </p:nvSpPr>
        <p:spPr>
          <a:xfrm>
            <a:off x="8803322" y="5689600"/>
            <a:ext cx="2103755" cy="59150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Font typeface="Wingdings 2"/>
              <a:buNone/>
              <a:tabLst>
                <a:tab pos="690563" algn="l"/>
              </a:tabLst>
            </a:pPr>
            <a:r>
              <a:rPr lang="en-CA" sz="2400" b="1" dirty="0">
                <a:solidFill>
                  <a:srgbClr val="5014F8"/>
                </a:solidFill>
                <a:latin typeface="Century Gothic" panose="020B0502020202020204" pitchFamily="34" charset="0"/>
                <a:cs typeface="Times New Roman" pitchFamily="18" charset="0"/>
              </a:rPr>
              <a:t>Protein 2</a:t>
            </a:r>
            <a:endParaRPr lang="en-US" sz="24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433119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EEDB00-4B37-4E33-B97B-EFEB99F80927}"/>
              </a:ext>
            </a:extLst>
          </p:cNvPr>
          <p:cNvSpPr>
            <a:spLocks noGrp="1"/>
          </p:cNvSpPr>
          <p:nvPr>
            <p:ph type="sldNum" sz="quarter" idx="12"/>
          </p:nvPr>
        </p:nvSpPr>
        <p:spPr/>
        <p:txBody>
          <a:bodyPr/>
          <a:lstStyle/>
          <a:p>
            <a:pPr>
              <a:defRPr/>
            </a:pPr>
            <a:fld id="{03CBE5BD-7AB5-470E-8DF8-AF0EEA925017}" type="slidenum">
              <a:rPr lang="en-CA" smtClean="0"/>
              <a:pPr>
                <a:defRPr/>
              </a:pPr>
              <a:t>38</a:t>
            </a:fld>
            <a:endParaRPr lang="en-CA" dirty="0"/>
          </a:p>
        </p:txBody>
      </p:sp>
      <p:sp>
        <p:nvSpPr>
          <p:cNvPr id="5" name="Title 1">
            <a:extLst>
              <a:ext uri="{FF2B5EF4-FFF2-40B4-BE49-F238E27FC236}">
                <a16:creationId xmlns:a16="http://schemas.microsoft.com/office/drawing/2014/main" id="{D9A2E516-23D0-4941-BCA0-870792492F1E}"/>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a:extLst>
              <a:ext uri="{FF2B5EF4-FFF2-40B4-BE49-F238E27FC236}">
                <a16:creationId xmlns:a16="http://schemas.microsoft.com/office/drawing/2014/main" id="{69352819-D0EA-4329-B5D3-99DB359994E2}"/>
              </a:ext>
            </a:extLst>
          </p:cNvPr>
          <p:cNvSpPr>
            <a:spLocks noGrp="1"/>
          </p:cNvSpPr>
          <p:nvPr>
            <p:ph idx="1"/>
          </p:nvPr>
        </p:nvSpPr>
        <p:spPr>
          <a:xfrm>
            <a:off x="669925" y="1531937"/>
            <a:ext cx="10931525" cy="1142999"/>
          </a:xfrm>
        </p:spPr>
        <p:txBody>
          <a:bodyPr>
            <a:noAutofit/>
          </a:bodyPr>
          <a:lstStyle/>
          <a:p>
            <a:pPr>
              <a:spcBef>
                <a:spcPts val="600"/>
              </a:spcBef>
              <a:spcAft>
                <a:spcPts val="600"/>
              </a:spcAft>
              <a:buFont typeface="Wingdings" panose="05000000000000000000" pitchFamily="2" charset="2"/>
              <a:buChar char="Ø"/>
            </a:pPr>
            <a:r>
              <a:rPr lang="en-CA" sz="2800" b="1" dirty="0">
                <a:solidFill>
                  <a:srgbClr val="5014F8"/>
                </a:solidFill>
                <a:latin typeface="Century Gothic" panose="020B0502020202020204" pitchFamily="34" charset="0"/>
              </a:rPr>
              <a:t>Experiments on number of </a:t>
            </a:r>
            <a:r>
              <a:rPr lang="en-CA" sz="2800" b="1" dirty="0" err="1">
                <a:solidFill>
                  <a:srgbClr val="5014F8"/>
                </a:solidFill>
                <a:latin typeface="Century Gothic" panose="020B0502020202020204" pitchFamily="34" charset="0"/>
              </a:rPr>
              <a:t>subpatterns</a:t>
            </a:r>
            <a:endParaRPr lang="en-CA" sz="2800" b="1" dirty="0">
              <a:solidFill>
                <a:srgbClr val="5014F8"/>
              </a:solidFill>
              <a:latin typeface="Century Gothic" panose="020B0502020202020204" pitchFamily="34" charset="0"/>
            </a:endParaRPr>
          </a:p>
          <a:p>
            <a:pPr marL="0" indent="0">
              <a:spcBef>
                <a:spcPts val="600"/>
              </a:spcBef>
              <a:spcAft>
                <a:spcPts val="600"/>
              </a:spcAft>
              <a:buNone/>
              <a:tabLst>
                <a:tab pos="346075" algn="l"/>
                <a:tab pos="690563" algn="l"/>
              </a:tabLst>
            </a:pPr>
            <a:r>
              <a:rPr lang="en-CA" sz="2800" b="1" dirty="0">
                <a:solidFill>
                  <a:srgbClr val="5014F8"/>
                </a:solidFill>
                <a:latin typeface="Century Gothic" panose="020B0502020202020204" pitchFamily="34" charset="0"/>
                <a:cs typeface="Times New Roman" pitchFamily="18" charset="0"/>
              </a:rPr>
              <a:t>	-	Pattern length = 300 characters</a:t>
            </a:r>
            <a:endParaRPr lang="en-US" sz="2800" b="1" dirty="0">
              <a:solidFill>
                <a:srgbClr val="5014F8"/>
              </a:solidFill>
              <a:latin typeface="Century Gothic" panose="020B0502020202020204" pitchFamily="34" charset="0"/>
              <a:cs typeface="Times New Roman" pitchFamily="18" charset="0"/>
            </a:endParaRPr>
          </a:p>
          <a:p>
            <a:pPr>
              <a:spcBef>
                <a:spcPts val="600"/>
              </a:spcBef>
              <a:spcAft>
                <a:spcPts val="600"/>
              </a:spcAft>
              <a:buFont typeface="Wingdings" panose="05000000000000000000" pitchFamily="2" charset="2"/>
              <a:buChar char="Ø"/>
            </a:pPr>
            <a:endParaRPr lang="en-US" sz="2800" b="1" dirty="0">
              <a:solidFill>
                <a:srgbClr val="5014F8"/>
              </a:solidFill>
              <a:latin typeface="Century Gothic" panose="020B0502020202020204" pitchFamily="34" charset="0"/>
              <a:cs typeface="Times New Roman" pitchFamily="18" charset="0"/>
            </a:endParaRPr>
          </a:p>
        </p:txBody>
      </p:sp>
      <p:pic>
        <p:nvPicPr>
          <p:cNvPr id="7" name="Picture 6">
            <a:extLst>
              <a:ext uri="{FF2B5EF4-FFF2-40B4-BE49-F238E27FC236}">
                <a16:creationId xmlns:a16="http://schemas.microsoft.com/office/drawing/2014/main" id="{8BD1DB56-0A96-4115-B20B-3F73DBAFF7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8871" y="2852283"/>
            <a:ext cx="3319601" cy="2476500"/>
          </a:xfrm>
          <a:prstGeom prst="rect">
            <a:avLst/>
          </a:prstGeom>
          <a:noFill/>
          <a:ln>
            <a:noFill/>
          </a:ln>
        </p:spPr>
      </p:pic>
      <p:pic>
        <p:nvPicPr>
          <p:cNvPr id="8" name="Picture 7">
            <a:extLst>
              <a:ext uri="{FF2B5EF4-FFF2-40B4-BE49-F238E27FC236}">
                <a16:creationId xmlns:a16="http://schemas.microsoft.com/office/drawing/2014/main" id="{1E9273D1-6F9F-425E-8360-DAED0478AA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94018" y="2852283"/>
            <a:ext cx="3244488" cy="2473780"/>
          </a:xfrm>
          <a:prstGeom prst="rect">
            <a:avLst/>
          </a:prstGeom>
          <a:noFill/>
          <a:ln>
            <a:noFill/>
          </a:ln>
        </p:spPr>
      </p:pic>
      <p:pic>
        <p:nvPicPr>
          <p:cNvPr id="9" name="Picture 8">
            <a:extLst>
              <a:ext uri="{FF2B5EF4-FFF2-40B4-BE49-F238E27FC236}">
                <a16:creationId xmlns:a16="http://schemas.microsoft.com/office/drawing/2014/main" id="{68DAFC2D-CCF2-460C-A0B9-89F801FC71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34052" y="2852283"/>
            <a:ext cx="3403964" cy="2473780"/>
          </a:xfrm>
          <a:prstGeom prst="rect">
            <a:avLst/>
          </a:prstGeom>
          <a:noFill/>
          <a:ln>
            <a:noFill/>
          </a:ln>
        </p:spPr>
      </p:pic>
      <p:sp>
        <p:nvSpPr>
          <p:cNvPr id="10" name="Content Placeholder 2">
            <a:extLst>
              <a:ext uri="{FF2B5EF4-FFF2-40B4-BE49-F238E27FC236}">
                <a16:creationId xmlns:a16="http://schemas.microsoft.com/office/drawing/2014/main" id="{DC9DF0A9-56DA-458B-AAF3-5FA9A0F0C938}"/>
              </a:ext>
            </a:extLst>
          </p:cNvPr>
          <p:cNvSpPr txBox="1">
            <a:spLocks/>
          </p:cNvSpPr>
          <p:nvPr/>
        </p:nvSpPr>
        <p:spPr>
          <a:xfrm>
            <a:off x="871312" y="5326063"/>
            <a:ext cx="3139441"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genome</a:t>
            </a:r>
          </a:p>
        </p:txBody>
      </p:sp>
      <p:sp>
        <p:nvSpPr>
          <p:cNvPr id="11" name="Content Placeholder 2">
            <a:extLst>
              <a:ext uri="{FF2B5EF4-FFF2-40B4-BE49-F238E27FC236}">
                <a16:creationId xmlns:a16="http://schemas.microsoft.com/office/drawing/2014/main" id="{C6207B5B-076A-4808-B1C0-B9DDBBC62EF9}"/>
              </a:ext>
            </a:extLst>
          </p:cNvPr>
          <p:cNvSpPr txBox="1">
            <a:spLocks/>
          </p:cNvSpPr>
          <p:nvPr/>
        </p:nvSpPr>
        <p:spPr>
          <a:xfrm>
            <a:off x="4298919" y="5326063"/>
            <a:ext cx="3352800"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err="1">
                <a:solidFill>
                  <a:srgbClr val="5014F8"/>
                </a:solidFill>
                <a:latin typeface="Century Gothic" panose="020B0502020202020204" pitchFamily="34" charset="0"/>
                <a:cs typeface="Times New Roman" pitchFamily="18" charset="0"/>
              </a:rPr>
              <a:t>ZebraFish</a:t>
            </a:r>
            <a:r>
              <a:rPr lang="en-US" sz="2400" b="1" dirty="0">
                <a:solidFill>
                  <a:srgbClr val="5014F8"/>
                </a:solidFill>
                <a:latin typeface="Century Gothic" panose="020B0502020202020204" pitchFamily="34" charset="0"/>
                <a:cs typeface="Times New Roman" pitchFamily="18" charset="0"/>
              </a:rPr>
              <a:t> genome</a:t>
            </a:r>
          </a:p>
        </p:txBody>
      </p:sp>
      <p:sp>
        <p:nvSpPr>
          <p:cNvPr id="12" name="Content Placeholder 2">
            <a:extLst>
              <a:ext uri="{FF2B5EF4-FFF2-40B4-BE49-F238E27FC236}">
                <a16:creationId xmlns:a16="http://schemas.microsoft.com/office/drawing/2014/main" id="{F18D3E62-AC16-4D2D-BB89-7B831C5B9A07}"/>
              </a:ext>
            </a:extLst>
          </p:cNvPr>
          <p:cNvSpPr txBox="1">
            <a:spLocks/>
          </p:cNvSpPr>
          <p:nvPr/>
        </p:nvSpPr>
        <p:spPr>
          <a:xfrm>
            <a:off x="8470656" y="5326063"/>
            <a:ext cx="2690556"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Chr1</a:t>
            </a:r>
          </a:p>
        </p:txBody>
      </p:sp>
      <p:sp>
        <p:nvSpPr>
          <p:cNvPr id="13" name="Content Placeholder 2">
            <a:extLst>
              <a:ext uri="{FF2B5EF4-FFF2-40B4-BE49-F238E27FC236}">
                <a16:creationId xmlns:a16="http://schemas.microsoft.com/office/drawing/2014/main" id="{8DCF4D61-300F-4867-8115-9B6D2E079735}"/>
              </a:ext>
            </a:extLst>
          </p:cNvPr>
          <p:cNvSpPr txBox="1">
            <a:spLocks/>
          </p:cNvSpPr>
          <p:nvPr/>
        </p:nvSpPr>
        <p:spPr>
          <a:xfrm>
            <a:off x="550499" y="5971033"/>
            <a:ext cx="5203915" cy="71323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Font typeface="Wingdings 2"/>
              <a:buNone/>
              <a:tabLst>
                <a:tab pos="346075" algn="l"/>
                <a:tab pos="690563" algn="l"/>
              </a:tabLst>
            </a:pPr>
            <a:r>
              <a:rPr lang="en-CA" sz="2800" b="1" i="1" dirty="0">
                <a:solidFill>
                  <a:srgbClr val="5014F8"/>
                </a:solidFill>
                <a:latin typeface="Century Gothic" panose="020B0502020202020204" pitchFamily="34" charset="0"/>
              </a:rPr>
              <a:t>l</a:t>
            </a:r>
            <a:r>
              <a:rPr lang="en-CA" sz="2800" b="1" dirty="0">
                <a:solidFill>
                  <a:srgbClr val="5014F8"/>
                </a:solidFill>
                <a:latin typeface="Century Gothic" panose="020B0502020202020204" pitchFamily="34" charset="0"/>
              </a:rPr>
              <a:t>: the number of </a:t>
            </a:r>
            <a:r>
              <a:rPr lang="en-CA" sz="2800" b="1" dirty="0" err="1">
                <a:solidFill>
                  <a:srgbClr val="5014F8"/>
                </a:solidFill>
                <a:latin typeface="Century Gothic" panose="020B0502020202020204" pitchFamily="34" charset="0"/>
              </a:rPr>
              <a:t>subpatterns</a:t>
            </a:r>
            <a:endParaRPr lang="en-US" sz="28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951349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4F35054-5CD5-4FDE-9AD0-A7FC9A1B179D}"/>
              </a:ext>
            </a:extLst>
          </p:cNvPr>
          <p:cNvSpPr>
            <a:spLocks noGrp="1"/>
          </p:cNvSpPr>
          <p:nvPr>
            <p:ph type="sldNum" sz="quarter" idx="12"/>
          </p:nvPr>
        </p:nvSpPr>
        <p:spPr>
          <a:xfrm>
            <a:off x="5486400" y="6400800"/>
            <a:ext cx="1219200" cy="283464"/>
          </a:xfrm>
        </p:spPr>
        <p:txBody>
          <a:bodyPr/>
          <a:lstStyle/>
          <a:p>
            <a:pPr>
              <a:defRPr/>
            </a:pPr>
            <a:fld id="{03CBE5BD-7AB5-470E-8DF8-AF0EEA925017}" type="slidenum">
              <a:rPr lang="en-CA" smtClean="0"/>
              <a:pPr>
                <a:defRPr/>
              </a:pPr>
              <a:t>39</a:t>
            </a:fld>
            <a:endParaRPr lang="en-CA" dirty="0"/>
          </a:p>
        </p:txBody>
      </p:sp>
      <p:sp>
        <p:nvSpPr>
          <p:cNvPr id="6" name="Title 1">
            <a:extLst>
              <a:ext uri="{FF2B5EF4-FFF2-40B4-BE49-F238E27FC236}">
                <a16:creationId xmlns:a16="http://schemas.microsoft.com/office/drawing/2014/main" id="{313F9B7F-0847-4292-8B6E-56060D15AE95}"/>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graphicFrame>
        <p:nvGraphicFramePr>
          <p:cNvPr id="13" name="Table 13">
            <a:extLst>
              <a:ext uri="{FF2B5EF4-FFF2-40B4-BE49-F238E27FC236}">
                <a16:creationId xmlns:a16="http://schemas.microsoft.com/office/drawing/2014/main" id="{A09B9F5C-B0F3-4F12-A8DF-EA2D697ED30B}"/>
              </a:ext>
            </a:extLst>
          </p:cNvPr>
          <p:cNvGraphicFramePr>
            <a:graphicFrameLocks noGrp="1"/>
          </p:cNvGraphicFramePr>
          <p:nvPr>
            <p:extLst>
              <p:ext uri="{D42A27DB-BD31-4B8C-83A1-F6EECF244321}">
                <p14:modId xmlns:p14="http://schemas.microsoft.com/office/powerpoint/2010/main" val="2381575405"/>
              </p:ext>
            </p:extLst>
          </p:nvPr>
        </p:nvGraphicFramePr>
        <p:xfrm>
          <a:off x="752157" y="3330786"/>
          <a:ext cx="8138432" cy="1483360"/>
        </p:xfrm>
        <a:graphic>
          <a:graphicData uri="http://schemas.openxmlformats.org/drawingml/2006/table">
            <a:tbl>
              <a:tblPr firstRow="1" bandRow="1">
                <a:tableStyleId>{5C22544A-7EE6-4342-B048-85BDC9FD1C3A}</a:tableStyleId>
              </a:tblPr>
              <a:tblGrid>
                <a:gridCol w="893763">
                  <a:extLst>
                    <a:ext uri="{9D8B030D-6E8A-4147-A177-3AD203B41FA5}">
                      <a16:colId xmlns:a16="http://schemas.microsoft.com/office/drawing/2014/main" val="4282928338"/>
                    </a:ext>
                  </a:extLst>
                </a:gridCol>
                <a:gridCol w="1077329">
                  <a:extLst>
                    <a:ext uri="{9D8B030D-6E8A-4147-A177-3AD203B41FA5}">
                      <a16:colId xmlns:a16="http://schemas.microsoft.com/office/drawing/2014/main" val="2280016141"/>
                    </a:ext>
                  </a:extLst>
                </a:gridCol>
                <a:gridCol w="1233468">
                  <a:extLst>
                    <a:ext uri="{9D8B030D-6E8A-4147-A177-3AD203B41FA5}">
                      <a16:colId xmlns:a16="http://schemas.microsoft.com/office/drawing/2014/main" val="903867019"/>
                    </a:ext>
                  </a:extLst>
                </a:gridCol>
                <a:gridCol w="1233468">
                  <a:extLst>
                    <a:ext uri="{9D8B030D-6E8A-4147-A177-3AD203B41FA5}">
                      <a16:colId xmlns:a16="http://schemas.microsoft.com/office/drawing/2014/main" val="339352090"/>
                    </a:ext>
                  </a:extLst>
                </a:gridCol>
                <a:gridCol w="1233468">
                  <a:extLst>
                    <a:ext uri="{9D8B030D-6E8A-4147-A177-3AD203B41FA5}">
                      <a16:colId xmlns:a16="http://schemas.microsoft.com/office/drawing/2014/main" val="2396818240"/>
                    </a:ext>
                  </a:extLst>
                </a:gridCol>
                <a:gridCol w="1233468">
                  <a:extLst>
                    <a:ext uri="{9D8B030D-6E8A-4147-A177-3AD203B41FA5}">
                      <a16:colId xmlns:a16="http://schemas.microsoft.com/office/drawing/2014/main" val="374709316"/>
                    </a:ext>
                  </a:extLst>
                </a:gridCol>
                <a:gridCol w="1233468">
                  <a:extLst>
                    <a:ext uri="{9D8B030D-6E8A-4147-A177-3AD203B41FA5}">
                      <a16:colId xmlns:a16="http://schemas.microsoft.com/office/drawing/2014/main" val="3398847228"/>
                    </a:ext>
                  </a:extLst>
                </a:gridCol>
              </a:tblGrid>
              <a:tr h="370840">
                <a:tc>
                  <a:txBody>
                    <a:bodyPr/>
                    <a:lstStyle/>
                    <a:p>
                      <a:r>
                        <a:rPr lang="en-US" i="1" dirty="0"/>
                        <a:t>K</a:t>
                      </a:r>
                    </a:p>
                  </a:txBody>
                  <a:tcPr/>
                </a:tc>
                <a:tc>
                  <a:txBody>
                    <a:bodyPr/>
                    <a:lstStyle/>
                    <a:p>
                      <a:r>
                        <a:rPr lang="en-US" dirty="0"/>
                        <a:t>20</a:t>
                      </a:r>
                    </a:p>
                  </a:txBody>
                  <a:tcPr/>
                </a:tc>
                <a:tc>
                  <a:txBody>
                    <a:bodyPr/>
                    <a:lstStyle/>
                    <a:p>
                      <a:r>
                        <a:rPr lang="en-US" dirty="0"/>
                        <a:t>25</a:t>
                      </a:r>
                    </a:p>
                  </a:txBody>
                  <a:tcPr/>
                </a:tc>
                <a:tc>
                  <a:txBody>
                    <a:bodyPr/>
                    <a:lstStyle/>
                    <a:p>
                      <a:r>
                        <a:rPr lang="en-US" dirty="0"/>
                        <a:t>30</a:t>
                      </a:r>
                    </a:p>
                  </a:txBody>
                  <a:tcPr/>
                </a:tc>
                <a:tc>
                  <a:txBody>
                    <a:bodyPr/>
                    <a:lstStyle/>
                    <a:p>
                      <a:r>
                        <a:rPr lang="en-US" dirty="0"/>
                        <a:t>35</a:t>
                      </a:r>
                    </a:p>
                  </a:txBody>
                  <a:tcPr/>
                </a:tc>
                <a:tc>
                  <a:txBody>
                    <a:bodyPr/>
                    <a:lstStyle/>
                    <a:p>
                      <a:r>
                        <a:rPr lang="en-US" dirty="0"/>
                        <a:t>40</a:t>
                      </a:r>
                    </a:p>
                  </a:txBody>
                  <a:tcPr/>
                </a:tc>
                <a:tc>
                  <a:txBody>
                    <a:bodyPr/>
                    <a:lstStyle/>
                    <a:p>
                      <a:r>
                        <a:rPr lang="en-US" dirty="0"/>
                        <a:t>45</a:t>
                      </a:r>
                    </a:p>
                  </a:txBody>
                  <a:tcPr/>
                </a:tc>
                <a:extLst>
                  <a:ext uri="{0D108BD9-81ED-4DB2-BD59-A6C34878D82A}">
                    <a16:rowId xmlns:a16="http://schemas.microsoft.com/office/drawing/2014/main" val="1530080269"/>
                  </a:ext>
                </a:extLst>
              </a:tr>
              <a:tr h="370840">
                <a:tc>
                  <a:txBody>
                    <a:bodyPr/>
                    <a:lstStyle/>
                    <a:p>
                      <a:r>
                        <a:rPr lang="en-US" i="1" dirty="0"/>
                        <a:t>l </a:t>
                      </a:r>
                      <a:r>
                        <a:rPr lang="en-US" dirty="0"/>
                        <a:t>=10</a:t>
                      </a:r>
                    </a:p>
                  </a:txBody>
                  <a:tcPr/>
                </a:tc>
                <a:tc>
                  <a:txBody>
                    <a:bodyPr/>
                    <a:lstStyle/>
                    <a:p>
                      <a:r>
                        <a:rPr lang="en-US" dirty="0"/>
                        <a:t>30.5k</a:t>
                      </a:r>
                    </a:p>
                  </a:txBody>
                  <a:tcPr/>
                </a:tc>
                <a:tc>
                  <a:txBody>
                    <a:bodyPr/>
                    <a:lstStyle/>
                    <a:p>
                      <a:r>
                        <a:rPr lang="en-US" dirty="0"/>
                        <a:t>30.5k</a:t>
                      </a:r>
                    </a:p>
                  </a:txBody>
                  <a:tcPr/>
                </a:tc>
                <a:tc>
                  <a:txBody>
                    <a:bodyPr/>
                    <a:lstStyle/>
                    <a:p>
                      <a:r>
                        <a:rPr lang="en-US" dirty="0"/>
                        <a:t>52.9k</a:t>
                      </a:r>
                    </a:p>
                  </a:txBody>
                  <a:tcPr/>
                </a:tc>
                <a:tc>
                  <a:txBody>
                    <a:bodyPr/>
                    <a:lstStyle/>
                    <a:p>
                      <a:r>
                        <a:rPr lang="en-US" dirty="0"/>
                        <a:t>52.7k</a:t>
                      </a:r>
                    </a:p>
                  </a:txBody>
                  <a:tcPr/>
                </a:tc>
                <a:tc>
                  <a:txBody>
                    <a:bodyPr/>
                    <a:lstStyle/>
                    <a:p>
                      <a:r>
                        <a:rPr lang="en-US" dirty="0"/>
                        <a:t>69.5k</a:t>
                      </a:r>
                    </a:p>
                  </a:txBody>
                  <a:tcPr/>
                </a:tc>
                <a:tc>
                  <a:txBody>
                    <a:bodyPr/>
                    <a:lstStyle/>
                    <a:p>
                      <a:r>
                        <a:rPr lang="en-US" dirty="0"/>
                        <a:t>69k</a:t>
                      </a:r>
                    </a:p>
                  </a:txBody>
                  <a:tcPr/>
                </a:tc>
                <a:extLst>
                  <a:ext uri="{0D108BD9-81ED-4DB2-BD59-A6C34878D82A}">
                    <a16:rowId xmlns:a16="http://schemas.microsoft.com/office/drawing/2014/main" val="1606572428"/>
                  </a:ext>
                </a:extLst>
              </a:tr>
              <a:tr h="370840">
                <a:tc>
                  <a:txBody>
                    <a:bodyPr/>
                    <a:lstStyle/>
                    <a:p>
                      <a:r>
                        <a:rPr lang="en-US" i="1" dirty="0"/>
                        <a:t>l </a:t>
                      </a:r>
                      <a:r>
                        <a:rPr lang="en-US" dirty="0"/>
                        <a:t>= 12</a:t>
                      </a:r>
                    </a:p>
                  </a:txBody>
                  <a:tcPr/>
                </a:tc>
                <a:tc>
                  <a:txBody>
                    <a:bodyPr/>
                    <a:lstStyle/>
                    <a:p>
                      <a:r>
                        <a:rPr lang="en-US" dirty="0"/>
                        <a:t>28.7k</a:t>
                      </a:r>
                    </a:p>
                  </a:txBody>
                  <a:tcPr/>
                </a:tc>
                <a:tc>
                  <a:txBody>
                    <a:bodyPr/>
                    <a:lstStyle/>
                    <a:p>
                      <a:r>
                        <a:rPr lang="en-US" dirty="0"/>
                        <a:t>56.2k</a:t>
                      </a:r>
                    </a:p>
                  </a:txBody>
                  <a:tcPr/>
                </a:tc>
                <a:tc>
                  <a:txBody>
                    <a:bodyPr/>
                    <a:lstStyle/>
                    <a:p>
                      <a:r>
                        <a:rPr lang="en-US" dirty="0"/>
                        <a:t>56.0k</a:t>
                      </a:r>
                    </a:p>
                  </a:txBody>
                  <a:tcPr/>
                </a:tc>
                <a:tc>
                  <a:txBody>
                    <a:bodyPr/>
                    <a:lstStyle/>
                    <a:p>
                      <a:r>
                        <a:rPr lang="en-US" dirty="0"/>
                        <a:t>55.8k</a:t>
                      </a:r>
                    </a:p>
                  </a:txBody>
                  <a:tcPr/>
                </a:tc>
                <a:tc>
                  <a:txBody>
                    <a:bodyPr/>
                    <a:lstStyle/>
                    <a:p>
                      <a:r>
                        <a:rPr lang="en-US" dirty="0"/>
                        <a:t>60.5k</a:t>
                      </a:r>
                    </a:p>
                  </a:txBody>
                  <a:tcPr/>
                </a:tc>
                <a:tc>
                  <a:txBody>
                    <a:bodyPr/>
                    <a:lstStyle/>
                    <a:p>
                      <a:r>
                        <a:rPr lang="en-US" dirty="0"/>
                        <a:t>61.4k</a:t>
                      </a:r>
                    </a:p>
                  </a:txBody>
                  <a:tcPr/>
                </a:tc>
                <a:extLst>
                  <a:ext uri="{0D108BD9-81ED-4DB2-BD59-A6C34878D82A}">
                    <a16:rowId xmlns:a16="http://schemas.microsoft.com/office/drawing/2014/main" val="1332397969"/>
                  </a:ext>
                </a:extLst>
              </a:tr>
              <a:tr h="370840">
                <a:tc>
                  <a:txBody>
                    <a:bodyPr/>
                    <a:lstStyle/>
                    <a:p>
                      <a:r>
                        <a:rPr lang="en-US" i="1" dirty="0"/>
                        <a:t>l </a:t>
                      </a:r>
                      <a:r>
                        <a:rPr lang="en-US" dirty="0"/>
                        <a:t>= 15</a:t>
                      </a:r>
                    </a:p>
                  </a:txBody>
                  <a:tcPr/>
                </a:tc>
                <a:tc>
                  <a:txBody>
                    <a:bodyPr/>
                    <a:lstStyle/>
                    <a:p>
                      <a:r>
                        <a:rPr lang="en-US" dirty="0"/>
                        <a:t>30.5k</a:t>
                      </a:r>
                    </a:p>
                  </a:txBody>
                  <a:tcPr/>
                </a:tc>
                <a:tc>
                  <a:txBody>
                    <a:bodyPr/>
                    <a:lstStyle/>
                    <a:p>
                      <a:r>
                        <a:rPr lang="en-US" dirty="0"/>
                        <a:t>30.5k</a:t>
                      </a:r>
                    </a:p>
                  </a:txBody>
                  <a:tcPr/>
                </a:tc>
                <a:tc>
                  <a:txBody>
                    <a:bodyPr/>
                    <a:lstStyle/>
                    <a:p>
                      <a:r>
                        <a:rPr lang="en-US" dirty="0"/>
                        <a:t>52.9k</a:t>
                      </a:r>
                    </a:p>
                  </a:txBody>
                  <a:tcPr/>
                </a:tc>
                <a:tc>
                  <a:txBody>
                    <a:bodyPr/>
                    <a:lstStyle/>
                    <a:p>
                      <a:r>
                        <a:rPr lang="en-US" dirty="0"/>
                        <a:t>52.7k</a:t>
                      </a:r>
                    </a:p>
                  </a:txBody>
                  <a:tcPr/>
                </a:tc>
                <a:tc>
                  <a:txBody>
                    <a:bodyPr/>
                    <a:lstStyle/>
                    <a:p>
                      <a:r>
                        <a:rPr lang="en-US" dirty="0"/>
                        <a:t>69.5k</a:t>
                      </a:r>
                    </a:p>
                  </a:txBody>
                  <a:tcPr/>
                </a:tc>
                <a:tc>
                  <a:txBody>
                    <a:bodyPr/>
                    <a:lstStyle/>
                    <a:p>
                      <a:r>
                        <a:rPr lang="en-US" dirty="0"/>
                        <a:t>69.3k</a:t>
                      </a:r>
                    </a:p>
                  </a:txBody>
                  <a:tcPr/>
                </a:tc>
                <a:extLst>
                  <a:ext uri="{0D108BD9-81ED-4DB2-BD59-A6C34878D82A}">
                    <a16:rowId xmlns:a16="http://schemas.microsoft.com/office/drawing/2014/main" val="1663911185"/>
                  </a:ext>
                </a:extLst>
              </a:tr>
            </a:tbl>
          </a:graphicData>
        </a:graphic>
      </p:graphicFrame>
      <p:sp>
        <p:nvSpPr>
          <p:cNvPr id="14" name="Content Placeholder 2">
            <a:extLst>
              <a:ext uri="{FF2B5EF4-FFF2-40B4-BE49-F238E27FC236}">
                <a16:creationId xmlns:a16="http://schemas.microsoft.com/office/drawing/2014/main" id="{F38F2F70-2901-45B9-B423-A9BE2992E3EE}"/>
              </a:ext>
            </a:extLst>
          </p:cNvPr>
          <p:cNvSpPr txBox="1">
            <a:spLocks/>
          </p:cNvSpPr>
          <p:nvPr/>
        </p:nvSpPr>
        <p:spPr>
          <a:xfrm>
            <a:off x="315277" y="2390933"/>
            <a:ext cx="8736965"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Number of segments checked in Step-2 by the pattern partition</a:t>
            </a:r>
          </a:p>
        </p:txBody>
      </p:sp>
    </p:spTree>
    <p:extLst>
      <p:ext uri="{BB962C8B-B14F-4D97-AF65-F5344CB8AC3E}">
        <p14:creationId xmlns:p14="http://schemas.microsoft.com/office/powerpoint/2010/main" val="355001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D162-653E-4FCE-9BD8-5C3CAD136E0F}"/>
              </a:ext>
            </a:extLst>
          </p:cNvPr>
          <p:cNvSpPr>
            <a:spLocks noGrp="1"/>
          </p:cNvSpPr>
          <p:nvPr>
            <p:ph type="title"/>
          </p:nvPr>
        </p:nvSpPr>
        <p:spPr/>
        <p:txBody>
          <a:bodyPr/>
          <a:lstStyle/>
          <a:p>
            <a:r>
              <a:rPr lang="en-US" b="1" dirty="0">
                <a:solidFill>
                  <a:srgbClr val="5014F8"/>
                </a:solidFill>
                <a:latin typeface="Century Gothic" panose="020B0502020202020204" pitchFamily="34" charset="0"/>
                <a:cs typeface="Times New Roman" pitchFamily="18" charset="0"/>
              </a:rPr>
              <a:t>Statement of Problem</a:t>
            </a:r>
            <a:endParaRPr lang="en-US" dirty="0"/>
          </a:p>
        </p:txBody>
      </p:sp>
      <p:sp>
        <p:nvSpPr>
          <p:cNvPr id="4" name="Slide Number Placeholder 3">
            <a:extLst>
              <a:ext uri="{FF2B5EF4-FFF2-40B4-BE49-F238E27FC236}">
                <a16:creationId xmlns:a16="http://schemas.microsoft.com/office/drawing/2014/main" id="{2D47FB38-12F4-482A-AAC7-A721146E51E7}"/>
              </a:ext>
            </a:extLst>
          </p:cNvPr>
          <p:cNvSpPr>
            <a:spLocks noGrp="1"/>
          </p:cNvSpPr>
          <p:nvPr>
            <p:ph type="sldNum" sz="quarter" idx="12"/>
          </p:nvPr>
        </p:nvSpPr>
        <p:spPr>
          <a:xfrm>
            <a:off x="5373666" y="6125723"/>
            <a:ext cx="1219200" cy="283464"/>
          </a:xfrm>
        </p:spPr>
        <p:txBody>
          <a:bodyPr/>
          <a:lstStyle/>
          <a:p>
            <a:pPr>
              <a:defRPr/>
            </a:pPr>
            <a:fld id="{03CBE5BD-7AB5-470E-8DF8-AF0EEA925017}" type="slidenum">
              <a:rPr lang="en-CA" smtClean="0"/>
              <a:pPr>
                <a:defRPr/>
              </a:pPr>
              <a:t>4</a:t>
            </a:fld>
            <a:endParaRPr lang="en-CA" dirty="0"/>
          </a:p>
        </p:txBody>
      </p:sp>
      <p:sp>
        <p:nvSpPr>
          <p:cNvPr id="5" name="Content Placeholder 2">
            <a:extLst>
              <a:ext uri="{FF2B5EF4-FFF2-40B4-BE49-F238E27FC236}">
                <a16:creationId xmlns:a16="http://schemas.microsoft.com/office/drawing/2014/main" id="{94A09DB6-7F38-48E9-9329-314BD61B6925}"/>
              </a:ext>
            </a:extLst>
          </p:cNvPr>
          <p:cNvSpPr>
            <a:spLocks noGrp="1"/>
          </p:cNvSpPr>
          <p:nvPr>
            <p:ph idx="1"/>
          </p:nvPr>
        </p:nvSpPr>
        <p:spPr>
          <a:xfrm>
            <a:off x="609600" y="1600199"/>
            <a:ext cx="10972800" cy="2189286"/>
          </a:xfrm>
        </p:spPr>
        <p:txBody>
          <a:bodyPr>
            <a:noAutofit/>
          </a:bodyPr>
          <a:lstStyle/>
          <a:p>
            <a:pPr algn="just">
              <a:spcBef>
                <a:spcPts val="600"/>
              </a:spcBef>
              <a:spcAft>
                <a:spcPts val="600"/>
              </a:spcAft>
              <a:buFont typeface="Wingdings" panose="05000000000000000000" pitchFamily="2" charset="2"/>
              <a:buChar char="Ø"/>
            </a:pPr>
            <a:r>
              <a:rPr lang="en-US" b="1" dirty="0">
                <a:solidFill>
                  <a:srgbClr val="FF0000"/>
                </a:solidFill>
                <a:latin typeface="Century Gothic" panose="020B0502020202020204" pitchFamily="34" charset="0"/>
                <a:ea typeface="SimSun"/>
              </a:rPr>
              <a:t>String </a:t>
            </a:r>
            <a:r>
              <a:rPr lang="en-US" b="1" i="1" dirty="0">
                <a:solidFill>
                  <a:srgbClr val="FF0000"/>
                </a:solidFill>
                <a:latin typeface="Century Gothic" panose="020B0502020202020204" pitchFamily="34" charset="0"/>
                <a:ea typeface="SimSun"/>
              </a:rPr>
              <a:t>matching with k differences:</a:t>
            </a:r>
          </a:p>
          <a:p>
            <a:pPr algn="just">
              <a:spcBef>
                <a:spcPts val="600"/>
              </a:spcBef>
              <a:spcAft>
                <a:spcPts val="600"/>
              </a:spcAft>
              <a:buFont typeface="Wingdings" panose="05000000000000000000" pitchFamily="2" charset="2"/>
              <a:buChar char="Ø"/>
            </a:pPr>
            <a:r>
              <a:rPr lang="en-CA" b="1" dirty="0">
                <a:solidFill>
                  <a:srgbClr val="5014F8"/>
                </a:solidFill>
                <a:effectLst/>
                <a:latin typeface="Century Gothic" panose="020B0502020202020204" pitchFamily="34" charset="0"/>
              </a:rPr>
              <a:t>to find all the occurrences of a pattern string </a:t>
            </a:r>
            <a:r>
              <a:rPr lang="en-CA" b="1" i="1" dirty="0">
                <a:solidFill>
                  <a:srgbClr val="5014F8"/>
                </a:solidFill>
                <a:effectLst/>
                <a:latin typeface="Century Gothic" panose="020B0502020202020204" pitchFamily="34" charset="0"/>
              </a:rPr>
              <a:t>x = x</a:t>
            </a:r>
            <a:r>
              <a:rPr lang="en-CA" b="1" baseline="-25000" dirty="0">
                <a:solidFill>
                  <a:srgbClr val="5014F8"/>
                </a:solidFill>
                <a:effectLst/>
                <a:latin typeface="Century Gothic" panose="020B0502020202020204" pitchFamily="34" charset="0"/>
              </a:rPr>
              <a:t>1</a:t>
            </a:r>
            <a:r>
              <a:rPr lang="en-CA" b="1" i="1" dirty="0">
                <a:solidFill>
                  <a:srgbClr val="5014F8"/>
                </a:solidFill>
                <a:effectLst/>
                <a:latin typeface="Century Gothic" panose="020B0502020202020204" pitchFamily="34" charset="0"/>
              </a:rPr>
              <a:t>x</a:t>
            </a:r>
            <a:r>
              <a:rPr lang="en-CA" b="1" baseline="-25000" dirty="0">
                <a:solidFill>
                  <a:srgbClr val="5014F8"/>
                </a:solidFill>
                <a:effectLst/>
                <a:latin typeface="Century Gothic" panose="020B0502020202020204" pitchFamily="34" charset="0"/>
              </a:rPr>
              <a:t>2</a:t>
            </a:r>
            <a:r>
              <a:rPr lang="en-CA" b="1" i="1" baseline="-25000" dirty="0">
                <a:solidFill>
                  <a:srgbClr val="5014F8"/>
                </a:solidFill>
                <a:latin typeface="Century Gothic" panose="020B0502020202020204" pitchFamily="34" charset="0"/>
              </a:rPr>
              <a:t> </a:t>
            </a:r>
            <a:r>
              <a:rPr lang="en-CA" b="1" i="1" dirty="0">
                <a:solidFill>
                  <a:srgbClr val="5014F8"/>
                </a:solidFill>
                <a:effectLst/>
                <a:latin typeface="Century Gothic" panose="020B0502020202020204" pitchFamily="34" charset="0"/>
              </a:rPr>
              <a:t>… </a:t>
            </a:r>
            <a:r>
              <a:rPr lang="en-CA" b="1" i="1" dirty="0" err="1">
                <a:solidFill>
                  <a:srgbClr val="5014F8"/>
                </a:solidFill>
                <a:effectLst/>
                <a:latin typeface="Century Gothic" panose="020B0502020202020204" pitchFamily="34" charset="0"/>
              </a:rPr>
              <a:t>x</a:t>
            </a:r>
            <a:r>
              <a:rPr lang="en-CA" b="1" i="1" baseline="-25000" dirty="0" err="1">
                <a:solidFill>
                  <a:srgbClr val="5014F8"/>
                </a:solidFill>
                <a:effectLst/>
                <a:latin typeface="Century Gothic" panose="020B0502020202020204" pitchFamily="34" charset="0"/>
              </a:rPr>
              <a:t>m</a:t>
            </a:r>
            <a:r>
              <a:rPr lang="en-CA" b="1" i="1" dirty="0">
                <a:solidFill>
                  <a:srgbClr val="5014F8"/>
                </a:solidFill>
                <a:effectLst/>
                <a:latin typeface="Century Gothic" panose="020B0502020202020204" pitchFamily="34" charset="0"/>
              </a:rPr>
              <a:t> </a:t>
            </a:r>
            <a:r>
              <a:rPr lang="en-CA" b="1" dirty="0">
                <a:solidFill>
                  <a:srgbClr val="5014F8"/>
                </a:solidFill>
                <a:effectLst/>
                <a:latin typeface="Century Gothic" panose="020B0502020202020204" pitchFamily="34" charset="0"/>
              </a:rPr>
              <a:t>in a target string </a:t>
            </a:r>
            <a:r>
              <a:rPr lang="en-CA" b="1" i="1" dirty="0">
                <a:solidFill>
                  <a:srgbClr val="5014F8"/>
                </a:solidFill>
                <a:effectLst/>
                <a:latin typeface="Century Gothic" panose="020B0502020202020204" pitchFamily="34" charset="0"/>
              </a:rPr>
              <a:t>y</a:t>
            </a:r>
            <a:r>
              <a:rPr lang="en-CA" b="1" dirty="0">
                <a:solidFill>
                  <a:srgbClr val="5014F8"/>
                </a:solidFill>
                <a:effectLst/>
                <a:latin typeface="Century Gothic" panose="020B0502020202020204" pitchFamily="34" charset="0"/>
              </a:rPr>
              <a:t> = </a:t>
            </a:r>
            <a:r>
              <a:rPr lang="en-CA" b="1" i="1" dirty="0">
                <a:solidFill>
                  <a:srgbClr val="5014F8"/>
                </a:solidFill>
                <a:effectLst/>
                <a:latin typeface="Century Gothic" panose="020B0502020202020204" pitchFamily="34" charset="0"/>
              </a:rPr>
              <a:t>y</a:t>
            </a:r>
            <a:r>
              <a:rPr lang="en-CA" b="1" baseline="-25000" dirty="0">
                <a:solidFill>
                  <a:srgbClr val="5014F8"/>
                </a:solidFill>
                <a:effectLst/>
                <a:latin typeface="Century Gothic" panose="020B0502020202020204" pitchFamily="34" charset="0"/>
              </a:rPr>
              <a:t>1</a:t>
            </a:r>
            <a:r>
              <a:rPr lang="en-CA" b="1" i="1" dirty="0">
                <a:solidFill>
                  <a:srgbClr val="5014F8"/>
                </a:solidFill>
                <a:effectLst/>
                <a:latin typeface="Century Gothic" panose="020B0502020202020204" pitchFamily="34" charset="0"/>
              </a:rPr>
              <a:t>y</a:t>
            </a:r>
            <a:r>
              <a:rPr lang="en-CA" b="1" baseline="-25000" dirty="0">
                <a:solidFill>
                  <a:srgbClr val="5014F8"/>
                </a:solidFill>
                <a:effectLst/>
                <a:latin typeface="Century Gothic" panose="020B0502020202020204" pitchFamily="34" charset="0"/>
              </a:rPr>
              <a:t>2</a:t>
            </a:r>
            <a:r>
              <a:rPr lang="en-CA" b="1" baseline="-25000" dirty="0">
                <a:solidFill>
                  <a:srgbClr val="5014F8"/>
                </a:solidFill>
                <a:latin typeface="Century Gothic" panose="020B0502020202020204" pitchFamily="34" charset="0"/>
              </a:rPr>
              <a:t> </a:t>
            </a:r>
            <a:r>
              <a:rPr lang="en-CA" b="1" dirty="0">
                <a:solidFill>
                  <a:srgbClr val="5014F8"/>
                </a:solidFill>
                <a:effectLst/>
                <a:latin typeface="Century Gothic" panose="020B0502020202020204" pitchFamily="34" charset="0"/>
              </a:rPr>
              <a:t>... </a:t>
            </a:r>
            <a:r>
              <a:rPr lang="en-CA" b="1" i="1" dirty="0" err="1">
                <a:solidFill>
                  <a:srgbClr val="5014F8"/>
                </a:solidFill>
                <a:effectLst/>
                <a:latin typeface="Century Gothic" panose="020B0502020202020204" pitchFamily="34" charset="0"/>
              </a:rPr>
              <a:t>y</a:t>
            </a:r>
            <a:r>
              <a:rPr lang="en-CA" b="1" i="1" baseline="-25000" dirty="0" err="1">
                <a:solidFill>
                  <a:srgbClr val="5014F8"/>
                </a:solidFill>
                <a:effectLst/>
                <a:latin typeface="Century Gothic" panose="020B0502020202020204" pitchFamily="34" charset="0"/>
              </a:rPr>
              <a:t>n</a:t>
            </a:r>
            <a:r>
              <a:rPr lang="en-CA" b="1" dirty="0">
                <a:solidFill>
                  <a:srgbClr val="5014F8"/>
                </a:solidFill>
                <a:effectLst/>
                <a:latin typeface="Century Gothic" panose="020B0502020202020204" pitchFamily="34" charset="0"/>
              </a:rPr>
              <a:t> with at most </a:t>
            </a:r>
            <a:r>
              <a:rPr lang="en-CA" b="1" i="1" dirty="0">
                <a:solidFill>
                  <a:srgbClr val="5014F8"/>
                </a:solidFill>
                <a:effectLst/>
                <a:latin typeface="Century Gothic" panose="020B0502020202020204" pitchFamily="34" charset="0"/>
              </a:rPr>
              <a:t>k</a:t>
            </a:r>
            <a:r>
              <a:rPr lang="en-CA" b="1" dirty="0">
                <a:solidFill>
                  <a:srgbClr val="5014F8"/>
                </a:solidFill>
                <a:effectLst/>
                <a:latin typeface="Century Gothic" panose="020B0502020202020204" pitchFamily="34" charset="0"/>
              </a:rPr>
              <a:t> differences.</a:t>
            </a:r>
            <a:endParaRPr lang="en-US" b="1" dirty="0">
              <a:solidFill>
                <a:srgbClr val="5014F8"/>
              </a:solidFill>
              <a:latin typeface="Century Gothic" panose="020B0502020202020204" pitchFamily="34" charset="0"/>
              <a:ea typeface="SimSun"/>
            </a:endParaRPr>
          </a:p>
        </p:txBody>
      </p:sp>
      <p:sp>
        <p:nvSpPr>
          <p:cNvPr id="6" name="Slide Number Placeholder 3">
            <a:extLst>
              <a:ext uri="{FF2B5EF4-FFF2-40B4-BE49-F238E27FC236}">
                <a16:creationId xmlns:a16="http://schemas.microsoft.com/office/drawing/2014/main" id="{A17EA811-C5B5-4947-90AB-822438F90656}"/>
              </a:ext>
            </a:extLst>
          </p:cNvPr>
          <p:cNvSpPr txBox="1">
            <a:spLocks/>
          </p:cNvSpPr>
          <p:nvPr/>
        </p:nvSpPr>
        <p:spPr>
          <a:xfrm>
            <a:off x="5373666" y="6125723"/>
            <a:ext cx="1219200" cy="283464"/>
          </a:xfrm>
          <a:prstGeom prst="rect">
            <a:avLst/>
          </a:prstGeom>
          <a:noFill/>
        </p:spPr>
        <p:txBody>
          <a:bodyPr vert="horz" lIns="45720" rIns="45720" rtlCol="0" anchor="ctr">
            <a:normAutofit/>
          </a:bodyP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4AC0CB1A-16DA-40F0-97CC-44E280BFCAA3}" type="slidenum">
              <a:rPr lang="en-CA" smtClean="0"/>
              <a:pPr>
                <a:defRPr/>
              </a:pPr>
              <a:t>4</a:t>
            </a:fld>
            <a:endParaRPr lang="en-CA" dirty="0"/>
          </a:p>
        </p:txBody>
      </p:sp>
      <p:sp>
        <p:nvSpPr>
          <p:cNvPr id="7" name="Content Placeholder 2">
            <a:extLst>
              <a:ext uri="{FF2B5EF4-FFF2-40B4-BE49-F238E27FC236}">
                <a16:creationId xmlns:a16="http://schemas.microsoft.com/office/drawing/2014/main" id="{DD4400CE-1DDA-4120-AD7A-3DAE7297236B}"/>
              </a:ext>
            </a:extLst>
          </p:cNvPr>
          <p:cNvSpPr txBox="1">
            <a:spLocks/>
          </p:cNvSpPr>
          <p:nvPr/>
        </p:nvSpPr>
        <p:spPr>
          <a:xfrm>
            <a:off x="4244265" y="4246917"/>
            <a:ext cx="3463925" cy="687387"/>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Bef>
                <a:spcPts val="600"/>
              </a:spcBef>
              <a:spcAft>
                <a:spcPts val="600"/>
              </a:spcAft>
              <a:buFont typeface="Wingdings 2"/>
              <a:buNone/>
              <a:tabLst>
                <a:tab pos="342900" algn="l"/>
              </a:tabLst>
            </a:pPr>
            <a:r>
              <a:rPr lang="en-US" sz="2600" b="1" dirty="0">
                <a:solidFill>
                  <a:srgbClr val="5014F8"/>
                </a:solidFill>
                <a:latin typeface="Times"/>
                <a:ea typeface="SimSun"/>
                <a:cs typeface="Times New Roman" pitchFamily="18" charset="0"/>
              </a:rPr>
              <a:t>	</a:t>
            </a:r>
            <a:r>
              <a:rPr lang="en-US" b="1" dirty="0">
                <a:solidFill>
                  <a:srgbClr val="5014F8"/>
                </a:solidFill>
                <a:latin typeface="Times"/>
                <a:ea typeface="SimSun"/>
                <a:cs typeface="Times New Roman" pitchFamily="18" charset="0"/>
              </a:rPr>
              <a:t>b p d q e   g h</a:t>
            </a:r>
            <a:endParaRPr lang="en-US" b="1" dirty="0">
              <a:solidFill>
                <a:srgbClr val="5014F8"/>
              </a:solidFill>
              <a:latin typeface="Century Gothic" panose="020B0502020202020204" pitchFamily="34" charset="0"/>
              <a:ea typeface="SimSun"/>
            </a:endParaRPr>
          </a:p>
        </p:txBody>
      </p:sp>
      <p:sp>
        <p:nvSpPr>
          <p:cNvPr id="8" name="Content Placeholder 2">
            <a:extLst>
              <a:ext uri="{FF2B5EF4-FFF2-40B4-BE49-F238E27FC236}">
                <a16:creationId xmlns:a16="http://schemas.microsoft.com/office/drawing/2014/main" id="{46498088-8861-489D-8AD8-86311C8583EB}"/>
              </a:ext>
            </a:extLst>
          </p:cNvPr>
          <p:cNvSpPr txBox="1">
            <a:spLocks/>
          </p:cNvSpPr>
          <p:nvPr/>
        </p:nvSpPr>
        <p:spPr>
          <a:xfrm>
            <a:off x="3986042" y="5285032"/>
            <a:ext cx="1716104" cy="687387"/>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Bef>
                <a:spcPts val="600"/>
              </a:spcBef>
              <a:spcAft>
                <a:spcPts val="600"/>
              </a:spcAft>
              <a:buFont typeface="Wingdings 2"/>
              <a:buNone/>
              <a:tabLst>
                <a:tab pos="342900" algn="l"/>
              </a:tabLst>
            </a:pPr>
            <a:r>
              <a:rPr lang="en-US" sz="2600" b="1" dirty="0">
                <a:solidFill>
                  <a:srgbClr val="5014F8"/>
                </a:solidFill>
                <a:latin typeface="Times"/>
                <a:ea typeface="SimSun"/>
                <a:cs typeface="Times New Roman" pitchFamily="18" charset="0"/>
              </a:rPr>
              <a:t>	</a:t>
            </a:r>
            <a:r>
              <a:rPr lang="en-US" b="1" dirty="0">
                <a:solidFill>
                  <a:srgbClr val="5014F8"/>
                </a:solidFill>
                <a:latin typeface="Times"/>
                <a:ea typeface="SimSun"/>
                <a:cs typeface="Times New Roman" pitchFamily="18" charset="0"/>
              </a:rPr>
              <a:t>c b c d </a:t>
            </a:r>
            <a:endParaRPr lang="en-US" b="1" dirty="0">
              <a:solidFill>
                <a:srgbClr val="5014F8"/>
              </a:solidFill>
              <a:latin typeface="Century Gothic" panose="020B0502020202020204" pitchFamily="34" charset="0"/>
              <a:ea typeface="SimSun"/>
            </a:endParaRPr>
          </a:p>
        </p:txBody>
      </p:sp>
      <p:sp>
        <p:nvSpPr>
          <p:cNvPr id="9" name="Content Placeholder 2">
            <a:extLst>
              <a:ext uri="{FF2B5EF4-FFF2-40B4-BE49-F238E27FC236}">
                <a16:creationId xmlns:a16="http://schemas.microsoft.com/office/drawing/2014/main" id="{5D03AE34-9F22-46F0-94F6-40A76E162CAE}"/>
              </a:ext>
            </a:extLst>
          </p:cNvPr>
          <p:cNvSpPr txBox="1">
            <a:spLocks/>
          </p:cNvSpPr>
          <p:nvPr/>
        </p:nvSpPr>
        <p:spPr>
          <a:xfrm>
            <a:off x="959497" y="4235804"/>
            <a:ext cx="1862825" cy="687387"/>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fontAlgn="auto">
              <a:spcBef>
                <a:spcPts val="600"/>
              </a:spcBef>
              <a:spcAft>
                <a:spcPts val="600"/>
              </a:spcAft>
              <a:buFont typeface="Wingdings 2"/>
              <a:buNone/>
              <a:tabLst>
                <a:tab pos="342900" algn="l"/>
              </a:tabLst>
            </a:pPr>
            <a:r>
              <a:rPr lang="en-US" b="1" dirty="0">
                <a:solidFill>
                  <a:srgbClr val="5014F8"/>
                </a:solidFill>
                <a:latin typeface="Times"/>
                <a:ea typeface="SimSun"/>
                <a:cs typeface="Times New Roman" pitchFamily="18" charset="0"/>
              </a:rPr>
              <a:t>Example:</a:t>
            </a:r>
            <a:endParaRPr lang="en-US" b="1" dirty="0">
              <a:solidFill>
                <a:srgbClr val="5014F8"/>
              </a:solidFill>
              <a:latin typeface="Century Gothic" panose="020B0502020202020204" pitchFamily="34" charset="0"/>
              <a:ea typeface="SimSun"/>
            </a:endParaRPr>
          </a:p>
        </p:txBody>
      </p:sp>
      <p:cxnSp>
        <p:nvCxnSpPr>
          <p:cNvPr id="10" name="Straight Connector 9">
            <a:extLst>
              <a:ext uri="{FF2B5EF4-FFF2-40B4-BE49-F238E27FC236}">
                <a16:creationId xmlns:a16="http://schemas.microsoft.com/office/drawing/2014/main" id="{97369757-6735-452E-9BE6-7551ECF78188}"/>
              </a:ext>
            </a:extLst>
          </p:cNvPr>
          <p:cNvCxnSpPr>
            <a:cxnSpLocks/>
          </p:cNvCxnSpPr>
          <p:nvPr/>
        </p:nvCxnSpPr>
        <p:spPr>
          <a:xfrm>
            <a:off x="5073866" y="4867628"/>
            <a:ext cx="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A248AC-B93A-4FE5-9B5B-5868B9274268}"/>
              </a:ext>
            </a:extLst>
          </p:cNvPr>
          <p:cNvCxnSpPr>
            <a:cxnSpLocks/>
          </p:cNvCxnSpPr>
          <p:nvPr/>
        </p:nvCxnSpPr>
        <p:spPr>
          <a:xfrm>
            <a:off x="5736905" y="4867628"/>
            <a:ext cx="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D9DD32-DCC5-4F52-B8BF-E1490661CD7C}"/>
              </a:ext>
            </a:extLst>
          </p:cNvPr>
          <p:cNvCxnSpPr>
            <a:cxnSpLocks/>
          </p:cNvCxnSpPr>
          <p:nvPr/>
        </p:nvCxnSpPr>
        <p:spPr>
          <a:xfrm>
            <a:off x="6330456" y="4867628"/>
            <a:ext cx="0" cy="5048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5A0F0600-F796-4FCE-AB8D-A3E55913C158}"/>
              </a:ext>
            </a:extLst>
          </p:cNvPr>
          <p:cNvSpPr txBox="1">
            <a:spLocks/>
          </p:cNvSpPr>
          <p:nvPr/>
        </p:nvSpPr>
        <p:spPr>
          <a:xfrm>
            <a:off x="2997847" y="4246917"/>
            <a:ext cx="1020552" cy="687387"/>
          </a:xfrm>
          <a:prstGeom prst="rect">
            <a:avLst/>
          </a:prstGeom>
        </p:spPr>
        <p:txBody>
          <a:bodyPr vert="horz" rtlCol="0">
            <a:normAutofit fontScale="925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Bef>
                <a:spcPts val="600"/>
              </a:spcBef>
              <a:spcAft>
                <a:spcPts val="600"/>
              </a:spcAft>
              <a:buFont typeface="Wingdings 2"/>
              <a:buNone/>
              <a:tabLst>
                <a:tab pos="342900" algn="l"/>
              </a:tabLst>
            </a:pPr>
            <a:r>
              <a:rPr lang="en-US" b="1" i="1" dirty="0">
                <a:solidFill>
                  <a:srgbClr val="5014F8"/>
                </a:solidFill>
                <a:latin typeface="Times"/>
                <a:ea typeface="SimSun"/>
                <a:cs typeface="Times New Roman" pitchFamily="18" charset="0"/>
              </a:rPr>
              <a:t>k </a:t>
            </a:r>
            <a:r>
              <a:rPr lang="en-US" b="1" dirty="0">
                <a:solidFill>
                  <a:srgbClr val="5014F8"/>
                </a:solidFill>
                <a:latin typeface="Times"/>
                <a:ea typeface="SimSun"/>
                <a:cs typeface="Times New Roman" pitchFamily="18" charset="0"/>
              </a:rPr>
              <a:t>= 3</a:t>
            </a:r>
            <a:endParaRPr lang="en-US" b="1" i="1" dirty="0">
              <a:solidFill>
                <a:srgbClr val="5014F8"/>
              </a:solidFill>
              <a:latin typeface="Century Gothic" panose="020B0502020202020204" pitchFamily="34" charset="0"/>
              <a:ea typeface="SimSun"/>
            </a:endParaRPr>
          </a:p>
        </p:txBody>
      </p:sp>
      <p:sp>
        <p:nvSpPr>
          <p:cNvPr id="15" name="Content Placeholder 2">
            <a:extLst>
              <a:ext uri="{FF2B5EF4-FFF2-40B4-BE49-F238E27FC236}">
                <a16:creationId xmlns:a16="http://schemas.microsoft.com/office/drawing/2014/main" id="{6611BBA2-C241-4A6D-AB67-5DC1CC61E434}"/>
              </a:ext>
            </a:extLst>
          </p:cNvPr>
          <p:cNvSpPr txBox="1">
            <a:spLocks/>
          </p:cNvSpPr>
          <p:nvPr/>
        </p:nvSpPr>
        <p:spPr>
          <a:xfrm>
            <a:off x="9734738" y="4260508"/>
            <a:ext cx="1496801" cy="687387"/>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Bef>
                <a:spcPts val="600"/>
              </a:spcBef>
              <a:spcAft>
                <a:spcPts val="600"/>
              </a:spcAft>
              <a:buFont typeface="Wingdings 2"/>
              <a:buNone/>
              <a:tabLst>
                <a:tab pos="342900" algn="l"/>
              </a:tabLst>
            </a:pPr>
            <a:r>
              <a:rPr lang="en-US" b="1" dirty="0">
                <a:solidFill>
                  <a:srgbClr val="5014F8"/>
                </a:solidFill>
                <a:latin typeface="Times"/>
                <a:ea typeface="SimSun"/>
                <a:cs typeface="Times New Roman" pitchFamily="18" charset="0"/>
              </a:rPr>
              <a:t>pattern</a:t>
            </a:r>
            <a:endParaRPr lang="en-US" b="1" dirty="0">
              <a:solidFill>
                <a:srgbClr val="5014F8"/>
              </a:solidFill>
              <a:latin typeface="Century Gothic" panose="020B0502020202020204" pitchFamily="34" charset="0"/>
              <a:ea typeface="SimSun"/>
            </a:endParaRPr>
          </a:p>
        </p:txBody>
      </p:sp>
      <p:sp>
        <p:nvSpPr>
          <p:cNvPr id="16" name="Content Placeholder 2">
            <a:extLst>
              <a:ext uri="{FF2B5EF4-FFF2-40B4-BE49-F238E27FC236}">
                <a16:creationId xmlns:a16="http://schemas.microsoft.com/office/drawing/2014/main" id="{13B8420F-46BD-476B-A242-4A6FCF8DF51A}"/>
              </a:ext>
            </a:extLst>
          </p:cNvPr>
          <p:cNvSpPr txBox="1">
            <a:spLocks/>
          </p:cNvSpPr>
          <p:nvPr/>
        </p:nvSpPr>
        <p:spPr>
          <a:xfrm>
            <a:off x="9734738" y="5252336"/>
            <a:ext cx="1496801" cy="687387"/>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Bef>
                <a:spcPts val="600"/>
              </a:spcBef>
              <a:spcAft>
                <a:spcPts val="600"/>
              </a:spcAft>
              <a:buFont typeface="Wingdings 2"/>
              <a:buNone/>
              <a:tabLst>
                <a:tab pos="342900" algn="l"/>
              </a:tabLst>
            </a:pPr>
            <a:r>
              <a:rPr lang="en-US" b="1" dirty="0">
                <a:solidFill>
                  <a:srgbClr val="5014F8"/>
                </a:solidFill>
                <a:latin typeface="Times"/>
                <a:ea typeface="SimSun"/>
                <a:cs typeface="Times New Roman" pitchFamily="18" charset="0"/>
              </a:rPr>
              <a:t>target</a:t>
            </a:r>
            <a:endParaRPr lang="en-US" b="1" dirty="0">
              <a:solidFill>
                <a:srgbClr val="5014F8"/>
              </a:solidFill>
              <a:latin typeface="Century Gothic" panose="020B0502020202020204" pitchFamily="34" charset="0"/>
              <a:ea typeface="SimSun"/>
            </a:endParaRPr>
          </a:p>
        </p:txBody>
      </p:sp>
      <p:cxnSp>
        <p:nvCxnSpPr>
          <p:cNvPr id="17" name="Straight Arrow Connector 16">
            <a:extLst>
              <a:ext uri="{FF2B5EF4-FFF2-40B4-BE49-F238E27FC236}">
                <a16:creationId xmlns:a16="http://schemas.microsoft.com/office/drawing/2014/main" id="{25A27206-46F4-4125-9574-FE4BC521B3B1}"/>
              </a:ext>
            </a:extLst>
          </p:cNvPr>
          <p:cNvCxnSpPr/>
          <p:nvPr/>
        </p:nvCxnSpPr>
        <p:spPr>
          <a:xfrm flipH="1">
            <a:off x="8783616" y="4640714"/>
            <a:ext cx="876300" cy="0"/>
          </a:xfrm>
          <a:prstGeom prst="straightConnector1">
            <a:avLst/>
          </a:prstGeom>
          <a:ln>
            <a:prstDash val="das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97291A8-1BDF-43B4-87CD-0BEC40343C87}"/>
              </a:ext>
            </a:extLst>
          </p:cNvPr>
          <p:cNvCxnSpPr/>
          <p:nvPr/>
        </p:nvCxnSpPr>
        <p:spPr>
          <a:xfrm flipH="1">
            <a:off x="8783616" y="5576435"/>
            <a:ext cx="876300" cy="0"/>
          </a:xfrm>
          <a:prstGeom prst="straightConnector1">
            <a:avLst/>
          </a:prstGeom>
          <a:ln>
            <a:prstDash val="dash"/>
            <a:tailEnd type="stealth"/>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AEB54459-D65D-4140-BD40-C2A00CE25296}"/>
              </a:ext>
            </a:extLst>
          </p:cNvPr>
          <p:cNvSpPr txBox="1">
            <a:spLocks/>
          </p:cNvSpPr>
          <p:nvPr/>
        </p:nvSpPr>
        <p:spPr>
          <a:xfrm>
            <a:off x="5887153" y="5266511"/>
            <a:ext cx="1590004" cy="687387"/>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Bef>
                <a:spcPts val="600"/>
              </a:spcBef>
              <a:spcAft>
                <a:spcPts val="600"/>
              </a:spcAft>
              <a:buFont typeface="Wingdings 2"/>
              <a:buNone/>
              <a:tabLst>
                <a:tab pos="342900" algn="l"/>
              </a:tabLst>
            </a:pPr>
            <a:r>
              <a:rPr lang="en-US" b="1" dirty="0">
                <a:solidFill>
                  <a:srgbClr val="5014F8"/>
                </a:solidFill>
                <a:latin typeface="Times"/>
                <a:ea typeface="SimSun"/>
                <a:cs typeface="Times New Roman" pitchFamily="18" charset="0"/>
              </a:rPr>
              <a:t>e f g h </a:t>
            </a:r>
            <a:r>
              <a:rPr lang="en-US" b="1" dirty="0" err="1">
                <a:solidFill>
                  <a:srgbClr val="5014F8"/>
                </a:solidFill>
                <a:latin typeface="Times"/>
                <a:ea typeface="SimSun"/>
                <a:cs typeface="Times New Roman" pitchFamily="18" charset="0"/>
              </a:rPr>
              <a:t>i</a:t>
            </a:r>
            <a:r>
              <a:rPr lang="en-US" b="1" dirty="0">
                <a:solidFill>
                  <a:srgbClr val="5014F8"/>
                </a:solidFill>
                <a:latin typeface="Times"/>
                <a:ea typeface="SimSun"/>
                <a:cs typeface="Times New Roman" pitchFamily="18" charset="0"/>
              </a:rPr>
              <a:t> </a:t>
            </a:r>
            <a:endParaRPr lang="en-US" b="1" dirty="0">
              <a:solidFill>
                <a:srgbClr val="5014F8"/>
              </a:solidFill>
              <a:latin typeface="Century Gothic" panose="020B0502020202020204" pitchFamily="34" charset="0"/>
              <a:ea typeface="SimSun"/>
            </a:endParaRPr>
          </a:p>
        </p:txBody>
      </p:sp>
    </p:spTree>
    <p:extLst>
      <p:ext uri="{BB962C8B-B14F-4D97-AF65-F5344CB8AC3E}">
        <p14:creationId xmlns:p14="http://schemas.microsoft.com/office/powerpoint/2010/main" val="49793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6D6FA-5E6C-4811-A505-67389BE799F6}"/>
              </a:ext>
            </a:extLst>
          </p:cNvPr>
          <p:cNvSpPr>
            <a:spLocks noGrp="1"/>
          </p:cNvSpPr>
          <p:nvPr>
            <p:ph type="sldNum" sz="quarter" idx="12"/>
          </p:nvPr>
        </p:nvSpPr>
        <p:spPr/>
        <p:txBody>
          <a:bodyPr/>
          <a:lstStyle/>
          <a:p>
            <a:pPr>
              <a:defRPr/>
            </a:pPr>
            <a:fld id="{03CBE5BD-7AB5-470E-8DF8-AF0EEA925017}" type="slidenum">
              <a:rPr lang="en-CA" smtClean="0"/>
              <a:pPr>
                <a:defRPr/>
              </a:pPr>
              <a:t>40</a:t>
            </a:fld>
            <a:endParaRPr lang="en-CA" dirty="0"/>
          </a:p>
        </p:txBody>
      </p:sp>
      <p:sp>
        <p:nvSpPr>
          <p:cNvPr id="5" name="Title 1">
            <a:extLst>
              <a:ext uri="{FF2B5EF4-FFF2-40B4-BE49-F238E27FC236}">
                <a16:creationId xmlns:a16="http://schemas.microsoft.com/office/drawing/2014/main" id="{9629C5D3-AC1E-425B-A809-EA23483E3C40}"/>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a:extLst>
              <a:ext uri="{FF2B5EF4-FFF2-40B4-BE49-F238E27FC236}">
                <a16:creationId xmlns:a16="http://schemas.microsoft.com/office/drawing/2014/main" id="{999F62A6-8A17-4DCB-86DF-BF4B662D9DB1}"/>
              </a:ext>
            </a:extLst>
          </p:cNvPr>
          <p:cNvSpPr>
            <a:spLocks noGrp="1"/>
          </p:cNvSpPr>
          <p:nvPr>
            <p:ph idx="1"/>
          </p:nvPr>
        </p:nvSpPr>
        <p:spPr>
          <a:xfrm>
            <a:off x="669925" y="1531938"/>
            <a:ext cx="10931525" cy="658812"/>
          </a:xfrm>
        </p:spPr>
        <p:txBody>
          <a:bodyPr>
            <a:noAutofit/>
          </a:bodyPr>
          <a:lstStyle/>
          <a:p>
            <a:pPr>
              <a:spcBef>
                <a:spcPts val="600"/>
              </a:spcBef>
              <a:spcAft>
                <a:spcPts val="600"/>
              </a:spcAft>
              <a:buFont typeface="Wingdings" panose="05000000000000000000" pitchFamily="2" charset="2"/>
              <a:buChar char="Ø"/>
            </a:pPr>
            <a:r>
              <a:rPr lang="en-CA" sz="2800" b="1" dirty="0">
                <a:solidFill>
                  <a:srgbClr val="5014F8"/>
                </a:solidFill>
                <a:latin typeface="Century Gothic" panose="020B0502020202020204" pitchFamily="34" charset="0"/>
              </a:rPr>
              <a:t>Experiments on different lengths of patterns</a:t>
            </a:r>
            <a:endParaRPr lang="en-US" sz="2800" b="1" dirty="0">
              <a:solidFill>
                <a:srgbClr val="5014F8"/>
              </a:solidFill>
              <a:latin typeface="Century Gothic" panose="020B0502020202020204" pitchFamily="34" charset="0"/>
              <a:cs typeface="Times New Roman" pitchFamily="18" charset="0"/>
            </a:endParaRPr>
          </a:p>
        </p:txBody>
      </p:sp>
      <p:pic>
        <p:nvPicPr>
          <p:cNvPr id="7" name="Picture 6">
            <a:extLst>
              <a:ext uri="{FF2B5EF4-FFF2-40B4-BE49-F238E27FC236}">
                <a16:creationId xmlns:a16="http://schemas.microsoft.com/office/drawing/2014/main" id="{4514DC08-D1E6-4181-ADF9-9FA5DF84AA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55884" y="2755718"/>
            <a:ext cx="3184435" cy="2570344"/>
          </a:xfrm>
          <a:prstGeom prst="rect">
            <a:avLst/>
          </a:prstGeom>
          <a:noFill/>
          <a:ln>
            <a:noFill/>
          </a:ln>
        </p:spPr>
      </p:pic>
      <p:pic>
        <p:nvPicPr>
          <p:cNvPr id="8" name="Picture 7">
            <a:extLst>
              <a:ext uri="{FF2B5EF4-FFF2-40B4-BE49-F238E27FC236}">
                <a16:creationId xmlns:a16="http://schemas.microsoft.com/office/drawing/2014/main" id="{79C387FC-65CD-4D18-AE67-21BD0D27D5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16206" y="2755718"/>
            <a:ext cx="3384913" cy="2586874"/>
          </a:xfrm>
          <a:prstGeom prst="rect">
            <a:avLst/>
          </a:prstGeom>
          <a:noFill/>
          <a:ln>
            <a:noFill/>
          </a:ln>
        </p:spPr>
      </p:pic>
      <p:pic>
        <p:nvPicPr>
          <p:cNvPr id="10" name="Picture 9">
            <a:extLst>
              <a:ext uri="{FF2B5EF4-FFF2-40B4-BE49-F238E27FC236}">
                <a16:creationId xmlns:a16="http://schemas.microsoft.com/office/drawing/2014/main" id="{9A8A5BD8-F048-42CC-AA5B-02D8BFB7DF1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880" y="2709997"/>
            <a:ext cx="3302000" cy="2619933"/>
          </a:xfrm>
          <a:prstGeom prst="rect">
            <a:avLst/>
          </a:prstGeom>
          <a:noFill/>
          <a:ln>
            <a:noFill/>
          </a:ln>
        </p:spPr>
      </p:pic>
      <p:sp>
        <p:nvSpPr>
          <p:cNvPr id="11" name="Content Placeholder 2">
            <a:extLst>
              <a:ext uri="{FF2B5EF4-FFF2-40B4-BE49-F238E27FC236}">
                <a16:creationId xmlns:a16="http://schemas.microsoft.com/office/drawing/2014/main" id="{2CDE7939-5FBE-4C3A-9CD5-059A9598DFE4}"/>
              </a:ext>
            </a:extLst>
          </p:cNvPr>
          <p:cNvSpPr txBox="1">
            <a:spLocks/>
          </p:cNvSpPr>
          <p:nvPr/>
        </p:nvSpPr>
        <p:spPr>
          <a:xfrm>
            <a:off x="729677" y="5326062"/>
            <a:ext cx="3139441"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genome</a:t>
            </a:r>
          </a:p>
        </p:txBody>
      </p:sp>
      <p:sp>
        <p:nvSpPr>
          <p:cNvPr id="12" name="Content Placeholder 2">
            <a:extLst>
              <a:ext uri="{FF2B5EF4-FFF2-40B4-BE49-F238E27FC236}">
                <a16:creationId xmlns:a16="http://schemas.microsoft.com/office/drawing/2014/main" id="{03047897-1DC4-42DE-9F92-99B35DF3904A}"/>
              </a:ext>
            </a:extLst>
          </p:cNvPr>
          <p:cNvSpPr txBox="1">
            <a:spLocks/>
          </p:cNvSpPr>
          <p:nvPr/>
        </p:nvSpPr>
        <p:spPr>
          <a:xfrm>
            <a:off x="4228404" y="5326062"/>
            <a:ext cx="3352800"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err="1">
                <a:solidFill>
                  <a:srgbClr val="5014F8"/>
                </a:solidFill>
                <a:latin typeface="Century Gothic" panose="020B0502020202020204" pitchFamily="34" charset="0"/>
                <a:cs typeface="Times New Roman" pitchFamily="18" charset="0"/>
              </a:rPr>
              <a:t>ZebraFish</a:t>
            </a:r>
            <a:r>
              <a:rPr lang="en-US" sz="2400" b="1" dirty="0">
                <a:solidFill>
                  <a:srgbClr val="5014F8"/>
                </a:solidFill>
                <a:latin typeface="Century Gothic" panose="020B0502020202020204" pitchFamily="34" charset="0"/>
                <a:cs typeface="Times New Roman" pitchFamily="18" charset="0"/>
              </a:rPr>
              <a:t> genome</a:t>
            </a:r>
          </a:p>
        </p:txBody>
      </p:sp>
      <p:sp>
        <p:nvSpPr>
          <p:cNvPr id="13" name="Content Placeholder 2">
            <a:extLst>
              <a:ext uri="{FF2B5EF4-FFF2-40B4-BE49-F238E27FC236}">
                <a16:creationId xmlns:a16="http://schemas.microsoft.com/office/drawing/2014/main" id="{1C096B21-92D2-49F7-9474-377848AF190B}"/>
              </a:ext>
            </a:extLst>
          </p:cNvPr>
          <p:cNvSpPr txBox="1">
            <a:spLocks/>
          </p:cNvSpPr>
          <p:nvPr/>
        </p:nvSpPr>
        <p:spPr>
          <a:xfrm>
            <a:off x="8542381" y="5326062"/>
            <a:ext cx="2690556" cy="42169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None/>
              <a:tabLst>
                <a:tab pos="690563" algn="l"/>
              </a:tabLst>
            </a:pPr>
            <a:r>
              <a:rPr lang="en-US" sz="2400" b="1" dirty="0">
                <a:solidFill>
                  <a:srgbClr val="5014F8"/>
                </a:solidFill>
                <a:latin typeface="Century Gothic" panose="020B0502020202020204" pitchFamily="34" charset="0"/>
                <a:cs typeface="Times New Roman" pitchFamily="18" charset="0"/>
              </a:rPr>
              <a:t>Gorilla Chr1</a:t>
            </a:r>
          </a:p>
        </p:txBody>
      </p:sp>
    </p:spTree>
    <p:extLst>
      <p:ext uri="{BB962C8B-B14F-4D97-AF65-F5344CB8AC3E}">
        <p14:creationId xmlns:p14="http://schemas.microsoft.com/office/powerpoint/2010/main" val="2479470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97B918-F335-48B4-A1D0-89DCEB94628E}"/>
              </a:ext>
            </a:extLst>
          </p:cNvPr>
          <p:cNvSpPr>
            <a:spLocks noGrp="1"/>
          </p:cNvSpPr>
          <p:nvPr>
            <p:ph type="sldNum" sz="quarter" idx="12"/>
          </p:nvPr>
        </p:nvSpPr>
        <p:spPr/>
        <p:txBody>
          <a:bodyPr/>
          <a:lstStyle/>
          <a:p>
            <a:pPr>
              <a:defRPr/>
            </a:pPr>
            <a:fld id="{03CBE5BD-7AB5-470E-8DF8-AF0EEA925017}" type="slidenum">
              <a:rPr lang="en-CA" smtClean="0"/>
              <a:pPr>
                <a:defRPr/>
              </a:pPr>
              <a:t>41</a:t>
            </a:fld>
            <a:endParaRPr lang="en-CA" dirty="0"/>
          </a:p>
        </p:txBody>
      </p:sp>
      <p:sp>
        <p:nvSpPr>
          <p:cNvPr id="5" name="Title 1">
            <a:extLst>
              <a:ext uri="{FF2B5EF4-FFF2-40B4-BE49-F238E27FC236}">
                <a16:creationId xmlns:a16="http://schemas.microsoft.com/office/drawing/2014/main" id="{008B3347-C402-46D5-B38D-F881DAB688F9}"/>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Experiments</a:t>
            </a:r>
          </a:p>
        </p:txBody>
      </p:sp>
      <p:sp>
        <p:nvSpPr>
          <p:cNvPr id="6" name="Content Placeholder 2">
            <a:extLst>
              <a:ext uri="{FF2B5EF4-FFF2-40B4-BE49-F238E27FC236}">
                <a16:creationId xmlns:a16="http://schemas.microsoft.com/office/drawing/2014/main" id="{43E7F4F2-5748-4A4C-82F5-D65E8A1EB2CD}"/>
              </a:ext>
            </a:extLst>
          </p:cNvPr>
          <p:cNvSpPr>
            <a:spLocks noGrp="1"/>
          </p:cNvSpPr>
          <p:nvPr>
            <p:ph idx="1"/>
          </p:nvPr>
        </p:nvSpPr>
        <p:spPr>
          <a:xfrm>
            <a:off x="669925" y="1531938"/>
            <a:ext cx="10931525" cy="658812"/>
          </a:xfrm>
        </p:spPr>
        <p:txBody>
          <a:bodyPr>
            <a:noAutofit/>
          </a:bodyPr>
          <a:lstStyle/>
          <a:p>
            <a:pPr>
              <a:spcBef>
                <a:spcPts val="600"/>
              </a:spcBef>
              <a:spcAft>
                <a:spcPts val="600"/>
              </a:spcAft>
              <a:buFont typeface="Wingdings" panose="05000000000000000000" pitchFamily="2" charset="2"/>
              <a:buChar char="Ø"/>
            </a:pPr>
            <a:r>
              <a:rPr lang="en-CA" sz="2800" b="1" dirty="0">
                <a:solidFill>
                  <a:srgbClr val="5014F8"/>
                </a:solidFill>
                <a:latin typeface="Century Gothic" panose="020B0502020202020204" pitchFamily="34" charset="0"/>
              </a:rPr>
              <a:t>Experiments on different lengths of patterns</a:t>
            </a:r>
            <a:endParaRPr lang="en-US" sz="2800" b="1" dirty="0">
              <a:solidFill>
                <a:srgbClr val="5014F8"/>
              </a:solidFill>
              <a:latin typeface="Century Gothic" panose="020B0502020202020204" pitchFamily="34" charset="0"/>
              <a:cs typeface="Times New Roman" pitchFamily="18" charset="0"/>
            </a:endParaRPr>
          </a:p>
        </p:txBody>
      </p:sp>
      <p:pic>
        <p:nvPicPr>
          <p:cNvPr id="7" name="Picture 6">
            <a:extLst>
              <a:ext uri="{FF2B5EF4-FFF2-40B4-BE49-F238E27FC236}">
                <a16:creationId xmlns:a16="http://schemas.microsoft.com/office/drawing/2014/main" id="{F02B2583-C852-4F6C-A658-8A0D6267EC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57976" y="2657746"/>
            <a:ext cx="3396343" cy="2651265"/>
          </a:xfrm>
          <a:prstGeom prst="rect">
            <a:avLst/>
          </a:prstGeom>
          <a:noFill/>
          <a:ln>
            <a:noFill/>
          </a:ln>
        </p:spPr>
      </p:pic>
      <p:pic>
        <p:nvPicPr>
          <p:cNvPr id="8" name="Picture 7">
            <a:extLst>
              <a:ext uri="{FF2B5EF4-FFF2-40B4-BE49-F238E27FC236}">
                <a16:creationId xmlns:a16="http://schemas.microsoft.com/office/drawing/2014/main" id="{6A3E426F-D634-450C-A1A3-59531F7028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85840" y="2657746"/>
            <a:ext cx="3396342" cy="2668315"/>
          </a:xfrm>
          <a:prstGeom prst="rect">
            <a:avLst/>
          </a:prstGeom>
          <a:noFill/>
          <a:ln>
            <a:noFill/>
          </a:ln>
        </p:spPr>
      </p:pic>
      <p:sp>
        <p:nvSpPr>
          <p:cNvPr id="9" name="Content Placeholder 2">
            <a:extLst>
              <a:ext uri="{FF2B5EF4-FFF2-40B4-BE49-F238E27FC236}">
                <a16:creationId xmlns:a16="http://schemas.microsoft.com/office/drawing/2014/main" id="{6AAD4680-B522-471E-BC06-6CDD8E51CF12}"/>
              </a:ext>
            </a:extLst>
          </p:cNvPr>
          <p:cNvSpPr txBox="1">
            <a:spLocks/>
          </p:cNvSpPr>
          <p:nvPr/>
        </p:nvSpPr>
        <p:spPr>
          <a:xfrm>
            <a:off x="2666682" y="5331937"/>
            <a:ext cx="2103755" cy="59150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Font typeface="Wingdings 2"/>
              <a:buNone/>
              <a:tabLst>
                <a:tab pos="690563" algn="l"/>
              </a:tabLst>
            </a:pPr>
            <a:r>
              <a:rPr lang="en-CA" sz="2400" b="1" dirty="0">
                <a:solidFill>
                  <a:srgbClr val="5014F8"/>
                </a:solidFill>
                <a:latin typeface="Century Gothic" panose="020B0502020202020204" pitchFamily="34" charset="0"/>
                <a:cs typeface="Times New Roman" pitchFamily="18" charset="0"/>
              </a:rPr>
              <a:t>Protein 1</a:t>
            </a:r>
            <a:endParaRPr lang="en-US" sz="2400" b="1" dirty="0">
              <a:solidFill>
                <a:srgbClr val="5014F8"/>
              </a:solidFill>
              <a:latin typeface="Century Gothic" panose="020B0502020202020204" pitchFamily="34" charset="0"/>
              <a:cs typeface="Times New Roman" pitchFamily="18" charset="0"/>
            </a:endParaRPr>
          </a:p>
        </p:txBody>
      </p:sp>
      <p:sp>
        <p:nvSpPr>
          <p:cNvPr id="10" name="Content Placeholder 2">
            <a:extLst>
              <a:ext uri="{FF2B5EF4-FFF2-40B4-BE49-F238E27FC236}">
                <a16:creationId xmlns:a16="http://schemas.microsoft.com/office/drawing/2014/main" id="{D95408E6-BC5C-412C-BC03-08D2499D5831}"/>
              </a:ext>
            </a:extLst>
          </p:cNvPr>
          <p:cNvSpPr txBox="1">
            <a:spLocks/>
          </p:cNvSpPr>
          <p:nvPr/>
        </p:nvSpPr>
        <p:spPr>
          <a:xfrm>
            <a:off x="6903402" y="5331937"/>
            <a:ext cx="2103755" cy="591502"/>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6075" lvl="1" indent="0" fontAlgn="auto">
              <a:spcBef>
                <a:spcPts val="600"/>
              </a:spcBef>
              <a:spcAft>
                <a:spcPts val="600"/>
              </a:spcAft>
              <a:buFont typeface="Wingdings 2"/>
              <a:buNone/>
              <a:tabLst>
                <a:tab pos="690563" algn="l"/>
              </a:tabLst>
            </a:pPr>
            <a:r>
              <a:rPr lang="en-CA" sz="2400" b="1" dirty="0">
                <a:solidFill>
                  <a:srgbClr val="5014F8"/>
                </a:solidFill>
                <a:latin typeface="Century Gothic" panose="020B0502020202020204" pitchFamily="34" charset="0"/>
                <a:cs typeface="Times New Roman" pitchFamily="18" charset="0"/>
              </a:rPr>
              <a:t>Protein 2</a:t>
            </a:r>
            <a:endParaRPr lang="en-US" sz="2400" b="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996889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423D7E-D3C4-4702-92EA-11303B3A16C7}"/>
              </a:ext>
            </a:extLst>
          </p:cNvPr>
          <p:cNvSpPr>
            <a:spLocks noGrp="1"/>
          </p:cNvSpPr>
          <p:nvPr>
            <p:ph type="sldNum" sz="quarter" idx="12"/>
          </p:nvPr>
        </p:nvSpPr>
        <p:spPr/>
        <p:txBody>
          <a:bodyPr/>
          <a:lstStyle/>
          <a:p>
            <a:pPr>
              <a:defRPr/>
            </a:pPr>
            <a:fld id="{03CBE5BD-7AB5-470E-8DF8-AF0EEA925017}" type="slidenum">
              <a:rPr lang="en-CA" smtClean="0"/>
              <a:pPr>
                <a:defRPr/>
              </a:pPr>
              <a:t>42</a:t>
            </a:fld>
            <a:endParaRPr lang="en-CA" dirty="0"/>
          </a:p>
        </p:txBody>
      </p:sp>
      <p:sp>
        <p:nvSpPr>
          <p:cNvPr id="5" name="Title 1">
            <a:extLst>
              <a:ext uri="{FF2B5EF4-FFF2-40B4-BE49-F238E27FC236}">
                <a16:creationId xmlns:a16="http://schemas.microsoft.com/office/drawing/2014/main" id="{C2E80821-C9AC-4A28-B41A-C616BA9C8A2C}"/>
              </a:ext>
            </a:extLst>
          </p:cNvPr>
          <p:cNvSpPr>
            <a:spLocks noGrp="1"/>
          </p:cNvSpPr>
          <p:nvPr>
            <p:ph type="title"/>
          </p:nvPr>
        </p:nvSpPr>
        <p:spPr>
          <a:xfrm>
            <a:off x="609600" y="274638"/>
            <a:ext cx="10972800" cy="1143000"/>
          </a:xfrm>
        </p:spPr>
        <p:txBody>
          <a:bodyPr/>
          <a:lstStyle/>
          <a:p>
            <a:pPr>
              <a:spcBef>
                <a:spcPts val="600"/>
              </a:spcBef>
              <a:spcAft>
                <a:spcPts val="600"/>
              </a:spcAft>
            </a:pPr>
            <a:r>
              <a:rPr lang="en-CA" b="1" dirty="0">
                <a:solidFill>
                  <a:srgbClr val="5014F8"/>
                </a:solidFill>
                <a:latin typeface="Century Gothic" panose="020B0502020202020204" pitchFamily="34" charset="0"/>
                <a:cs typeface="Times New Roman" pitchFamily="18" charset="0"/>
              </a:rPr>
              <a:t>Conclusion</a:t>
            </a:r>
          </a:p>
        </p:txBody>
      </p:sp>
      <p:sp>
        <p:nvSpPr>
          <p:cNvPr id="9" name="Content Placeholder 2">
            <a:extLst>
              <a:ext uri="{FF2B5EF4-FFF2-40B4-BE49-F238E27FC236}">
                <a16:creationId xmlns:a16="http://schemas.microsoft.com/office/drawing/2014/main" id="{9B28E9AC-D9FF-49F4-936B-88652607B2CF}"/>
              </a:ext>
            </a:extLst>
          </p:cNvPr>
          <p:cNvSpPr>
            <a:spLocks noGrp="1"/>
          </p:cNvSpPr>
          <p:nvPr>
            <p:ph idx="1"/>
          </p:nvPr>
        </p:nvSpPr>
        <p:spPr>
          <a:xfrm>
            <a:off x="609600" y="1600200"/>
            <a:ext cx="10972800" cy="4686320"/>
          </a:xfrm>
        </p:spPr>
        <p:txBody>
          <a:bodyPr>
            <a:normAutofit fontScale="92500" lnSpcReduction="10000"/>
          </a:bodyPr>
          <a:lstStyle/>
          <a:p>
            <a:pPr>
              <a:buFont typeface="Wingdings" panose="05000000000000000000" pitchFamily="2" charset="2"/>
              <a:buChar char="Ø"/>
            </a:pPr>
            <a:r>
              <a:rPr lang="en-US" b="1" dirty="0">
                <a:solidFill>
                  <a:srgbClr val="5014F8"/>
                </a:solidFill>
                <a:latin typeface="Century Gothic" panose="020B0502020202020204" pitchFamily="34" charset="0"/>
              </a:rPr>
              <a:t>Main contribution</a:t>
            </a:r>
          </a:p>
          <a:p>
            <a:pPr marL="685800" indent="-685800">
              <a:buNone/>
              <a:tabLst>
                <a:tab pos="342900" algn="l"/>
                <a:tab pos="685800" algn="l"/>
              </a:tabLst>
            </a:pPr>
            <a:r>
              <a:rPr lang="en-US" b="1" dirty="0">
                <a:solidFill>
                  <a:srgbClr val="5014F8"/>
                </a:solidFill>
                <a:latin typeface="Century Gothic" panose="020B0502020202020204" pitchFamily="34" charset="0"/>
              </a:rPr>
              <a:t>	-	An algorithm for the string matching with </a:t>
            </a:r>
            <a:r>
              <a:rPr lang="en-US" b="1" i="1" dirty="0">
                <a:solidFill>
                  <a:srgbClr val="5014F8"/>
                </a:solidFill>
                <a:latin typeface="Century Gothic" panose="020B0502020202020204" pitchFamily="34" charset="0"/>
              </a:rPr>
              <a:t>k </a:t>
            </a:r>
            <a:r>
              <a:rPr lang="en-US" b="1" dirty="0">
                <a:solidFill>
                  <a:srgbClr val="5014F8"/>
                </a:solidFill>
                <a:latin typeface="Century Gothic" panose="020B0502020202020204" pitchFamily="34" charset="0"/>
              </a:rPr>
              <a:t>differences</a:t>
            </a:r>
          </a:p>
          <a:p>
            <a:pPr marL="1150937" indent="-457200">
              <a:buFont typeface="Wingdings" panose="05000000000000000000" pitchFamily="2" charset="2"/>
              <a:buChar char="q"/>
              <a:tabLst>
                <a:tab pos="284163" algn="l"/>
              </a:tabLst>
            </a:pPr>
            <a:r>
              <a:rPr lang="en-US" sz="2800" b="1" dirty="0">
                <a:solidFill>
                  <a:srgbClr val="5014F8"/>
                </a:solidFill>
                <a:latin typeface="Century Gothic" panose="020B0502020202020204" pitchFamily="34" charset="0"/>
              </a:rPr>
              <a:t>Combination of dynamic programming and BWT indexes for the problem of string matching with </a:t>
            </a:r>
            <a:r>
              <a:rPr lang="en-US" sz="2800" b="1" i="1" dirty="0">
                <a:solidFill>
                  <a:srgbClr val="5014F8"/>
                </a:solidFill>
                <a:latin typeface="Century Gothic" panose="020B0502020202020204" pitchFamily="34" charset="0"/>
              </a:rPr>
              <a:t>k </a:t>
            </a:r>
            <a:r>
              <a:rPr lang="en-US" sz="2800" b="1" dirty="0">
                <a:solidFill>
                  <a:srgbClr val="5014F8"/>
                </a:solidFill>
                <a:latin typeface="Century Gothic" panose="020B0502020202020204" pitchFamily="34" charset="0"/>
              </a:rPr>
              <a:t>difference</a:t>
            </a:r>
          </a:p>
          <a:p>
            <a:pPr marL="1150937" indent="-457200">
              <a:buFont typeface="Wingdings" panose="05000000000000000000" pitchFamily="2" charset="2"/>
              <a:buChar char="q"/>
              <a:tabLst>
                <a:tab pos="284163" algn="l"/>
              </a:tabLst>
            </a:pPr>
            <a:r>
              <a:rPr lang="en-US" sz="2800" b="1" dirty="0">
                <a:solidFill>
                  <a:srgbClr val="5014F8"/>
                </a:solidFill>
                <a:latin typeface="Century Gothic" panose="020B0502020202020204" pitchFamily="34" charset="0"/>
              </a:rPr>
              <a:t>Concept of search trees and two branch cutting methods</a:t>
            </a:r>
          </a:p>
          <a:p>
            <a:pPr marL="1150937" indent="-457200">
              <a:buFont typeface="Wingdings" panose="05000000000000000000" pitchFamily="2" charset="2"/>
              <a:buChar char="q"/>
              <a:tabLst>
                <a:tab pos="284163" algn="l"/>
              </a:tabLst>
            </a:pPr>
            <a:r>
              <a:rPr lang="en-US" sz="2800" b="1">
                <a:solidFill>
                  <a:srgbClr val="5014F8"/>
                </a:solidFill>
                <a:latin typeface="Century Gothic" panose="020B0502020202020204" pitchFamily="34" charset="0"/>
              </a:rPr>
              <a:t>Pattern partition</a:t>
            </a:r>
            <a:endParaRPr lang="en-US" sz="2800" b="1" dirty="0">
              <a:solidFill>
                <a:srgbClr val="5014F8"/>
              </a:solidFill>
              <a:latin typeface="Century Gothic" panose="020B0502020202020204" pitchFamily="34" charset="0"/>
            </a:endParaRPr>
          </a:p>
          <a:p>
            <a:pPr marL="685800" indent="-685800">
              <a:buNone/>
              <a:tabLst>
                <a:tab pos="342900" algn="l"/>
                <a:tab pos="685800" algn="l"/>
              </a:tabLst>
            </a:pPr>
            <a:r>
              <a:rPr lang="en-US" sz="2800" b="1" dirty="0">
                <a:solidFill>
                  <a:srgbClr val="5014F8"/>
                </a:solidFill>
                <a:latin typeface="Century Gothic" panose="020B0502020202020204" pitchFamily="34" charset="0"/>
              </a:rPr>
              <a:t>	-	</a:t>
            </a:r>
            <a:r>
              <a:rPr lang="en-US" b="1" dirty="0">
                <a:solidFill>
                  <a:srgbClr val="5014F8"/>
                </a:solidFill>
                <a:latin typeface="Century Gothic" panose="020B0502020202020204" pitchFamily="34" charset="0"/>
              </a:rPr>
              <a:t>Extensive tests</a:t>
            </a:r>
          </a:p>
          <a:p>
            <a:pPr>
              <a:buFont typeface="Wingdings" panose="05000000000000000000" pitchFamily="2" charset="2"/>
              <a:buChar char="Ø"/>
            </a:pPr>
            <a:r>
              <a:rPr lang="en-US" b="1" dirty="0">
                <a:solidFill>
                  <a:srgbClr val="5014F8"/>
                </a:solidFill>
                <a:latin typeface="Century Gothic" panose="020B0502020202020204" pitchFamily="34" charset="0"/>
              </a:rPr>
              <a:t>Future work</a:t>
            </a:r>
          </a:p>
          <a:p>
            <a:pPr marL="685800" indent="-685800">
              <a:buNone/>
              <a:tabLst>
                <a:tab pos="342900" algn="l"/>
                <a:tab pos="685800" algn="l"/>
              </a:tabLst>
            </a:pPr>
            <a:r>
              <a:rPr lang="en-US" sz="2800" b="1" dirty="0">
                <a:solidFill>
                  <a:srgbClr val="5014F8"/>
                </a:solidFill>
                <a:latin typeface="Century Gothic" panose="020B0502020202020204" pitchFamily="34" charset="0"/>
              </a:rPr>
              <a:t>	-	String matching with </a:t>
            </a:r>
            <a:r>
              <a:rPr lang="en-US" sz="2800" b="1" i="1" dirty="0">
                <a:solidFill>
                  <a:srgbClr val="5014F8"/>
                </a:solidFill>
                <a:latin typeface="Century Gothic" panose="020B0502020202020204" pitchFamily="34" charset="0"/>
              </a:rPr>
              <a:t>don’t care </a:t>
            </a:r>
            <a:r>
              <a:rPr lang="en-US" sz="2800" b="1" dirty="0">
                <a:solidFill>
                  <a:srgbClr val="5014F8"/>
                </a:solidFill>
                <a:latin typeface="Century Gothic" panose="020B0502020202020204" pitchFamily="34" charset="0"/>
              </a:rPr>
              <a:t>symbols (using BWT transformation as indexes) </a:t>
            </a:r>
            <a:r>
              <a:rPr lang="en-US" sz="2800" b="1" i="1" dirty="0">
                <a:solidFill>
                  <a:srgbClr val="5014F8"/>
                </a:solidFill>
                <a:latin typeface="Century Gothic" panose="020B0502020202020204" pitchFamily="34" charset="0"/>
              </a:rPr>
              <a:t> </a:t>
            </a:r>
            <a:endParaRPr lang="en-US" sz="2800" b="1" dirty="0">
              <a:solidFill>
                <a:srgbClr val="5014F8"/>
              </a:solidFill>
              <a:latin typeface="Century Gothic" panose="020B0502020202020204" pitchFamily="34" charset="0"/>
            </a:endParaRPr>
          </a:p>
        </p:txBody>
      </p:sp>
    </p:spTree>
    <p:extLst>
      <p:ext uri="{BB962C8B-B14F-4D97-AF65-F5344CB8AC3E}">
        <p14:creationId xmlns:p14="http://schemas.microsoft.com/office/powerpoint/2010/main" val="1914901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93BB03-6622-434C-BFD1-15940051394F}"/>
              </a:ext>
            </a:extLst>
          </p:cNvPr>
          <p:cNvSpPr>
            <a:spLocks noGrp="1"/>
          </p:cNvSpPr>
          <p:nvPr>
            <p:ph type="sldNum" sz="quarter" idx="12"/>
          </p:nvPr>
        </p:nvSpPr>
        <p:spPr/>
        <p:txBody>
          <a:bodyPr/>
          <a:lstStyle/>
          <a:p>
            <a:pPr>
              <a:defRPr/>
            </a:pPr>
            <a:fld id="{03CBE5BD-7AB5-470E-8DF8-AF0EEA925017}" type="slidenum">
              <a:rPr lang="en-CA" smtClean="0"/>
              <a:pPr>
                <a:defRPr/>
              </a:pPr>
              <a:t>43</a:t>
            </a:fld>
            <a:endParaRPr lang="en-CA" dirty="0"/>
          </a:p>
        </p:txBody>
      </p:sp>
      <p:sp>
        <p:nvSpPr>
          <p:cNvPr id="5" name="Content Placeholder 2">
            <a:extLst>
              <a:ext uri="{FF2B5EF4-FFF2-40B4-BE49-F238E27FC236}">
                <a16:creationId xmlns:a16="http://schemas.microsoft.com/office/drawing/2014/main" id="{1D49D0AC-6166-4358-B47A-EBDFD9EB6AFD}"/>
              </a:ext>
            </a:extLst>
          </p:cNvPr>
          <p:cNvSpPr>
            <a:spLocks noGrp="1"/>
          </p:cNvSpPr>
          <p:nvPr>
            <p:ph idx="1"/>
          </p:nvPr>
        </p:nvSpPr>
        <p:spPr>
          <a:xfrm>
            <a:off x="4610099" y="3114675"/>
            <a:ext cx="3067051" cy="1190625"/>
          </a:xfrm>
        </p:spPr>
        <p:txBody>
          <a:bodyPr>
            <a:normAutofit/>
          </a:bodyPr>
          <a:lstStyle/>
          <a:p>
            <a:pPr marL="0" indent="0">
              <a:buNone/>
            </a:pPr>
            <a:r>
              <a:rPr lang="en-US" sz="4800" b="1" dirty="0">
                <a:solidFill>
                  <a:srgbClr val="5014F8"/>
                </a:solidFill>
              </a:rPr>
              <a:t>Thank </a:t>
            </a:r>
            <a:r>
              <a:rPr lang="en-US" sz="4800" b="1">
                <a:solidFill>
                  <a:srgbClr val="5014F8"/>
                </a:solidFill>
              </a:rPr>
              <a:t>you! </a:t>
            </a:r>
            <a:endParaRPr lang="en-US" sz="4800" b="1" dirty="0">
              <a:solidFill>
                <a:srgbClr val="5014F8"/>
              </a:solidFill>
            </a:endParaRPr>
          </a:p>
        </p:txBody>
      </p:sp>
    </p:spTree>
    <p:extLst>
      <p:ext uri="{BB962C8B-B14F-4D97-AF65-F5344CB8AC3E}">
        <p14:creationId xmlns:p14="http://schemas.microsoft.com/office/powerpoint/2010/main" val="146552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014F8"/>
                </a:solidFill>
                <a:latin typeface="Century Gothic" panose="020B0502020202020204" pitchFamily="34" charset="0"/>
                <a:cs typeface="Times New Roman" pitchFamily="18" charset="0"/>
              </a:rPr>
              <a:t>Related Work</a:t>
            </a:r>
          </a:p>
        </p:txBody>
      </p:sp>
      <p:sp>
        <p:nvSpPr>
          <p:cNvPr id="90" name="Content Placeholder 2"/>
          <p:cNvSpPr>
            <a:spLocks noGrp="1"/>
          </p:cNvSpPr>
          <p:nvPr>
            <p:ph idx="1"/>
          </p:nvPr>
        </p:nvSpPr>
        <p:spPr>
          <a:xfrm>
            <a:off x="673922" y="1646901"/>
            <a:ext cx="10760075" cy="4592637"/>
          </a:xfrm>
        </p:spPr>
        <p:txBody>
          <a:bodyPr>
            <a:normAutofit fontScale="92500" lnSpcReduction="10000"/>
          </a:bodyPr>
          <a:lstStyle/>
          <a:p>
            <a:pPr algn="just">
              <a:spcAft>
                <a:spcPts val="600"/>
              </a:spcAft>
              <a:buFont typeface="Wingdings" panose="05000000000000000000" pitchFamily="2" charset="2"/>
              <a:buChar char="Ø"/>
            </a:pPr>
            <a:r>
              <a:rPr lang="en-US" sz="3100" b="1" dirty="0">
                <a:solidFill>
                  <a:srgbClr val="5014F8"/>
                </a:solidFill>
                <a:latin typeface="Century Gothic" panose="020B0502020202020204" pitchFamily="34" charset="0"/>
                <a:cs typeface="Times New Roman" pitchFamily="18" charset="0"/>
              </a:rPr>
              <a:t>Exact string matching</a:t>
            </a:r>
          </a:p>
          <a:p>
            <a:pPr marL="0" indent="0" algn="just">
              <a:buNone/>
              <a:tabLst>
                <a:tab pos="342900" algn="l"/>
              </a:tabLst>
            </a:pPr>
            <a:r>
              <a:rPr lang="en-US" sz="3000" dirty="0">
                <a:latin typeface="Times New Roman" pitchFamily="18" charset="0"/>
                <a:cs typeface="Times New Roman" pitchFamily="18" charset="0"/>
              </a:rPr>
              <a:t>	</a:t>
            </a:r>
            <a:r>
              <a:rPr lang="en-US" sz="3000" b="1" dirty="0">
                <a:solidFill>
                  <a:srgbClr val="5014F8"/>
                </a:solidFill>
                <a:latin typeface="Times New Roman" pitchFamily="18" charset="0"/>
                <a:cs typeface="Times New Roman" pitchFamily="18" charset="0"/>
              </a:rPr>
              <a:t>- </a:t>
            </a:r>
            <a:r>
              <a:rPr lang="en-US" sz="2400" dirty="0">
                <a:solidFill>
                  <a:srgbClr val="5014F8"/>
                </a:solidFill>
                <a:latin typeface="Times New Roman" pitchFamily="18" charset="0"/>
                <a:cs typeface="Times New Roman" pitchFamily="18" charset="0"/>
              </a:rPr>
              <a:t>	</a:t>
            </a:r>
            <a:r>
              <a:rPr lang="en-US" sz="2400" b="1" dirty="0">
                <a:solidFill>
                  <a:srgbClr val="5014F8"/>
                </a:solidFill>
                <a:latin typeface="Century Gothic" panose="020B0502020202020204" pitchFamily="34" charset="0"/>
                <a:cs typeface="Times New Roman" pitchFamily="18" charset="0"/>
              </a:rPr>
              <a:t>On-line algorithms:</a:t>
            </a:r>
          </a:p>
          <a:p>
            <a:pPr marL="914400" lvl="2" indent="0" algn="just">
              <a:buNone/>
            </a:pPr>
            <a:r>
              <a:rPr lang="en-AU" sz="2000" b="1" i="1" dirty="0">
                <a:solidFill>
                  <a:srgbClr val="5014F8"/>
                </a:solidFill>
                <a:latin typeface="Century Gothic" panose="020B0502020202020204" pitchFamily="34" charset="0"/>
                <a:ea typeface="SimSun"/>
              </a:rPr>
              <a:t>Knuth-Morris-Pratt</a:t>
            </a:r>
            <a:r>
              <a:rPr lang="en-AU" sz="2000" b="1" dirty="0">
                <a:solidFill>
                  <a:srgbClr val="5014F8"/>
                </a:solidFill>
                <a:latin typeface="Century Gothic" panose="020B0502020202020204" pitchFamily="34" charset="0"/>
                <a:ea typeface="SimSun"/>
              </a:rPr>
              <a:t>, </a:t>
            </a:r>
            <a:r>
              <a:rPr lang="en-AU" sz="2000" b="1" i="1" dirty="0">
                <a:solidFill>
                  <a:srgbClr val="5014F8"/>
                </a:solidFill>
                <a:latin typeface="Century Gothic" panose="020B0502020202020204" pitchFamily="34" charset="0"/>
                <a:ea typeface="SimSun"/>
              </a:rPr>
              <a:t>Boyer-Moore</a:t>
            </a:r>
            <a:r>
              <a:rPr lang="en-AU" sz="2000" b="1" dirty="0">
                <a:solidFill>
                  <a:srgbClr val="5014F8"/>
                </a:solidFill>
                <a:latin typeface="Century Gothic" panose="020B0502020202020204" pitchFamily="34" charset="0"/>
                <a:ea typeface="SimSun"/>
              </a:rPr>
              <a:t>, </a:t>
            </a:r>
            <a:r>
              <a:rPr lang="en-AU" sz="2000" b="1" i="1" dirty="0">
                <a:solidFill>
                  <a:srgbClr val="5014F8"/>
                </a:solidFill>
                <a:latin typeface="Century Gothic" panose="020B0502020202020204" pitchFamily="34" charset="0"/>
                <a:ea typeface="SimSun"/>
              </a:rPr>
              <a:t>Aho-Corasick</a:t>
            </a:r>
            <a:endParaRPr lang="en-US" sz="3000" b="1" i="1" dirty="0">
              <a:solidFill>
                <a:srgbClr val="5014F8"/>
              </a:solidFill>
              <a:latin typeface="Century Gothic" panose="020B0502020202020204" pitchFamily="34" charset="0"/>
              <a:cs typeface="Times New Roman" pitchFamily="18" charset="0"/>
            </a:endParaRPr>
          </a:p>
          <a:p>
            <a:pPr marL="914400" lvl="2" indent="-571500" algn="just">
              <a:buNone/>
              <a:tabLst>
                <a:tab pos="342900" algn="l"/>
              </a:tabLst>
            </a:pPr>
            <a:r>
              <a:rPr lang="en-US" sz="3000" b="1" dirty="0">
                <a:solidFill>
                  <a:srgbClr val="5014F8"/>
                </a:solidFill>
                <a:latin typeface="Times New Roman" pitchFamily="18" charset="0"/>
                <a:cs typeface="Times New Roman" pitchFamily="18" charset="0"/>
              </a:rPr>
              <a:t>-</a:t>
            </a:r>
            <a:r>
              <a:rPr lang="en-US" b="1" dirty="0">
                <a:solidFill>
                  <a:srgbClr val="5014F8"/>
                </a:solidFill>
                <a:latin typeface="Century Gothic" panose="020B0502020202020204" pitchFamily="34" charset="0"/>
                <a:cs typeface="Times New Roman" pitchFamily="18" charset="0"/>
              </a:rPr>
              <a:t>	Index based:</a:t>
            </a:r>
          </a:p>
          <a:p>
            <a:pPr algn="just">
              <a:spcBef>
                <a:spcPts val="240"/>
              </a:spcBef>
              <a:buNone/>
              <a:tabLst>
                <a:tab pos="342900" algn="l"/>
              </a:tabLst>
            </a:pPr>
            <a:r>
              <a:rPr lang="en-US" dirty="0">
                <a:latin typeface="Times New Roman" pitchFamily="18" charset="0"/>
                <a:cs typeface="Times New Roman" pitchFamily="18" charset="0"/>
              </a:rPr>
              <a:t>		</a:t>
            </a:r>
            <a:r>
              <a:rPr lang="en-US" sz="2000" b="1" dirty="0">
                <a:solidFill>
                  <a:srgbClr val="5014F8"/>
                </a:solidFill>
                <a:latin typeface="Century Gothic" panose="020B0502020202020204" pitchFamily="34" charset="0"/>
                <a:cs typeface="Times New Roman" pitchFamily="18" charset="0"/>
              </a:rPr>
              <a:t>suffix trees (</a:t>
            </a:r>
            <a:r>
              <a:rPr lang="en-US" sz="2000" b="1" i="1" dirty="0">
                <a:solidFill>
                  <a:srgbClr val="5014F8"/>
                </a:solidFill>
                <a:latin typeface="Century Gothic" panose="020B0502020202020204" pitchFamily="34" charset="0"/>
                <a:cs typeface="Times New Roman" pitchFamily="18" charset="0"/>
              </a:rPr>
              <a:t>Weiner</a:t>
            </a:r>
            <a:r>
              <a:rPr lang="en-US" sz="2000" b="1" dirty="0">
                <a:solidFill>
                  <a:srgbClr val="5014F8"/>
                </a:solidFill>
                <a:latin typeface="Century Gothic" panose="020B0502020202020204" pitchFamily="34" charset="0"/>
                <a:cs typeface="Times New Roman" pitchFamily="18" charset="0"/>
              </a:rPr>
              <a:t>; </a:t>
            </a:r>
            <a:r>
              <a:rPr lang="en-US" sz="2000" b="1" i="1" dirty="0">
                <a:solidFill>
                  <a:srgbClr val="5014F8"/>
                </a:solidFill>
                <a:latin typeface="Century Gothic" panose="020B0502020202020204" pitchFamily="34" charset="0"/>
                <a:cs typeface="Times New Roman" pitchFamily="18" charset="0"/>
              </a:rPr>
              <a:t>McCreight</a:t>
            </a:r>
            <a:r>
              <a:rPr lang="en-US" sz="2000" b="1" dirty="0">
                <a:solidFill>
                  <a:srgbClr val="5014F8"/>
                </a:solidFill>
                <a:latin typeface="Century Gothic" panose="020B0502020202020204" pitchFamily="34" charset="0"/>
                <a:cs typeface="Times New Roman" pitchFamily="18" charset="0"/>
              </a:rPr>
              <a:t>; </a:t>
            </a:r>
            <a:r>
              <a:rPr lang="en-US" sz="2000" b="1" i="1" dirty="0">
                <a:solidFill>
                  <a:srgbClr val="5014F8"/>
                </a:solidFill>
                <a:latin typeface="Century Gothic" panose="020B0502020202020204" pitchFamily="34" charset="0"/>
                <a:cs typeface="Times New Roman" pitchFamily="18" charset="0"/>
              </a:rPr>
              <a:t>Ukkonen</a:t>
            </a:r>
            <a:r>
              <a:rPr lang="en-US" sz="2000" b="1" dirty="0">
                <a:solidFill>
                  <a:srgbClr val="5014F8"/>
                </a:solidFill>
                <a:latin typeface="Century Gothic" panose="020B0502020202020204" pitchFamily="34" charset="0"/>
                <a:cs typeface="Times New Roman" pitchFamily="18" charset="0"/>
              </a:rPr>
              <a:t>), suffix arrays (</a:t>
            </a:r>
            <a:r>
              <a:rPr lang="en-US" sz="2000" b="1" i="1" dirty="0">
                <a:solidFill>
                  <a:srgbClr val="5014F8"/>
                </a:solidFill>
                <a:latin typeface="Century Gothic" panose="020B0502020202020204" pitchFamily="34" charset="0"/>
                <a:cs typeface="Times New Roman" pitchFamily="18" charset="0"/>
              </a:rPr>
              <a:t>Manber</a:t>
            </a:r>
            <a:r>
              <a:rPr lang="en-US" sz="2000" b="1" dirty="0">
                <a:solidFill>
                  <a:srgbClr val="5014F8"/>
                </a:solidFill>
                <a:latin typeface="Century Gothic" panose="020B0502020202020204" pitchFamily="34" charset="0"/>
                <a:cs typeface="Times New Roman" pitchFamily="18" charset="0"/>
              </a:rPr>
              <a:t>, </a:t>
            </a:r>
            <a:r>
              <a:rPr lang="en-US" sz="2000" b="1" i="1" dirty="0">
                <a:solidFill>
                  <a:srgbClr val="5014F8"/>
                </a:solidFill>
                <a:latin typeface="Century Gothic" panose="020B0502020202020204" pitchFamily="34" charset="0"/>
                <a:cs typeface="Times New Roman" pitchFamily="18" charset="0"/>
              </a:rPr>
              <a:t>Myers</a:t>
            </a:r>
            <a:r>
              <a:rPr lang="en-US" sz="2000" b="1" dirty="0">
                <a:solidFill>
                  <a:srgbClr val="5014F8"/>
                </a:solidFill>
                <a:latin typeface="Century Gothic" panose="020B0502020202020204" pitchFamily="34" charset="0"/>
                <a:cs typeface="Times New Roman" pitchFamily="18" charset="0"/>
              </a:rPr>
              <a:t>), BWT-	transformation (</a:t>
            </a:r>
            <a:r>
              <a:rPr lang="en-US" sz="2000" b="1" i="1" dirty="0">
                <a:solidFill>
                  <a:srgbClr val="5014F8"/>
                </a:solidFill>
                <a:latin typeface="Century Gothic" panose="020B0502020202020204" pitchFamily="34" charset="0"/>
                <a:cs typeface="Times New Roman" pitchFamily="18" charset="0"/>
              </a:rPr>
              <a:t>Burrow</a:t>
            </a:r>
            <a:r>
              <a:rPr lang="en-US" sz="2000" b="1" dirty="0">
                <a:solidFill>
                  <a:srgbClr val="5014F8"/>
                </a:solidFill>
                <a:latin typeface="Century Gothic" panose="020B0502020202020204" pitchFamily="34" charset="0"/>
                <a:cs typeface="Times New Roman" pitchFamily="18" charset="0"/>
              </a:rPr>
              <a:t>-</a:t>
            </a:r>
            <a:r>
              <a:rPr lang="en-US" sz="2000" b="1" i="1" dirty="0">
                <a:solidFill>
                  <a:srgbClr val="5014F8"/>
                </a:solidFill>
                <a:latin typeface="Century Gothic" panose="020B0502020202020204" pitchFamily="34" charset="0"/>
                <a:cs typeface="Times New Roman" pitchFamily="18" charset="0"/>
              </a:rPr>
              <a:t>Wheeler</a:t>
            </a:r>
            <a:r>
              <a:rPr lang="en-US" sz="2000" b="1" dirty="0">
                <a:solidFill>
                  <a:srgbClr val="5014F8"/>
                </a:solidFill>
                <a:latin typeface="Century Gothic" panose="020B0502020202020204" pitchFamily="34" charset="0"/>
                <a:cs typeface="Times New Roman" pitchFamily="18" charset="0"/>
              </a:rPr>
              <a:t>), Hash (</a:t>
            </a:r>
            <a:r>
              <a:rPr lang="en-US" sz="2000" b="1" i="1" dirty="0">
                <a:solidFill>
                  <a:srgbClr val="5014F8"/>
                </a:solidFill>
                <a:latin typeface="Century Gothic" panose="020B0502020202020204" pitchFamily="34" charset="0"/>
                <a:cs typeface="Times New Roman" pitchFamily="18" charset="0"/>
              </a:rPr>
              <a:t>Karp</a:t>
            </a:r>
            <a:r>
              <a:rPr lang="en-US" sz="2000" b="1" dirty="0">
                <a:solidFill>
                  <a:srgbClr val="5014F8"/>
                </a:solidFill>
                <a:latin typeface="Century Gothic" panose="020B0502020202020204" pitchFamily="34" charset="0"/>
                <a:cs typeface="Times New Roman" pitchFamily="18" charset="0"/>
              </a:rPr>
              <a:t>, </a:t>
            </a:r>
            <a:r>
              <a:rPr lang="en-US" sz="2000" b="1" i="1" dirty="0">
                <a:solidFill>
                  <a:srgbClr val="5014F8"/>
                </a:solidFill>
                <a:latin typeface="Century Gothic" panose="020B0502020202020204" pitchFamily="34" charset="0"/>
                <a:cs typeface="Times New Roman" pitchFamily="18" charset="0"/>
              </a:rPr>
              <a:t>Rabin</a:t>
            </a:r>
            <a:r>
              <a:rPr lang="en-US" sz="2000" b="1" dirty="0">
                <a:solidFill>
                  <a:srgbClr val="5014F8"/>
                </a:solidFill>
                <a:latin typeface="Century Gothic" panose="020B0502020202020204" pitchFamily="34" charset="0"/>
                <a:cs typeface="Times New Roman" pitchFamily="18" charset="0"/>
              </a:rPr>
              <a:t>)</a:t>
            </a:r>
          </a:p>
          <a:p>
            <a:pPr algn="just">
              <a:spcBef>
                <a:spcPts val="1200"/>
              </a:spcBef>
              <a:buFont typeface="Wingdings" panose="05000000000000000000" pitchFamily="2" charset="2"/>
              <a:buChar char="Ø"/>
            </a:pP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Inexact string matching</a:t>
            </a:r>
          </a:p>
          <a:p>
            <a:pPr marL="685800" algn="just">
              <a:spcBef>
                <a:spcPts val="1200"/>
              </a:spcBef>
              <a:buFontTx/>
              <a:buChar char="-"/>
            </a:pPr>
            <a:r>
              <a:rPr lang="en-US" sz="2000" b="1" dirty="0">
                <a:solidFill>
                  <a:srgbClr val="5014F8"/>
                </a:solidFill>
                <a:latin typeface="Century Gothic" panose="020B0502020202020204" pitchFamily="34" charset="0"/>
                <a:cs typeface="Times New Roman" pitchFamily="18" charset="0"/>
              </a:rPr>
              <a:t>String matching with </a:t>
            </a:r>
            <a:r>
              <a:rPr lang="en-US" sz="2000" b="1" i="1" dirty="0">
                <a:solidFill>
                  <a:srgbClr val="5014F8"/>
                </a:solidFill>
                <a:latin typeface="Century Gothic" panose="020B0502020202020204" pitchFamily="34" charset="0"/>
                <a:cs typeface="Times New Roman" pitchFamily="18" charset="0"/>
              </a:rPr>
              <a:t>k</a:t>
            </a:r>
            <a:r>
              <a:rPr lang="en-US" sz="2000" b="1" dirty="0">
                <a:solidFill>
                  <a:srgbClr val="5014F8"/>
                </a:solidFill>
                <a:latin typeface="Century Gothic" panose="020B0502020202020204" pitchFamily="34" charset="0"/>
                <a:cs typeface="Times New Roman" pitchFamily="18" charset="0"/>
              </a:rPr>
              <a:t> mismatches - Hamming distance (</a:t>
            </a:r>
            <a:r>
              <a:rPr lang="en-US" sz="2000" b="1" i="1" dirty="0">
                <a:solidFill>
                  <a:srgbClr val="5014F8"/>
                </a:solidFill>
              </a:rPr>
              <a:t>Landau, </a:t>
            </a:r>
            <a:r>
              <a:rPr lang="en-US" sz="2000" b="1" i="1" dirty="0" err="1">
                <a:solidFill>
                  <a:srgbClr val="5014F8"/>
                </a:solidFill>
              </a:rPr>
              <a:t>Vishkin</a:t>
            </a:r>
            <a:r>
              <a:rPr lang="en-US" sz="2000" b="1" i="1" dirty="0">
                <a:solidFill>
                  <a:srgbClr val="5014F8"/>
                </a:solidFill>
              </a:rPr>
              <a:t>; Amir at al.; Cole</a:t>
            </a:r>
            <a:r>
              <a:rPr lang="en-US" sz="2000" b="1" dirty="0">
                <a:solidFill>
                  <a:srgbClr val="5014F8"/>
                </a:solidFill>
              </a:rPr>
              <a:t>; Chen, Wu</a:t>
            </a:r>
            <a:r>
              <a:rPr lang="en-US" sz="2000" b="1" dirty="0">
                <a:solidFill>
                  <a:srgbClr val="5014F8"/>
                </a:solidFill>
                <a:latin typeface="Century Gothic" panose="020B0502020202020204" pitchFamily="34" charset="0"/>
                <a:cs typeface="Times New Roman" pitchFamily="18" charset="0"/>
              </a:rPr>
              <a:t>)</a:t>
            </a:r>
          </a:p>
          <a:p>
            <a:pPr marL="685800" algn="just">
              <a:spcBef>
                <a:spcPts val="1200"/>
              </a:spcBef>
              <a:buFontTx/>
              <a:buChar char="-"/>
            </a:pPr>
            <a:r>
              <a:rPr lang="en-US" sz="2000" b="1" dirty="0">
                <a:solidFill>
                  <a:srgbClr val="5014F8"/>
                </a:solidFill>
                <a:latin typeface="Century Gothic" panose="020B0502020202020204" pitchFamily="34" charset="0"/>
                <a:cs typeface="Times New Roman" pitchFamily="18" charset="0"/>
              </a:rPr>
              <a:t>String matching with </a:t>
            </a:r>
            <a:r>
              <a:rPr lang="en-US" sz="2000" b="1" i="1" dirty="0">
                <a:solidFill>
                  <a:srgbClr val="5014F8"/>
                </a:solidFill>
                <a:latin typeface="Century Gothic" panose="020B0502020202020204" pitchFamily="34" charset="0"/>
                <a:cs typeface="Times New Roman" pitchFamily="18" charset="0"/>
              </a:rPr>
              <a:t>k </a:t>
            </a:r>
            <a:r>
              <a:rPr lang="en-US" sz="2000" b="1" dirty="0">
                <a:solidFill>
                  <a:srgbClr val="5014F8"/>
                </a:solidFill>
                <a:latin typeface="Century Gothic" panose="020B0502020202020204" pitchFamily="34" charset="0"/>
                <a:cs typeface="Times New Roman" pitchFamily="18" charset="0"/>
              </a:rPr>
              <a:t>differences</a:t>
            </a:r>
            <a:r>
              <a:rPr lang="en-US" sz="2000" b="1" i="1" dirty="0">
                <a:solidFill>
                  <a:srgbClr val="5014F8"/>
                </a:solidFill>
                <a:latin typeface="Century Gothic" panose="020B0502020202020204" pitchFamily="34" charset="0"/>
                <a:cs typeface="Times New Roman" pitchFamily="18" charset="0"/>
              </a:rPr>
              <a:t> </a:t>
            </a:r>
            <a:r>
              <a:rPr lang="en-US" sz="2000" b="1" dirty="0">
                <a:solidFill>
                  <a:srgbClr val="5014F8"/>
                </a:solidFill>
                <a:latin typeface="Century Gothic" panose="020B0502020202020204" pitchFamily="34" charset="0"/>
                <a:cs typeface="Times New Roman" pitchFamily="18" charset="0"/>
              </a:rPr>
              <a:t>- Levelshtein distance (</a:t>
            </a:r>
            <a:r>
              <a:rPr lang="en-US" sz="2000" b="1" i="1" dirty="0">
                <a:solidFill>
                  <a:srgbClr val="5014F8"/>
                </a:solidFill>
              </a:rPr>
              <a:t>Chang, Lampe</a:t>
            </a:r>
            <a:r>
              <a:rPr lang="en-US" sz="2000" b="1" dirty="0">
                <a:solidFill>
                  <a:srgbClr val="5014F8"/>
                </a:solidFill>
                <a:latin typeface="Century Gothic" panose="020B0502020202020204" pitchFamily="34" charset="0"/>
                <a:cs typeface="Times New Roman" pitchFamily="18" charset="0"/>
              </a:rPr>
              <a:t>)</a:t>
            </a:r>
            <a:endParaRPr lang="en-US" sz="2000" b="1" i="1" dirty="0">
              <a:solidFill>
                <a:srgbClr val="5014F8"/>
              </a:solidFill>
              <a:latin typeface="Century Gothic" panose="020B0502020202020204" pitchFamily="34" charset="0"/>
              <a:cs typeface="Times New Roman" pitchFamily="18" charset="0"/>
            </a:endParaRPr>
          </a:p>
          <a:p>
            <a:pPr marL="685800" algn="just">
              <a:spcBef>
                <a:spcPts val="1200"/>
              </a:spcBef>
              <a:buFontTx/>
              <a:buChar char="-"/>
            </a:pPr>
            <a:r>
              <a:rPr lang="en-US" sz="2000" b="1" dirty="0">
                <a:solidFill>
                  <a:srgbClr val="5014F8"/>
                </a:solidFill>
                <a:latin typeface="Century Gothic" panose="020B0502020202020204" pitchFamily="34" charset="0"/>
                <a:cs typeface="Times New Roman" pitchFamily="18" charset="0"/>
              </a:rPr>
              <a:t>String matching with wild-cards (</a:t>
            </a:r>
            <a:r>
              <a:rPr lang="en-US" sz="2000" b="1" i="1" dirty="0">
                <a:solidFill>
                  <a:srgbClr val="5014F8"/>
                </a:solidFill>
                <a:latin typeface="Century Gothic" panose="020B0502020202020204" pitchFamily="34" charset="0"/>
                <a:ea typeface="Times New Roman"/>
              </a:rPr>
              <a:t>Manber, Baeza-Yates</a:t>
            </a:r>
            <a:r>
              <a:rPr lang="en-US" sz="2000" b="1" dirty="0">
                <a:solidFill>
                  <a:srgbClr val="5014F8"/>
                </a:solidFill>
                <a:latin typeface="Century Gothic" panose="020B0502020202020204" pitchFamily="34" charset="0"/>
                <a:cs typeface="Times New Roman" pitchFamily="18" charset="0"/>
              </a:rPr>
              <a:t>)</a:t>
            </a:r>
          </a:p>
          <a:p>
            <a:pPr algn="just">
              <a:spcBef>
                <a:spcPts val="1200"/>
              </a:spcBef>
              <a:buFont typeface="Wingdings" panose="05000000000000000000" pitchFamily="2" charset="2"/>
              <a:buChar char="Ø"/>
            </a:pPr>
            <a:endParaRPr lang="en-US" sz="3100" b="1" dirty="0">
              <a:solidFill>
                <a:srgbClr val="5014F8"/>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AC0CB1A-16DA-40F0-97CC-44E280BFCAA3}" type="slidenum">
              <a:rPr lang="en-CA" smtClean="0"/>
              <a:pPr>
                <a:defRPr/>
              </a:pPr>
              <a:t>5</a:t>
            </a:fld>
            <a:endParaRPr lang="en-CA" dirty="0"/>
          </a:p>
        </p:txBody>
      </p:sp>
      <p:sp>
        <p:nvSpPr>
          <p:cNvPr id="20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399" name="Rectangle 3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9FA1D-A05D-4EF5-BB2A-04126B503343}"/>
              </a:ext>
            </a:extLst>
          </p:cNvPr>
          <p:cNvSpPr>
            <a:spLocks noGrp="1"/>
          </p:cNvSpPr>
          <p:nvPr>
            <p:ph type="sldNum" sz="quarter" idx="12"/>
          </p:nvPr>
        </p:nvSpPr>
        <p:spPr/>
        <p:txBody>
          <a:bodyPr/>
          <a:lstStyle/>
          <a:p>
            <a:pPr>
              <a:defRPr/>
            </a:pPr>
            <a:fld id="{03CBE5BD-7AB5-470E-8DF8-AF0EEA925017}" type="slidenum">
              <a:rPr lang="en-CA" smtClean="0"/>
              <a:pPr>
                <a:defRPr/>
              </a:pPr>
              <a:t>6</a:t>
            </a:fld>
            <a:endParaRPr lang="en-CA" dirty="0"/>
          </a:p>
        </p:txBody>
      </p:sp>
      <p:sp>
        <p:nvSpPr>
          <p:cNvPr id="7" name="Title 1">
            <a:extLst>
              <a:ext uri="{FF2B5EF4-FFF2-40B4-BE49-F238E27FC236}">
                <a16:creationId xmlns:a16="http://schemas.microsoft.com/office/drawing/2014/main" id="{8F69952D-ECD9-4A10-B191-89560B76D087}"/>
              </a:ext>
            </a:extLst>
          </p:cNvPr>
          <p:cNvSpPr>
            <a:spLocks noGrp="1"/>
          </p:cNvSpPr>
          <p:nvPr>
            <p:ph type="title"/>
          </p:nvPr>
        </p:nvSpPr>
        <p:spPr>
          <a:xfrm>
            <a:off x="622126" y="274638"/>
            <a:ext cx="10972800" cy="1143000"/>
          </a:xfrm>
        </p:spPr>
        <p:txBody>
          <a:bodyPr/>
          <a:lstStyle/>
          <a:p>
            <a:r>
              <a:rPr lang="en-US" b="1" dirty="0">
                <a:solidFill>
                  <a:srgbClr val="5014F8"/>
                </a:solidFill>
                <a:latin typeface="Century Gothic" panose="020B0502020202020204" pitchFamily="34" charset="0"/>
                <a:cs typeface="Times New Roman" pitchFamily="18" charset="0"/>
              </a:rPr>
              <a:t>Basic Techniques</a:t>
            </a:r>
          </a:p>
        </p:txBody>
      </p:sp>
      <p:sp>
        <p:nvSpPr>
          <p:cNvPr id="8" name="Content Placeholder 2">
            <a:extLst>
              <a:ext uri="{FF2B5EF4-FFF2-40B4-BE49-F238E27FC236}">
                <a16:creationId xmlns:a16="http://schemas.microsoft.com/office/drawing/2014/main" id="{A4C9A136-002C-4156-BBD7-523CEC8D2DBD}"/>
              </a:ext>
            </a:extLst>
          </p:cNvPr>
          <p:cNvSpPr>
            <a:spLocks noGrp="1"/>
          </p:cNvSpPr>
          <p:nvPr>
            <p:ph idx="1"/>
          </p:nvPr>
        </p:nvSpPr>
        <p:spPr>
          <a:xfrm>
            <a:off x="673922" y="1646901"/>
            <a:ext cx="10760075" cy="4592637"/>
          </a:xfrm>
        </p:spPr>
        <p:txBody>
          <a:bodyPr>
            <a:normAutofit/>
          </a:bodyPr>
          <a:lstStyle/>
          <a:p>
            <a:pPr algn="just">
              <a:spcBef>
                <a:spcPts val="0"/>
              </a:spcBef>
              <a:buFont typeface="Wingdings" panose="05000000000000000000" pitchFamily="2" charset="2"/>
              <a:buChar char="Ø"/>
            </a:pPr>
            <a:r>
              <a:rPr lang="en-US" sz="3100" b="1" dirty="0">
                <a:solidFill>
                  <a:srgbClr val="5014F8"/>
                </a:solidFill>
                <a:latin typeface="Century Gothic" panose="020B0502020202020204" pitchFamily="34" charset="0"/>
                <a:cs typeface="Times New Roman" pitchFamily="18" charset="0"/>
              </a:rPr>
              <a:t>Dynamic Programming</a:t>
            </a:r>
          </a:p>
          <a:p>
            <a:pPr marL="0" indent="0" algn="just">
              <a:spcBef>
                <a:spcPts val="0"/>
              </a:spcBef>
              <a:spcAft>
                <a:spcPts val="600"/>
              </a:spcAft>
              <a:buNone/>
              <a:tabLst>
                <a:tab pos="347663" algn="l"/>
              </a:tabLst>
            </a:pPr>
            <a:r>
              <a:rPr lang="en-US" sz="3100" b="1" dirty="0">
                <a:solidFill>
                  <a:srgbClr val="5014F8"/>
                </a:solidFill>
                <a:latin typeface="Century Gothic" panose="020B0502020202020204" pitchFamily="34" charset="0"/>
                <a:cs typeface="Times New Roman" pitchFamily="18" charset="0"/>
              </a:rPr>
              <a:t>	-	to calculate distance between pattern and</a:t>
            </a:r>
          </a:p>
          <a:p>
            <a:pPr marL="0" indent="0" algn="just">
              <a:spcBef>
                <a:spcPts val="0"/>
              </a:spcBef>
              <a:spcAft>
                <a:spcPts val="600"/>
              </a:spcAft>
              <a:buNone/>
              <a:tabLst>
                <a:tab pos="457200" algn="l"/>
              </a:tabLst>
            </a:pPr>
            <a:r>
              <a:rPr lang="en-US" sz="3100" b="1" dirty="0">
                <a:solidFill>
                  <a:srgbClr val="5014F8"/>
                </a:solidFill>
                <a:latin typeface="Century Gothic" panose="020B0502020202020204" pitchFamily="34" charset="0"/>
                <a:cs typeface="Times New Roman" pitchFamily="18" charset="0"/>
              </a:rPr>
              <a:t>		targets </a:t>
            </a:r>
          </a:p>
          <a:p>
            <a:pPr algn="just">
              <a:spcAft>
                <a:spcPts val="600"/>
              </a:spcAft>
              <a:buFont typeface="Wingdings" panose="05000000000000000000" pitchFamily="2" charset="2"/>
              <a:buChar char="Ø"/>
            </a:pP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BWT transformation</a:t>
            </a:r>
          </a:p>
          <a:p>
            <a:pPr marL="0" indent="0" algn="just">
              <a:spcAft>
                <a:spcPts val="600"/>
              </a:spcAft>
              <a:buNone/>
              <a:tabLst>
                <a:tab pos="347663" algn="l"/>
              </a:tabLst>
            </a:pP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	-	to ‘fold’ the target strings</a:t>
            </a:r>
          </a:p>
        </p:txBody>
      </p:sp>
    </p:spTree>
    <p:extLst>
      <p:ext uri="{BB962C8B-B14F-4D97-AF65-F5344CB8AC3E}">
        <p14:creationId xmlns:p14="http://schemas.microsoft.com/office/powerpoint/2010/main" val="244080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CB09C-2C93-4D23-B6EA-C41C7C6FEB8A}"/>
              </a:ext>
            </a:extLst>
          </p:cNvPr>
          <p:cNvSpPr>
            <a:spLocks noGrp="1"/>
          </p:cNvSpPr>
          <p:nvPr>
            <p:ph type="sldNum" sz="quarter" idx="12"/>
          </p:nvPr>
        </p:nvSpPr>
        <p:spPr/>
        <p:txBody>
          <a:bodyPr/>
          <a:lstStyle/>
          <a:p>
            <a:pPr>
              <a:defRPr/>
            </a:pPr>
            <a:fld id="{03CBE5BD-7AB5-470E-8DF8-AF0EEA925017}" type="slidenum">
              <a:rPr lang="en-CA" smtClean="0"/>
              <a:pPr>
                <a:defRPr/>
              </a:pPr>
              <a:t>7</a:t>
            </a:fld>
            <a:endParaRPr lang="en-CA" dirty="0"/>
          </a:p>
        </p:txBody>
      </p:sp>
      <p:sp>
        <p:nvSpPr>
          <p:cNvPr id="5" name="Title 1">
            <a:extLst>
              <a:ext uri="{FF2B5EF4-FFF2-40B4-BE49-F238E27FC236}">
                <a16:creationId xmlns:a16="http://schemas.microsoft.com/office/drawing/2014/main" id="{1DB0BA2D-9227-4EE7-9685-E87B13F01D8E}"/>
              </a:ext>
            </a:extLst>
          </p:cNvPr>
          <p:cNvSpPr>
            <a:spLocks noGrp="1"/>
          </p:cNvSpPr>
          <p:nvPr>
            <p:ph type="title"/>
          </p:nvPr>
        </p:nvSpPr>
        <p:spPr>
          <a:xfrm>
            <a:off x="609600" y="274638"/>
            <a:ext cx="10972800" cy="1143000"/>
          </a:xfrm>
        </p:spPr>
        <p:txBody>
          <a:bodyPr/>
          <a:lstStyle/>
          <a:p>
            <a:r>
              <a:rPr lang="en-US" b="1" dirty="0">
                <a:solidFill>
                  <a:srgbClr val="5014F8"/>
                </a:solidFill>
                <a:latin typeface="Century Gothic" panose="020B0502020202020204" pitchFamily="34" charset="0"/>
                <a:cs typeface="Times New Roman" pitchFamily="18" charset="0"/>
              </a:rPr>
              <a:t>Dynamic Programming</a:t>
            </a:r>
          </a:p>
        </p:txBody>
      </p:sp>
      <p:sp>
        <p:nvSpPr>
          <p:cNvPr id="6" name="Slide Number Placeholder 3">
            <a:extLst>
              <a:ext uri="{FF2B5EF4-FFF2-40B4-BE49-F238E27FC236}">
                <a16:creationId xmlns:a16="http://schemas.microsoft.com/office/drawing/2014/main" id="{B4A5C041-3170-4127-AFD4-632EE38B3011}"/>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7</a:t>
            </a:fld>
            <a:endParaRPr lang="en-CA" dirty="0"/>
          </a:p>
        </p:txBody>
      </p:sp>
      <p:sp>
        <p:nvSpPr>
          <p:cNvPr id="7" name="Content Placeholder 2">
            <a:extLst>
              <a:ext uri="{FF2B5EF4-FFF2-40B4-BE49-F238E27FC236}">
                <a16:creationId xmlns:a16="http://schemas.microsoft.com/office/drawing/2014/main" id="{D579DFFA-0242-406A-9757-0BC484CA7823}"/>
              </a:ext>
            </a:extLst>
          </p:cNvPr>
          <p:cNvSpPr>
            <a:spLocks noGrp="1"/>
          </p:cNvSpPr>
          <p:nvPr>
            <p:ph idx="1"/>
          </p:nvPr>
        </p:nvSpPr>
        <p:spPr>
          <a:xfrm>
            <a:off x="673922" y="1407413"/>
            <a:ext cx="10760075" cy="1421976"/>
          </a:xfrm>
        </p:spPr>
        <p:txBody>
          <a:bodyPr>
            <a:normAutofit/>
          </a:bodyPr>
          <a:lstStyle/>
          <a:p>
            <a:pPr marL="0" indent="0" algn="just">
              <a:spcAft>
                <a:spcPts val="600"/>
              </a:spcAft>
              <a:buNone/>
              <a:tabLst>
                <a:tab pos="463550" algn="l"/>
              </a:tabLst>
            </a:pPr>
            <a:r>
              <a:rPr lang="en-US" sz="3000" b="1" i="1" dirty="0">
                <a:solidFill>
                  <a:srgbClr val="5014F8"/>
                </a:solidFill>
                <a:latin typeface="Century Gothic" panose="020B0502020202020204" pitchFamily="34" charset="0"/>
                <a:cs typeface="Times New Roman" pitchFamily="18" charset="0"/>
              </a:rPr>
              <a:t>-	X</a:t>
            </a:r>
            <a:r>
              <a:rPr lang="en-US" sz="3000" b="1" i="1" baseline="-25000" dirty="0">
                <a:solidFill>
                  <a:srgbClr val="5014F8"/>
                </a:solidFill>
                <a:latin typeface="Century Gothic" panose="020B0502020202020204" pitchFamily="34" charset="0"/>
                <a:cs typeface="Times New Roman" pitchFamily="18" charset="0"/>
              </a:rPr>
              <a:t>i</a:t>
            </a:r>
            <a:r>
              <a:rPr lang="en-US" sz="3000" b="1" dirty="0">
                <a:solidFill>
                  <a:srgbClr val="5014F8"/>
                </a:solidFill>
                <a:latin typeface="Century Gothic" panose="020B0502020202020204" pitchFamily="34" charset="0"/>
                <a:cs typeface="Times New Roman" pitchFamily="18" charset="0"/>
              </a:rPr>
              <a:t> = </a:t>
            </a:r>
            <a:r>
              <a:rPr lang="en-US" sz="3000" b="1" i="1" dirty="0">
                <a:solidFill>
                  <a:srgbClr val="5014F8"/>
                </a:solidFill>
                <a:latin typeface="Century Gothic" panose="020B0502020202020204" pitchFamily="34" charset="0"/>
                <a:cs typeface="Times New Roman" pitchFamily="18" charset="0"/>
              </a:rPr>
              <a:t>x</a:t>
            </a:r>
            <a:r>
              <a:rPr lang="en-US" sz="3000" b="1" baseline="-25000" dirty="0">
                <a:solidFill>
                  <a:srgbClr val="5014F8"/>
                </a:solidFill>
                <a:latin typeface="Century Gothic" panose="020B0502020202020204" pitchFamily="34" charset="0"/>
                <a:cs typeface="Times New Roman" pitchFamily="18" charset="0"/>
              </a:rPr>
              <a:t>1</a:t>
            </a:r>
            <a:r>
              <a:rPr lang="en-US" sz="3000" b="1" i="1" dirty="0">
                <a:solidFill>
                  <a:srgbClr val="5014F8"/>
                </a:solidFill>
                <a:latin typeface="Century Gothic" panose="020B0502020202020204" pitchFamily="34" charset="0"/>
                <a:cs typeface="Times New Roman" pitchFamily="18" charset="0"/>
              </a:rPr>
              <a:t>x</a:t>
            </a:r>
            <a:r>
              <a:rPr lang="en-US" sz="3000" b="1" baseline="-25000" dirty="0">
                <a:solidFill>
                  <a:srgbClr val="5014F8"/>
                </a:solidFill>
                <a:latin typeface="Century Gothic" panose="020B0502020202020204" pitchFamily="34" charset="0"/>
                <a:cs typeface="Times New Roman" pitchFamily="18" charset="0"/>
              </a:rPr>
              <a:t>2</a:t>
            </a:r>
            <a:r>
              <a:rPr lang="en-US" sz="3000" b="1" dirty="0">
                <a:solidFill>
                  <a:srgbClr val="5014F8"/>
                </a:solidFill>
                <a:latin typeface="Century Gothic" panose="020B0502020202020204" pitchFamily="34" charset="0"/>
                <a:cs typeface="Times New Roman" pitchFamily="18" charset="0"/>
              </a:rPr>
              <a:t> … </a:t>
            </a:r>
            <a:r>
              <a:rPr lang="en-US" sz="3000" b="1" i="1" dirty="0">
                <a:solidFill>
                  <a:srgbClr val="5014F8"/>
                </a:solidFill>
                <a:latin typeface="Century Gothic" panose="020B0502020202020204" pitchFamily="34" charset="0"/>
                <a:cs typeface="Times New Roman" pitchFamily="18" charset="0"/>
              </a:rPr>
              <a:t>x</a:t>
            </a:r>
            <a:r>
              <a:rPr lang="en-US" sz="3000" b="1" i="1" baseline="-25000" dirty="0">
                <a:solidFill>
                  <a:srgbClr val="5014F8"/>
                </a:solidFill>
                <a:latin typeface="Century Gothic" panose="020B0502020202020204" pitchFamily="34" charset="0"/>
                <a:cs typeface="Times New Roman" pitchFamily="18" charset="0"/>
              </a:rPr>
              <a:t>i</a:t>
            </a:r>
            <a:endParaRPr lang="en-US" sz="3000" b="1" i="1" dirty="0">
              <a:solidFill>
                <a:srgbClr val="5014F8"/>
              </a:solidFill>
              <a:latin typeface="Century Gothic" panose="020B0502020202020204" pitchFamily="34" charset="0"/>
              <a:cs typeface="Times New Roman" pitchFamily="18" charset="0"/>
            </a:endParaRPr>
          </a:p>
          <a:p>
            <a:pPr marL="0" indent="0" algn="just">
              <a:spcAft>
                <a:spcPts val="600"/>
              </a:spcAft>
              <a:buNone/>
              <a:tabLst>
                <a:tab pos="463550" algn="l"/>
              </a:tabLst>
            </a:pPr>
            <a:r>
              <a:rPr lang="en-US" sz="30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000" b="1" i="1" dirty="0" err="1">
                <a:solidFill>
                  <a:srgbClr val="5014F8"/>
                </a:solidFill>
                <a:latin typeface="Century Gothic" panose="020B0502020202020204" pitchFamily="34" charset="0"/>
                <a:ea typeface="Dotum" panose="020B0600000101010101" pitchFamily="34" charset="-127"/>
                <a:cs typeface="Times New Roman" pitchFamily="18" charset="0"/>
              </a:rPr>
              <a:t>Y</a:t>
            </a:r>
            <a:r>
              <a:rPr lang="en-US" sz="3000" b="1" i="1" baseline="-25000" dirty="0" err="1">
                <a:solidFill>
                  <a:srgbClr val="5014F8"/>
                </a:solidFill>
                <a:latin typeface="Century Gothic" panose="020B0502020202020204" pitchFamily="34" charset="0"/>
                <a:cs typeface="Times New Roman" pitchFamily="18" charset="0"/>
              </a:rPr>
              <a:t>j</a:t>
            </a:r>
            <a:r>
              <a:rPr lang="en-US" sz="3000" b="1" dirty="0">
                <a:solidFill>
                  <a:srgbClr val="5014F8"/>
                </a:solidFill>
                <a:latin typeface="Century Gothic" panose="020B0502020202020204" pitchFamily="34" charset="0"/>
                <a:cs typeface="Times New Roman" pitchFamily="18" charset="0"/>
              </a:rPr>
              <a:t> = </a:t>
            </a:r>
            <a:r>
              <a:rPr lang="en-US" sz="3000" b="1" i="1" dirty="0">
                <a:solidFill>
                  <a:srgbClr val="5014F8"/>
                </a:solidFill>
                <a:latin typeface="Century Gothic" panose="020B0502020202020204" pitchFamily="34" charset="0"/>
                <a:cs typeface="Times New Roman" pitchFamily="18" charset="0"/>
              </a:rPr>
              <a:t>y</a:t>
            </a:r>
            <a:r>
              <a:rPr lang="en-US" sz="3000" b="1" baseline="-25000" dirty="0">
                <a:solidFill>
                  <a:srgbClr val="5014F8"/>
                </a:solidFill>
                <a:latin typeface="Century Gothic" panose="020B0502020202020204" pitchFamily="34" charset="0"/>
                <a:cs typeface="Times New Roman" pitchFamily="18" charset="0"/>
              </a:rPr>
              <a:t>1</a:t>
            </a:r>
            <a:r>
              <a:rPr lang="en-US" sz="3000" b="1" i="1" dirty="0">
                <a:solidFill>
                  <a:srgbClr val="5014F8"/>
                </a:solidFill>
                <a:latin typeface="Century Gothic" panose="020B0502020202020204" pitchFamily="34" charset="0"/>
                <a:cs typeface="Times New Roman" pitchFamily="18" charset="0"/>
              </a:rPr>
              <a:t>y</a:t>
            </a:r>
            <a:r>
              <a:rPr lang="en-US" sz="3000" b="1" baseline="-25000" dirty="0">
                <a:solidFill>
                  <a:srgbClr val="5014F8"/>
                </a:solidFill>
                <a:latin typeface="Century Gothic" panose="020B0502020202020204" pitchFamily="34" charset="0"/>
                <a:cs typeface="Times New Roman" pitchFamily="18" charset="0"/>
              </a:rPr>
              <a:t>2</a:t>
            </a:r>
            <a:r>
              <a:rPr lang="en-US" sz="3000" b="1" dirty="0">
                <a:solidFill>
                  <a:srgbClr val="5014F8"/>
                </a:solidFill>
                <a:latin typeface="Century Gothic" panose="020B0502020202020204" pitchFamily="34" charset="0"/>
                <a:cs typeface="Times New Roman" pitchFamily="18" charset="0"/>
              </a:rPr>
              <a:t> … </a:t>
            </a:r>
            <a:r>
              <a:rPr lang="en-US" sz="3000" b="1" i="1" dirty="0" err="1">
                <a:solidFill>
                  <a:srgbClr val="5014F8"/>
                </a:solidFill>
                <a:latin typeface="Century Gothic" panose="020B0502020202020204" pitchFamily="34" charset="0"/>
                <a:cs typeface="Times New Roman" pitchFamily="18" charset="0"/>
              </a:rPr>
              <a:t>y</a:t>
            </a:r>
            <a:r>
              <a:rPr lang="en-US" sz="3000" b="1" i="1" baseline="-25000" dirty="0" err="1">
                <a:solidFill>
                  <a:srgbClr val="5014F8"/>
                </a:solidFill>
                <a:latin typeface="Century Gothic" panose="020B0502020202020204" pitchFamily="34" charset="0"/>
                <a:cs typeface="Times New Roman" pitchFamily="18" charset="0"/>
              </a:rPr>
              <a:t>j</a:t>
            </a:r>
            <a:endParaRPr lang="en-US" sz="3000" b="1" i="1" dirty="0">
              <a:solidFill>
                <a:srgbClr val="5014F8"/>
              </a:solidFill>
              <a:latin typeface="Century Gothic" panose="020B0502020202020204" pitchFamily="34" charset="0"/>
              <a:cs typeface="Times New Roman" pitchFamily="18" charset="0"/>
            </a:endParaRPr>
          </a:p>
        </p:txBody>
      </p:sp>
      <p:sp>
        <p:nvSpPr>
          <p:cNvPr id="8" name="Content Placeholder 2">
            <a:extLst>
              <a:ext uri="{FF2B5EF4-FFF2-40B4-BE49-F238E27FC236}">
                <a16:creationId xmlns:a16="http://schemas.microsoft.com/office/drawing/2014/main" id="{215A2E68-6522-4956-90D9-EDABC464D587}"/>
              </a:ext>
            </a:extLst>
          </p:cNvPr>
          <p:cNvSpPr txBox="1">
            <a:spLocks/>
          </p:cNvSpPr>
          <p:nvPr/>
        </p:nvSpPr>
        <p:spPr>
          <a:xfrm>
            <a:off x="609600" y="2669855"/>
            <a:ext cx="10760075" cy="693378"/>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None/>
            </a:pPr>
            <a:r>
              <a:rPr lang="en-US" sz="3100" b="1" i="1" dirty="0">
                <a:solidFill>
                  <a:srgbClr val="5014F8"/>
                </a:solidFill>
                <a:latin typeface="Century Gothic" panose="020B0502020202020204" pitchFamily="34" charset="0"/>
                <a:cs typeface="Times New Roman" pitchFamily="18" charset="0"/>
              </a:rPr>
              <a:t>D</a:t>
            </a:r>
            <a:r>
              <a:rPr lang="en-US" sz="3100" b="1" dirty="0">
                <a:solidFill>
                  <a:srgbClr val="5014F8"/>
                </a:solidFill>
                <a:latin typeface="Century Gothic" panose="020B0502020202020204" pitchFamily="34" charset="0"/>
                <a:cs typeface="Times New Roman" pitchFamily="18" charset="0"/>
              </a:rPr>
              <a:t>(0, </a:t>
            </a:r>
            <a:r>
              <a:rPr lang="en-US" sz="3100" b="1" i="1" dirty="0">
                <a:solidFill>
                  <a:srgbClr val="5014F8"/>
                </a:solidFill>
                <a:latin typeface="Century Gothic" panose="020B0502020202020204" pitchFamily="34" charset="0"/>
                <a:cs typeface="Times New Roman" pitchFamily="18" charset="0"/>
              </a:rPr>
              <a:t>j</a:t>
            </a:r>
            <a:r>
              <a:rPr lang="en-US" sz="3100" b="1" dirty="0">
                <a:solidFill>
                  <a:srgbClr val="5014F8"/>
                </a:solidFill>
                <a:latin typeface="Century Gothic" panose="020B0502020202020204" pitchFamily="34" charset="0"/>
                <a:cs typeface="Times New Roman" pitchFamily="18" charset="0"/>
              </a:rPr>
              <a:t>) = </a:t>
            </a:r>
            <a:r>
              <a:rPr lang="en-US" sz="3100" b="1" i="1" dirty="0">
                <a:solidFill>
                  <a:srgbClr val="5014F8"/>
                </a:solidFill>
                <a:latin typeface="Century Gothic" panose="020B0502020202020204" pitchFamily="34" charset="0"/>
                <a:cs typeface="Times New Roman" pitchFamily="18" charset="0"/>
              </a:rPr>
              <a:t>j</a:t>
            </a:r>
            <a:r>
              <a:rPr lang="en-US" sz="3100" b="1" dirty="0">
                <a:solidFill>
                  <a:srgbClr val="5014F8"/>
                </a:solidFill>
                <a:latin typeface="Century Gothic" panose="020B0502020202020204" pitchFamily="34" charset="0"/>
                <a:cs typeface="Times New Roman" pitchFamily="18" charset="0"/>
              </a:rPr>
              <a:t>,</a:t>
            </a:r>
            <a:r>
              <a:rPr lang="en-US" sz="3100" b="1" baseline="-25000" dirty="0">
                <a:solidFill>
                  <a:srgbClr val="5014F8"/>
                </a:solidFill>
                <a:latin typeface="Century Gothic" panose="020B0502020202020204" pitchFamily="34" charset="0"/>
                <a:cs typeface="Times New Roman" pitchFamily="18" charset="0"/>
              </a:rPr>
              <a:t> </a:t>
            </a:r>
            <a:r>
              <a:rPr lang="en-US" sz="3100" b="1" dirty="0">
                <a:solidFill>
                  <a:srgbClr val="5014F8"/>
                </a:solidFill>
                <a:latin typeface="Century Gothic" panose="020B0502020202020204" pitchFamily="34" charset="0"/>
                <a:cs typeface="Times New Roman" pitchFamily="18" charset="0"/>
              </a:rPr>
              <a:t>0 </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j </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n</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i="1" dirty="0">
                <a:solidFill>
                  <a:srgbClr val="5014F8"/>
                </a:solidFill>
                <a:latin typeface="Century Gothic" panose="020B0502020202020204" pitchFamily="34" charset="0"/>
                <a:cs typeface="Times New Roman" pitchFamily="18" charset="0"/>
              </a:rPr>
              <a:t>D</a:t>
            </a:r>
            <a:r>
              <a:rPr lang="en-US" sz="3100" b="1" dirty="0">
                <a:solidFill>
                  <a:srgbClr val="5014F8"/>
                </a:solidFill>
                <a:latin typeface="Century Gothic" panose="020B0502020202020204" pitchFamily="34" charset="0"/>
                <a:cs typeface="Times New Roman" pitchFamily="18" charset="0"/>
              </a:rPr>
              <a:t>(</a:t>
            </a:r>
            <a:r>
              <a:rPr lang="en-US" sz="3100" b="1" i="1" dirty="0" err="1">
                <a:solidFill>
                  <a:srgbClr val="5014F8"/>
                </a:solidFill>
                <a:latin typeface="Century Gothic" panose="020B0502020202020204" pitchFamily="34" charset="0"/>
                <a:cs typeface="Times New Roman" pitchFamily="18" charset="0"/>
              </a:rPr>
              <a:t>i</a:t>
            </a:r>
            <a:r>
              <a:rPr lang="en-US" sz="3100" b="1" dirty="0">
                <a:solidFill>
                  <a:srgbClr val="5014F8"/>
                </a:solidFill>
                <a:latin typeface="Century Gothic" panose="020B0502020202020204" pitchFamily="34" charset="0"/>
                <a:cs typeface="Times New Roman" pitchFamily="18" charset="0"/>
              </a:rPr>
              <a:t>, 0) = </a:t>
            </a:r>
            <a:r>
              <a:rPr lang="en-US" sz="3100" b="1" i="1" dirty="0" err="1">
                <a:solidFill>
                  <a:srgbClr val="5014F8"/>
                </a:solidFill>
                <a:latin typeface="Century Gothic" panose="020B0502020202020204" pitchFamily="34" charset="0"/>
                <a:cs typeface="Times New Roman" pitchFamily="18" charset="0"/>
              </a:rPr>
              <a:t>i</a:t>
            </a:r>
            <a:r>
              <a:rPr lang="en-US" sz="3100" b="1" dirty="0">
                <a:solidFill>
                  <a:srgbClr val="5014F8"/>
                </a:solidFill>
                <a:latin typeface="Century Gothic" panose="020B0502020202020204" pitchFamily="34" charset="0"/>
                <a:cs typeface="Times New Roman" pitchFamily="18" charset="0"/>
              </a:rPr>
              <a:t>,</a:t>
            </a:r>
            <a:r>
              <a:rPr lang="en-US" sz="3100" b="1" baseline="-25000" dirty="0">
                <a:solidFill>
                  <a:srgbClr val="5014F8"/>
                </a:solidFill>
                <a:latin typeface="Century Gothic" panose="020B0502020202020204" pitchFamily="34" charset="0"/>
                <a:cs typeface="Times New Roman" pitchFamily="18" charset="0"/>
              </a:rPr>
              <a:t> </a:t>
            </a:r>
            <a:r>
              <a:rPr lang="en-US" sz="3100" b="1" dirty="0">
                <a:solidFill>
                  <a:srgbClr val="5014F8"/>
                </a:solidFill>
                <a:latin typeface="Century Gothic" panose="020B0502020202020204" pitchFamily="34" charset="0"/>
                <a:cs typeface="Times New Roman" pitchFamily="18" charset="0"/>
              </a:rPr>
              <a:t>0 </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i="1" dirty="0" err="1">
                <a:solidFill>
                  <a:srgbClr val="5014F8"/>
                </a:solidFill>
                <a:latin typeface="Century Gothic" panose="020B0502020202020204" pitchFamily="34" charset="0"/>
                <a:cs typeface="Times New Roman" pitchFamily="18" charset="0"/>
                <a:sym typeface="Symbol" panose="05050102010706020507" pitchFamily="18" charset="2"/>
              </a:rPr>
              <a:t>i</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m</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 </a:t>
            </a:r>
            <a:endParaRPr lang="en-US" sz="3100" b="1" i="1" dirty="0">
              <a:solidFill>
                <a:srgbClr val="5014F8"/>
              </a:solidFill>
              <a:latin typeface="Century Gothic" panose="020B0502020202020204" pitchFamily="34" charset="0"/>
              <a:cs typeface="Times New Roman" pitchFamily="18" charset="0"/>
            </a:endParaRPr>
          </a:p>
        </p:txBody>
      </p:sp>
      <p:sp>
        <p:nvSpPr>
          <p:cNvPr id="10" name="Content Placeholder 2">
            <a:extLst>
              <a:ext uri="{FF2B5EF4-FFF2-40B4-BE49-F238E27FC236}">
                <a16:creationId xmlns:a16="http://schemas.microsoft.com/office/drawing/2014/main" id="{31E2D72D-CCF3-4780-9479-581C70511C1A}"/>
              </a:ext>
            </a:extLst>
          </p:cNvPr>
          <p:cNvSpPr txBox="1">
            <a:spLocks/>
          </p:cNvSpPr>
          <p:nvPr/>
        </p:nvSpPr>
        <p:spPr>
          <a:xfrm>
            <a:off x="609600" y="3872951"/>
            <a:ext cx="2459278" cy="693378"/>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None/>
            </a:pPr>
            <a:r>
              <a:rPr lang="en-US" sz="3100" b="1" i="1" dirty="0">
                <a:solidFill>
                  <a:srgbClr val="5014F8"/>
                </a:solidFill>
                <a:latin typeface="Century Gothic" panose="020B0502020202020204" pitchFamily="34" charset="0"/>
                <a:cs typeface="Times New Roman" pitchFamily="18" charset="0"/>
              </a:rPr>
              <a:t>D</a:t>
            </a:r>
            <a:r>
              <a:rPr lang="en-US" sz="3100" b="1" dirty="0">
                <a:solidFill>
                  <a:srgbClr val="5014F8"/>
                </a:solidFill>
                <a:latin typeface="Century Gothic" panose="020B0502020202020204" pitchFamily="34" charset="0"/>
                <a:cs typeface="Times New Roman" pitchFamily="18" charset="0"/>
              </a:rPr>
              <a:t>(</a:t>
            </a:r>
            <a:r>
              <a:rPr lang="en-US" sz="3100" b="1" i="1" dirty="0" err="1">
                <a:solidFill>
                  <a:srgbClr val="5014F8"/>
                </a:solidFill>
                <a:latin typeface="Century Gothic" panose="020B0502020202020204" pitchFamily="34" charset="0"/>
                <a:cs typeface="Times New Roman" pitchFamily="18" charset="0"/>
              </a:rPr>
              <a:t>i</a:t>
            </a:r>
            <a:r>
              <a:rPr lang="en-US" sz="3100" b="1" dirty="0">
                <a:solidFill>
                  <a:srgbClr val="5014F8"/>
                </a:solidFill>
                <a:latin typeface="Century Gothic" panose="020B0502020202020204" pitchFamily="34" charset="0"/>
                <a:cs typeface="Times New Roman" pitchFamily="18" charset="0"/>
              </a:rPr>
              <a:t>, </a:t>
            </a:r>
            <a:r>
              <a:rPr lang="en-US" sz="3100" b="1" i="1" dirty="0">
                <a:solidFill>
                  <a:srgbClr val="5014F8"/>
                </a:solidFill>
                <a:latin typeface="Century Gothic" panose="020B0502020202020204" pitchFamily="34" charset="0"/>
                <a:cs typeface="Times New Roman" pitchFamily="18" charset="0"/>
              </a:rPr>
              <a:t>j</a:t>
            </a:r>
            <a:r>
              <a:rPr lang="en-US" sz="3100" b="1" dirty="0">
                <a:solidFill>
                  <a:srgbClr val="5014F8"/>
                </a:solidFill>
                <a:latin typeface="Century Gothic" panose="020B0502020202020204" pitchFamily="34" charset="0"/>
                <a:cs typeface="Times New Roman" pitchFamily="18" charset="0"/>
              </a:rPr>
              <a:t>) = </a:t>
            </a:r>
            <a:r>
              <a:rPr lang="en-US" sz="3100" b="1" i="1" dirty="0">
                <a:solidFill>
                  <a:srgbClr val="5014F8"/>
                </a:solidFill>
                <a:latin typeface="Century Gothic" panose="020B0502020202020204" pitchFamily="34" charset="0"/>
                <a:cs typeface="Times New Roman" pitchFamily="18" charset="0"/>
              </a:rPr>
              <a:t>min</a:t>
            </a:r>
          </a:p>
        </p:txBody>
      </p:sp>
      <p:sp>
        <p:nvSpPr>
          <p:cNvPr id="12" name="Content Placeholder 2">
            <a:extLst>
              <a:ext uri="{FF2B5EF4-FFF2-40B4-BE49-F238E27FC236}">
                <a16:creationId xmlns:a16="http://schemas.microsoft.com/office/drawing/2014/main" id="{34FC117F-C2B3-4BE8-9D9E-4E2A79BB4122}"/>
              </a:ext>
            </a:extLst>
          </p:cNvPr>
          <p:cNvSpPr txBox="1">
            <a:spLocks/>
          </p:cNvSpPr>
          <p:nvPr/>
        </p:nvSpPr>
        <p:spPr>
          <a:xfrm>
            <a:off x="3146267" y="3276148"/>
            <a:ext cx="5187863" cy="2164804"/>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None/>
            </a:pPr>
            <a:r>
              <a:rPr lang="en-US" sz="3100" b="1" i="1" dirty="0">
                <a:solidFill>
                  <a:srgbClr val="5014F8"/>
                </a:solidFill>
                <a:latin typeface="Century Gothic" panose="020B0502020202020204" pitchFamily="34" charset="0"/>
                <a:cs typeface="Times New Roman" pitchFamily="18" charset="0"/>
              </a:rPr>
              <a:t>D</a:t>
            </a:r>
            <a:r>
              <a:rPr lang="en-US" sz="3100" b="1" dirty="0">
                <a:solidFill>
                  <a:srgbClr val="5014F8"/>
                </a:solidFill>
                <a:latin typeface="Century Gothic" panose="020B0502020202020204" pitchFamily="34" charset="0"/>
                <a:cs typeface="Times New Roman" pitchFamily="18" charset="0"/>
              </a:rPr>
              <a:t>(</a:t>
            </a:r>
            <a:r>
              <a:rPr lang="en-US" sz="3100" b="1" i="1" dirty="0" err="1">
                <a:solidFill>
                  <a:srgbClr val="5014F8"/>
                </a:solidFill>
                <a:latin typeface="Century Gothic" panose="020B0502020202020204" pitchFamily="34" charset="0"/>
                <a:cs typeface="Times New Roman" pitchFamily="18" charset="0"/>
              </a:rPr>
              <a:t>i</a:t>
            </a:r>
            <a:r>
              <a:rPr lang="en-US" sz="3100" b="1" dirty="0">
                <a:solidFill>
                  <a:srgbClr val="5014F8"/>
                </a:solidFill>
                <a:latin typeface="Century Gothic" panose="020B0502020202020204" pitchFamily="34" charset="0"/>
                <a:cs typeface="Times New Roman" pitchFamily="18" charset="0"/>
              </a:rPr>
              <a:t> </a:t>
            </a:r>
            <a:r>
              <a:rPr lang="en-US" sz="3100" b="1" i="1" dirty="0">
                <a:solidFill>
                  <a:srgbClr val="5014F8"/>
                </a:solidFill>
                <a:latin typeface="Century Gothic" panose="020B0502020202020204" pitchFamily="34" charset="0"/>
                <a:cs typeface="Times New Roman" pitchFamily="18" charset="0"/>
              </a:rPr>
              <a:t>– </a:t>
            </a:r>
            <a:r>
              <a:rPr lang="en-US" sz="3100" b="1" dirty="0">
                <a:solidFill>
                  <a:srgbClr val="5014F8"/>
                </a:solidFill>
                <a:latin typeface="Century Gothic" panose="020B0502020202020204" pitchFamily="34" charset="0"/>
                <a:cs typeface="Times New Roman" pitchFamily="18" charset="0"/>
              </a:rPr>
              <a:t>1, </a:t>
            </a:r>
            <a:r>
              <a:rPr lang="en-US" sz="3100" b="1" i="1" dirty="0">
                <a:solidFill>
                  <a:srgbClr val="5014F8"/>
                </a:solidFill>
                <a:latin typeface="Century Gothic" panose="020B0502020202020204" pitchFamily="34" charset="0"/>
                <a:cs typeface="Times New Roman" pitchFamily="18" charset="0"/>
              </a:rPr>
              <a:t>j</a:t>
            </a:r>
            <a:r>
              <a:rPr lang="en-US" sz="3100" b="1" dirty="0">
                <a:solidFill>
                  <a:srgbClr val="5014F8"/>
                </a:solidFill>
                <a:latin typeface="Century Gothic" panose="020B0502020202020204" pitchFamily="34" charset="0"/>
                <a:cs typeface="Times New Roman" pitchFamily="18" charset="0"/>
              </a:rPr>
              <a:t>) + </a:t>
            </a:r>
            <a:r>
              <a:rPr lang="en-US" sz="3100" b="1" i="1" dirty="0">
                <a:solidFill>
                  <a:srgbClr val="5014F8"/>
                </a:solidFill>
                <a:latin typeface="Century Gothic" panose="020B0502020202020204" pitchFamily="34" charset="0"/>
                <a:cs typeface="Times New Roman" pitchFamily="18" charset="0"/>
              </a:rPr>
              <a:t>w(x</a:t>
            </a:r>
            <a:r>
              <a:rPr lang="en-US" sz="3100" b="1" i="1" baseline="-25000" dirty="0">
                <a:solidFill>
                  <a:srgbClr val="5014F8"/>
                </a:solidFill>
                <a:latin typeface="Century Gothic" panose="020B0502020202020204" pitchFamily="34" charset="0"/>
                <a:cs typeface="Times New Roman" pitchFamily="18" charset="0"/>
              </a:rPr>
              <a:t>i</a:t>
            </a:r>
            <a:r>
              <a:rPr lang="en-US" sz="3100" b="1" i="1" dirty="0">
                <a:solidFill>
                  <a:srgbClr val="5014F8"/>
                </a:solidFill>
                <a:latin typeface="Century Gothic" panose="020B0502020202020204" pitchFamily="34" charset="0"/>
                <a:cs typeface="Times New Roman" pitchFamily="18" charset="0"/>
              </a:rPr>
              <a:t>,</a:t>
            </a:r>
            <a:r>
              <a:rPr lang="en-US" sz="3100" b="1" dirty="0">
                <a:solidFill>
                  <a:srgbClr val="5014F8"/>
                </a:solidFill>
                <a:latin typeface="Century Gothic" panose="020B0502020202020204" pitchFamily="34" charset="0"/>
                <a:cs typeface="Times New Roman" pitchFamily="18" charset="0"/>
              </a:rPr>
              <a:t> </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3100" b="1" dirty="0">
                <a:solidFill>
                  <a:srgbClr val="5014F8"/>
                </a:solidFill>
                <a:latin typeface="Century Gothic" panose="020B0502020202020204" pitchFamily="34" charset="0"/>
                <a:cs typeface="Times New Roman" pitchFamily="18" charset="0"/>
              </a:rPr>
              <a:t>)</a:t>
            </a:r>
          </a:p>
          <a:p>
            <a:pPr marL="0" indent="0" algn="just" fontAlgn="auto">
              <a:spcAft>
                <a:spcPts val="600"/>
              </a:spcAft>
              <a:buNone/>
            </a:pPr>
            <a:r>
              <a:rPr lang="en-US" sz="3100" b="1" i="1" dirty="0">
                <a:solidFill>
                  <a:srgbClr val="5014F8"/>
                </a:solidFill>
                <a:latin typeface="Century Gothic" panose="020B0502020202020204" pitchFamily="34" charset="0"/>
                <a:cs typeface="Times New Roman" pitchFamily="18" charset="0"/>
              </a:rPr>
              <a:t>D</a:t>
            </a:r>
            <a:r>
              <a:rPr lang="en-US" sz="3100" b="1" dirty="0">
                <a:solidFill>
                  <a:srgbClr val="5014F8"/>
                </a:solidFill>
                <a:latin typeface="Century Gothic" panose="020B0502020202020204" pitchFamily="34" charset="0"/>
                <a:cs typeface="Times New Roman" pitchFamily="18" charset="0"/>
              </a:rPr>
              <a:t>(</a:t>
            </a:r>
            <a:r>
              <a:rPr lang="en-US" sz="3100" b="1" i="1" dirty="0" err="1">
                <a:solidFill>
                  <a:srgbClr val="5014F8"/>
                </a:solidFill>
                <a:latin typeface="Century Gothic" panose="020B0502020202020204" pitchFamily="34" charset="0"/>
                <a:cs typeface="Times New Roman" pitchFamily="18" charset="0"/>
              </a:rPr>
              <a:t>i</a:t>
            </a:r>
            <a:r>
              <a:rPr lang="en-US" sz="3100" b="1" dirty="0">
                <a:solidFill>
                  <a:srgbClr val="5014F8"/>
                </a:solidFill>
                <a:latin typeface="Century Gothic" panose="020B0502020202020204" pitchFamily="34" charset="0"/>
                <a:cs typeface="Times New Roman" pitchFamily="18" charset="0"/>
              </a:rPr>
              <a:t> </a:t>
            </a:r>
            <a:r>
              <a:rPr lang="en-US" sz="3100" b="1" i="1" dirty="0">
                <a:solidFill>
                  <a:srgbClr val="5014F8"/>
                </a:solidFill>
                <a:latin typeface="Century Gothic" panose="020B0502020202020204" pitchFamily="34" charset="0"/>
                <a:cs typeface="Times New Roman" pitchFamily="18" charset="0"/>
              </a:rPr>
              <a:t>– </a:t>
            </a:r>
            <a:r>
              <a:rPr lang="en-US" sz="3100" b="1" dirty="0">
                <a:solidFill>
                  <a:srgbClr val="5014F8"/>
                </a:solidFill>
                <a:latin typeface="Century Gothic" panose="020B0502020202020204" pitchFamily="34" charset="0"/>
                <a:cs typeface="Times New Roman" pitchFamily="18" charset="0"/>
              </a:rPr>
              <a:t>1, </a:t>
            </a:r>
            <a:r>
              <a:rPr lang="en-US" sz="3100" b="1" i="1" dirty="0">
                <a:solidFill>
                  <a:srgbClr val="5014F8"/>
                </a:solidFill>
                <a:latin typeface="Century Gothic" panose="020B0502020202020204" pitchFamily="34" charset="0"/>
                <a:cs typeface="Times New Roman" pitchFamily="18" charset="0"/>
              </a:rPr>
              <a:t>j - </a:t>
            </a:r>
            <a:r>
              <a:rPr lang="en-US" sz="3100" b="1" dirty="0">
                <a:solidFill>
                  <a:srgbClr val="5014F8"/>
                </a:solidFill>
                <a:latin typeface="Century Gothic" panose="020B0502020202020204" pitchFamily="34" charset="0"/>
                <a:cs typeface="Times New Roman" pitchFamily="18" charset="0"/>
              </a:rPr>
              <a:t>1) + </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3100" b="1" i="1" dirty="0">
                <a:solidFill>
                  <a:srgbClr val="5014F8"/>
                </a:solidFill>
                <a:latin typeface="Century Gothic" panose="020B0502020202020204" pitchFamily="34" charset="0"/>
                <a:cs typeface="Times New Roman" pitchFamily="18" charset="0"/>
              </a:rPr>
              <a:t>(x</a:t>
            </a:r>
            <a:r>
              <a:rPr lang="en-US" sz="3100" b="1" i="1" baseline="-25000" dirty="0">
                <a:solidFill>
                  <a:srgbClr val="5014F8"/>
                </a:solidFill>
                <a:latin typeface="Century Gothic" panose="020B0502020202020204" pitchFamily="34" charset="0"/>
                <a:cs typeface="Times New Roman" pitchFamily="18" charset="0"/>
              </a:rPr>
              <a:t>i</a:t>
            </a:r>
            <a:r>
              <a:rPr lang="en-US" sz="3100" b="1" i="1" dirty="0">
                <a:solidFill>
                  <a:srgbClr val="5014F8"/>
                </a:solidFill>
                <a:latin typeface="Century Gothic" panose="020B0502020202020204" pitchFamily="34" charset="0"/>
                <a:cs typeface="Times New Roman" pitchFamily="18" charset="0"/>
              </a:rPr>
              <a:t>,</a:t>
            </a:r>
            <a:r>
              <a:rPr lang="en-US" sz="3100" b="1" dirty="0">
                <a:solidFill>
                  <a:srgbClr val="5014F8"/>
                </a:solidFill>
                <a:latin typeface="Century Gothic" panose="020B0502020202020204" pitchFamily="34" charset="0"/>
                <a:cs typeface="Times New Roman" pitchFamily="18" charset="0"/>
              </a:rPr>
              <a:t> </a:t>
            </a:r>
            <a:r>
              <a:rPr lang="en-US" sz="3100" b="1" i="1" dirty="0" err="1">
                <a:solidFill>
                  <a:srgbClr val="5014F8"/>
                </a:solidFill>
                <a:latin typeface="Century Gothic" panose="020B0502020202020204" pitchFamily="34" charset="0"/>
                <a:cs typeface="Times New Roman" pitchFamily="18" charset="0"/>
                <a:sym typeface="Symbol" panose="05050102010706020507" pitchFamily="18" charset="2"/>
              </a:rPr>
              <a:t>y</a:t>
            </a:r>
            <a:r>
              <a:rPr lang="en-US" sz="31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3100" b="1" dirty="0">
                <a:solidFill>
                  <a:srgbClr val="5014F8"/>
                </a:solidFill>
                <a:latin typeface="Century Gothic" panose="020B0502020202020204" pitchFamily="34" charset="0"/>
                <a:cs typeface="Times New Roman" pitchFamily="18" charset="0"/>
              </a:rPr>
              <a:t>)</a:t>
            </a:r>
            <a:endParaRPr lang="en-US" sz="3100" b="1" i="1" dirty="0">
              <a:solidFill>
                <a:srgbClr val="5014F8"/>
              </a:solidFill>
              <a:latin typeface="Century Gothic" panose="020B0502020202020204" pitchFamily="34" charset="0"/>
              <a:cs typeface="Times New Roman" pitchFamily="18" charset="0"/>
            </a:endParaRPr>
          </a:p>
          <a:p>
            <a:pPr marL="0" indent="0" algn="just" fontAlgn="auto">
              <a:spcAft>
                <a:spcPts val="600"/>
              </a:spcAft>
              <a:buNone/>
            </a:pPr>
            <a:r>
              <a:rPr lang="en-US" sz="3100" b="1" i="1" dirty="0">
                <a:solidFill>
                  <a:srgbClr val="5014F8"/>
                </a:solidFill>
                <a:latin typeface="Century Gothic" panose="020B0502020202020204" pitchFamily="34" charset="0"/>
                <a:cs typeface="Times New Roman" pitchFamily="18" charset="0"/>
              </a:rPr>
              <a:t>D</a:t>
            </a:r>
            <a:r>
              <a:rPr lang="en-US" sz="3100" b="1" dirty="0">
                <a:solidFill>
                  <a:srgbClr val="5014F8"/>
                </a:solidFill>
                <a:latin typeface="Century Gothic" panose="020B0502020202020204" pitchFamily="34" charset="0"/>
                <a:cs typeface="Times New Roman" pitchFamily="18" charset="0"/>
              </a:rPr>
              <a:t>(</a:t>
            </a:r>
            <a:r>
              <a:rPr lang="en-US" sz="3100" b="1" i="1" dirty="0" err="1">
                <a:solidFill>
                  <a:srgbClr val="5014F8"/>
                </a:solidFill>
                <a:latin typeface="Century Gothic" panose="020B0502020202020204" pitchFamily="34" charset="0"/>
                <a:cs typeface="Times New Roman" pitchFamily="18" charset="0"/>
              </a:rPr>
              <a:t>i</a:t>
            </a:r>
            <a:r>
              <a:rPr lang="en-US" sz="3100" b="1" dirty="0">
                <a:solidFill>
                  <a:srgbClr val="5014F8"/>
                </a:solidFill>
                <a:latin typeface="Century Gothic" panose="020B0502020202020204" pitchFamily="34" charset="0"/>
                <a:cs typeface="Times New Roman" pitchFamily="18" charset="0"/>
              </a:rPr>
              <a:t>, </a:t>
            </a:r>
            <a:r>
              <a:rPr lang="en-US" sz="3100" b="1" i="1" dirty="0">
                <a:solidFill>
                  <a:srgbClr val="5014F8"/>
                </a:solidFill>
                <a:latin typeface="Century Gothic" panose="020B0502020202020204" pitchFamily="34" charset="0"/>
                <a:cs typeface="Times New Roman" pitchFamily="18" charset="0"/>
              </a:rPr>
              <a:t>j - </a:t>
            </a:r>
            <a:r>
              <a:rPr lang="en-US" sz="3100" b="1" dirty="0">
                <a:solidFill>
                  <a:srgbClr val="5014F8"/>
                </a:solidFill>
                <a:latin typeface="Century Gothic" panose="020B0502020202020204" pitchFamily="34" charset="0"/>
                <a:cs typeface="Times New Roman" pitchFamily="18" charset="0"/>
              </a:rPr>
              <a:t>1) + </a:t>
            </a:r>
            <a:r>
              <a:rPr lang="en-US" sz="3100" b="1" i="1" dirty="0">
                <a:solidFill>
                  <a:srgbClr val="5014F8"/>
                </a:solidFill>
                <a:latin typeface="Century Gothic" panose="020B0502020202020204" pitchFamily="34" charset="0"/>
                <a:cs typeface="Times New Roman" pitchFamily="18" charset="0"/>
              </a:rPr>
              <a:t>w(</a:t>
            </a:r>
            <a:r>
              <a:rPr lang="en-US" sz="31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3100" b="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100" b="1" i="1" dirty="0" err="1">
                <a:solidFill>
                  <a:srgbClr val="5014F8"/>
                </a:solidFill>
                <a:latin typeface="Century Gothic" panose="020B0502020202020204" pitchFamily="34" charset="0"/>
                <a:cs typeface="Times New Roman" pitchFamily="18" charset="0"/>
                <a:sym typeface="Symbol" panose="05050102010706020507" pitchFamily="18" charset="2"/>
              </a:rPr>
              <a:t>y</a:t>
            </a:r>
            <a:r>
              <a:rPr lang="en-US" sz="31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3100" b="1" dirty="0">
                <a:solidFill>
                  <a:srgbClr val="5014F8"/>
                </a:solidFill>
                <a:latin typeface="Century Gothic" panose="020B0502020202020204" pitchFamily="34" charset="0"/>
                <a:cs typeface="Times New Roman" pitchFamily="18" charset="0"/>
              </a:rPr>
              <a:t>)</a:t>
            </a:r>
          </a:p>
          <a:p>
            <a:pPr marL="0" indent="0" algn="just" fontAlgn="auto">
              <a:spcAft>
                <a:spcPts val="600"/>
              </a:spcAft>
              <a:buNone/>
            </a:pPr>
            <a:endParaRPr lang="en-US" sz="3100" b="1" dirty="0">
              <a:solidFill>
                <a:srgbClr val="5014F8"/>
              </a:solidFill>
              <a:latin typeface="Century Gothic" panose="020B0502020202020204" pitchFamily="34" charset="0"/>
              <a:cs typeface="Times New Roman" pitchFamily="18" charset="0"/>
            </a:endParaRPr>
          </a:p>
          <a:p>
            <a:pPr marL="0" indent="0" algn="just" fontAlgn="auto">
              <a:spcAft>
                <a:spcPts val="600"/>
              </a:spcAft>
              <a:buNone/>
            </a:pPr>
            <a:endParaRPr lang="en-US" sz="3100" b="1" dirty="0">
              <a:solidFill>
                <a:srgbClr val="5014F8"/>
              </a:solidFill>
              <a:latin typeface="Century Gothic" panose="020B0502020202020204" pitchFamily="34" charset="0"/>
              <a:cs typeface="Times New Roman" pitchFamily="18" charset="0"/>
            </a:endParaRPr>
          </a:p>
          <a:p>
            <a:pPr marL="0" indent="0" algn="just" fontAlgn="auto">
              <a:spcAft>
                <a:spcPts val="600"/>
              </a:spcAft>
              <a:buNone/>
            </a:pPr>
            <a:endParaRPr lang="en-US" sz="3100" b="1" dirty="0">
              <a:solidFill>
                <a:srgbClr val="5014F8"/>
              </a:solidFill>
              <a:latin typeface="Century Gothic" panose="020B0502020202020204" pitchFamily="34" charset="0"/>
              <a:cs typeface="Times New Roman" pitchFamily="18" charset="0"/>
            </a:endParaRPr>
          </a:p>
          <a:p>
            <a:pPr marL="0" indent="0" algn="just" fontAlgn="auto">
              <a:spcAft>
                <a:spcPts val="600"/>
              </a:spcAft>
              <a:buNone/>
            </a:pPr>
            <a:endParaRPr lang="en-US" sz="3100" b="1" dirty="0">
              <a:solidFill>
                <a:srgbClr val="5014F8"/>
              </a:solidFill>
              <a:latin typeface="Century Gothic" panose="020B0502020202020204" pitchFamily="34" charset="0"/>
              <a:cs typeface="Times New Roman" pitchFamily="18" charset="0"/>
            </a:endParaRPr>
          </a:p>
        </p:txBody>
      </p:sp>
      <p:sp>
        <p:nvSpPr>
          <p:cNvPr id="13" name="Left Brace 12">
            <a:extLst>
              <a:ext uri="{FF2B5EF4-FFF2-40B4-BE49-F238E27FC236}">
                <a16:creationId xmlns:a16="http://schemas.microsoft.com/office/drawing/2014/main" id="{8047E568-6C8C-446A-89B9-7A7ABDDDAA17}"/>
              </a:ext>
            </a:extLst>
          </p:cNvPr>
          <p:cNvSpPr/>
          <p:nvPr/>
        </p:nvSpPr>
        <p:spPr>
          <a:xfrm>
            <a:off x="2957487" y="3408390"/>
            <a:ext cx="144050" cy="1622500"/>
          </a:xfrm>
          <a:prstGeom prst="leftBrace">
            <a:avLst>
              <a:gd name="adj1" fmla="val 8333"/>
              <a:gd name="adj2" fmla="val 507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solidFill>
                <a:srgbClr val="5014F8"/>
              </a:solidFill>
            </a:endParaRPr>
          </a:p>
          <a:p>
            <a:pPr algn="ctr"/>
            <a:endParaRPr lang="en-US" sz="2800" dirty="0">
              <a:solidFill>
                <a:srgbClr val="5014F8"/>
              </a:solidFill>
            </a:endParaRPr>
          </a:p>
        </p:txBody>
      </p:sp>
      <p:sp>
        <p:nvSpPr>
          <p:cNvPr id="18" name="Content Placeholder 2">
            <a:extLst>
              <a:ext uri="{FF2B5EF4-FFF2-40B4-BE49-F238E27FC236}">
                <a16:creationId xmlns:a16="http://schemas.microsoft.com/office/drawing/2014/main" id="{B0A2067A-1EB0-44AD-890D-B56D0D1A76E2}"/>
              </a:ext>
            </a:extLst>
          </p:cNvPr>
          <p:cNvSpPr txBox="1">
            <a:spLocks/>
          </p:cNvSpPr>
          <p:nvPr/>
        </p:nvSpPr>
        <p:spPr>
          <a:xfrm>
            <a:off x="7060108" y="1528131"/>
            <a:ext cx="4522292" cy="810480"/>
          </a:xfrm>
          <a:prstGeom prst="rect">
            <a:avLst/>
          </a:prstGeom>
        </p:spPr>
        <p:txBody>
          <a:bodyPr vert="horz" rtlCol="0">
            <a:normAutofit fontScale="925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Font typeface="Wingdings 2"/>
              <a:buNone/>
            </a:pPr>
            <a:r>
              <a:rPr lang="en-US" sz="3100" b="1" i="1" dirty="0">
                <a:solidFill>
                  <a:srgbClr val="5014F8"/>
                </a:solidFill>
                <a:latin typeface="Century Gothic" panose="020B0502020202020204" pitchFamily="34" charset="0"/>
                <a:cs typeface="Times New Roman" pitchFamily="18" charset="0"/>
              </a:rPr>
              <a:t>Time complexity</a:t>
            </a:r>
            <a:r>
              <a:rPr lang="en-US" sz="3100" b="1" dirty="0">
                <a:solidFill>
                  <a:srgbClr val="5014F8"/>
                </a:solidFill>
                <a:latin typeface="Century Gothic" panose="020B0502020202020204" pitchFamily="34" charset="0"/>
                <a:cs typeface="Times New Roman" pitchFamily="18" charset="0"/>
              </a:rPr>
              <a:t>: O(</a:t>
            </a:r>
            <a:r>
              <a:rPr lang="en-US" sz="3100" b="1" i="1" dirty="0" err="1">
                <a:solidFill>
                  <a:srgbClr val="5014F8"/>
                </a:solidFill>
                <a:latin typeface="Century Gothic" panose="020B0502020202020204" pitchFamily="34" charset="0"/>
                <a:cs typeface="Times New Roman" pitchFamily="18" charset="0"/>
              </a:rPr>
              <a:t>mn</a:t>
            </a:r>
            <a:r>
              <a:rPr lang="en-US" sz="3100" b="1" dirty="0">
                <a:solidFill>
                  <a:srgbClr val="5014F8"/>
                </a:solidFill>
                <a:latin typeface="Century Gothic" panose="020B0502020202020204" pitchFamily="34" charset="0"/>
                <a:cs typeface="Times New Roman" pitchFamily="18" charset="0"/>
              </a:rPr>
              <a:t>)</a:t>
            </a:r>
            <a:endParaRPr lang="en-US" sz="3100" b="1" i="1" dirty="0">
              <a:solidFill>
                <a:srgbClr val="5014F8"/>
              </a:solidFill>
              <a:latin typeface="Century Gothic" panose="020B0502020202020204" pitchFamily="34" charset="0"/>
              <a:cs typeface="Times New Roman" pitchFamily="18" charset="0"/>
            </a:endParaRPr>
          </a:p>
        </p:txBody>
      </p:sp>
      <p:sp>
        <p:nvSpPr>
          <p:cNvPr id="11" name="Content Placeholder 2">
            <a:extLst>
              <a:ext uri="{FF2B5EF4-FFF2-40B4-BE49-F238E27FC236}">
                <a16:creationId xmlns:a16="http://schemas.microsoft.com/office/drawing/2014/main" id="{8A46B1ED-A44C-498A-8F15-E0F65E1B3BAD}"/>
              </a:ext>
            </a:extLst>
          </p:cNvPr>
          <p:cNvSpPr txBox="1">
            <a:spLocks/>
          </p:cNvSpPr>
          <p:nvPr/>
        </p:nvSpPr>
        <p:spPr>
          <a:xfrm>
            <a:off x="609599" y="5228816"/>
            <a:ext cx="10760075" cy="1171983"/>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None/>
            </a:pPr>
            <a:r>
              <a:rPr lang="en-US" sz="3000" b="1" dirty="0">
                <a:solidFill>
                  <a:srgbClr val="5014F8"/>
                </a:solidFill>
                <a:latin typeface="Century Gothic" panose="020B0502020202020204" pitchFamily="34" charset="0"/>
                <a:cs typeface="Times New Roman" pitchFamily="18" charset="0"/>
              </a:rPr>
              <a:t>where </a:t>
            </a:r>
            <a:r>
              <a:rPr lang="en-US" sz="3000" b="1" i="1" dirty="0">
                <a:solidFill>
                  <a:srgbClr val="5014F8"/>
                </a:solidFill>
                <a:latin typeface="Century Gothic" panose="020B0502020202020204" pitchFamily="34" charset="0"/>
                <a:cs typeface="Times New Roman" pitchFamily="18" charset="0"/>
              </a:rPr>
              <a:t>w(x</a:t>
            </a:r>
            <a:r>
              <a:rPr lang="en-US" sz="3000" b="1" i="1" baseline="-25000" dirty="0">
                <a:solidFill>
                  <a:srgbClr val="5014F8"/>
                </a:solidFill>
                <a:latin typeface="Century Gothic" panose="020B0502020202020204" pitchFamily="34" charset="0"/>
                <a:cs typeface="Times New Roman" pitchFamily="18" charset="0"/>
              </a:rPr>
              <a:t>i</a:t>
            </a:r>
            <a:r>
              <a:rPr lang="en-US" sz="3000" b="1" i="1" dirty="0">
                <a:solidFill>
                  <a:srgbClr val="5014F8"/>
                </a:solidFill>
                <a:latin typeface="Century Gothic" panose="020B0502020202020204" pitchFamily="34" charset="0"/>
                <a:cs typeface="Times New Roman" pitchFamily="18" charset="0"/>
              </a:rPr>
              <a:t>,</a:t>
            </a:r>
            <a:r>
              <a:rPr lang="en-US" sz="3000" b="1" dirty="0">
                <a:solidFill>
                  <a:srgbClr val="5014F8"/>
                </a:solidFill>
                <a:latin typeface="Century Gothic" panose="020B0502020202020204" pitchFamily="34" charset="0"/>
                <a:cs typeface="Times New Roman" pitchFamily="18" charset="0"/>
              </a:rPr>
              <a:t> </a:t>
            </a:r>
            <a:r>
              <a:rPr lang="en-US" sz="3000" b="1" i="1" dirty="0" err="1">
                <a:solidFill>
                  <a:srgbClr val="5014F8"/>
                </a:solidFill>
                <a:latin typeface="Century Gothic" panose="020B0502020202020204" pitchFamily="34" charset="0"/>
                <a:cs typeface="Times New Roman" pitchFamily="18" charset="0"/>
                <a:sym typeface="Symbol" panose="05050102010706020507" pitchFamily="18" charset="2"/>
              </a:rPr>
              <a:t>y</a:t>
            </a:r>
            <a:r>
              <a:rPr lang="en-US" sz="30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3000" b="1" dirty="0">
                <a:solidFill>
                  <a:srgbClr val="5014F8"/>
                </a:solidFill>
                <a:latin typeface="Century Gothic" panose="020B0502020202020204" pitchFamily="34" charset="0"/>
                <a:cs typeface="Times New Roman" pitchFamily="18" charset="0"/>
              </a:rPr>
              <a:t>) is the cost to change </a:t>
            </a:r>
            <a:r>
              <a:rPr lang="en-US" sz="3000" b="1" i="1" dirty="0">
                <a:solidFill>
                  <a:srgbClr val="5014F8"/>
                </a:solidFill>
                <a:latin typeface="Century Gothic" panose="020B0502020202020204" pitchFamily="34" charset="0"/>
                <a:cs typeface="Times New Roman" pitchFamily="18" charset="0"/>
              </a:rPr>
              <a:t>x</a:t>
            </a:r>
            <a:r>
              <a:rPr lang="en-US" sz="3000" b="1" i="1" baseline="-25000" dirty="0">
                <a:solidFill>
                  <a:srgbClr val="5014F8"/>
                </a:solidFill>
                <a:latin typeface="Century Gothic" panose="020B0502020202020204" pitchFamily="34" charset="0"/>
                <a:cs typeface="Times New Roman" pitchFamily="18" charset="0"/>
              </a:rPr>
              <a:t>i</a:t>
            </a:r>
            <a:r>
              <a:rPr lang="en-US" sz="3000" b="1" baseline="-25000" dirty="0">
                <a:solidFill>
                  <a:srgbClr val="5014F8"/>
                </a:solidFill>
                <a:latin typeface="Century Gothic" panose="020B0502020202020204" pitchFamily="34" charset="0"/>
                <a:cs typeface="Times New Roman" pitchFamily="18" charset="0"/>
              </a:rPr>
              <a:t> </a:t>
            </a:r>
            <a:r>
              <a:rPr lang="en-US" sz="3000" b="1" dirty="0">
                <a:solidFill>
                  <a:srgbClr val="5014F8"/>
                </a:solidFill>
                <a:latin typeface="Century Gothic" panose="020B0502020202020204" pitchFamily="34" charset="0"/>
                <a:cs typeface="Times New Roman" pitchFamily="18" charset="0"/>
              </a:rPr>
              <a:t>to </a:t>
            </a:r>
            <a:r>
              <a:rPr lang="en-US" sz="3000" b="1" i="1" dirty="0" err="1">
                <a:solidFill>
                  <a:srgbClr val="5014F8"/>
                </a:solidFill>
                <a:latin typeface="Century Gothic" panose="020B0502020202020204" pitchFamily="34" charset="0"/>
                <a:cs typeface="Times New Roman" pitchFamily="18" charset="0"/>
              </a:rPr>
              <a:t>y</a:t>
            </a:r>
            <a:r>
              <a:rPr lang="en-US" sz="3000" b="1" i="1" baseline="-25000" dirty="0" err="1">
                <a:solidFill>
                  <a:srgbClr val="5014F8"/>
                </a:solidFill>
                <a:latin typeface="Century Gothic" panose="020B0502020202020204" pitchFamily="34" charset="0"/>
                <a:cs typeface="Times New Roman" pitchFamily="18" charset="0"/>
              </a:rPr>
              <a:t>j</a:t>
            </a:r>
            <a:r>
              <a:rPr lang="en-US" sz="3000" b="1" dirty="0">
                <a:solidFill>
                  <a:srgbClr val="5014F8"/>
                </a:solidFill>
                <a:latin typeface="Century Gothic" panose="020B0502020202020204" pitchFamily="34" charset="0"/>
                <a:cs typeface="Times New Roman" pitchFamily="18" charset="0"/>
              </a:rPr>
              <a:t>, and </a:t>
            </a:r>
            <a:r>
              <a:rPr lang="en-US" sz="3000" b="1" i="1" dirty="0">
                <a:solidFill>
                  <a:srgbClr val="5014F8"/>
                </a:solidFill>
                <a:latin typeface="Century Gothic" panose="020B0502020202020204" pitchFamily="34" charset="0"/>
                <a:cs typeface="Times New Roman" pitchFamily="18" charset="0"/>
                <a:sym typeface="Symbol" panose="05050102010706020507" pitchFamily="18" charset="2"/>
              </a:rPr>
              <a:t></a:t>
            </a:r>
            <a:r>
              <a:rPr lang="en-US" sz="3000" b="1" dirty="0">
                <a:solidFill>
                  <a:srgbClr val="5014F8"/>
                </a:solidFill>
                <a:latin typeface="Century Gothic" panose="020B0502020202020204" pitchFamily="34" charset="0"/>
                <a:cs typeface="Times New Roman" pitchFamily="18" charset="0"/>
              </a:rPr>
              <a:t>(</a:t>
            </a:r>
            <a:r>
              <a:rPr lang="en-US" sz="3000" b="1" i="1" dirty="0">
                <a:solidFill>
                  <a:srgbClr val="5014F8"/>
                </a:solidFill>
                <a:latin typeface="Century Gothic" panose="020B0502020202020204" pitchFamily="34" charset="0"/>
                <a:cs typeface="Times New Roman" pitchFamily="18" charset="0"/>
              </a:rPr>
              <a:t>x</a:t>
            </a:r>
            <a:r>
              <a:rPr lang="en-US" sz="3000" b="1" i="1" baseline="-25000" dirty="0">
                <a:solidFill>
                  <a:srgbClr val="5014F8"/>
                </a:solidFill>
                <a:latin typeface="Century Gothic" panose="020B0502020202020204" pitchFamily="34" charset="0"/>
                <a:cs typeface="Times New Roman" pitchFamily="18" charset="0"/>
              </a:rPr>
              <a:t>i</a:t>
            </a:r>
            <a:r>
              <a:rPr lang="en-US" sz="3000" b="1" i="1" dirty="0">
                <a:solidFill>
                  <a:srgbClr val="5014F8"/>
                </a:solidFill>
                <a:latin typeface="Century Gothic" panose="020B0502020202020204" pitchFamily="34" charset="0"/>
                <a:cs typeface="Times New Roman" pitchFamily="18" charset="0"/>
              </a:rPr>
              <a:t>,</a:t>
            </a:r>
            <a:r>
              <a:rPr lang="en-US" sz="3000" b="1" dirty="0">
                <a:solidFill>
                  <a:srgbClr val="5014F8"/>
                </a:solidFill>
                <a:latin typeface="Century Gothic" panose="020B0502020202020204" pitchFamily="34" charset="0"/>
                <a:cs typeface="Times New Roman" pitchFamily="18" charset="0"/>
              </a:rPr>
              <a:t> </a:t>
            </a:r>
            <a:r>
              <a:rPr lang="en-US" sz="3000" b="1" i="1" dirty="0" err="1">
                <a:solidFill>
                  <a:srgbClr val="5014F8"/>
                </a:solidFill>
                <a:latin typeface="Century Gothic" panose="020B0502020202020204" pitchFamily="34" charset="0"/>
                <a:cs typeface="Times New Roman" pitchFamily="18" charset="0"/>
                <a:sym typeface="Symbol" panose="05050102010706020507" pitchFamily="18" charset="2"/>
              </a:rPr>
              <a:t>y</a:t>
            </a:r>
            <a:r>
              <a:rPr lang="en-US" sz="30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3000" b="1" dirty="0">
                <a:solidFill>
                  <a:srgbClr val="5014F8"/>
                </a:solidFill>
                <a:latin typeface="Century Gothic" panose="020B0502020202020204" pitchFamily="34" charset="0"/>
                <a:cs typeface="Times New Roman" pitchFamily="18" charset="0"/>
              </a:rPr>
              <a:t>) is 1 if </a:t>
            </a:r>
            <a:r>
              <a:rPr lang="en-US" sz="3000" b="1" i="1" dirty="0">
                <a:solidFill>
                  <a:srgbClr val="5014F8"/>
                </a:solidFill>
                <a:latin typeface="Century Gothic" panose="020B0502020202020204" pitchFamily="34" charset="0"/>
                <a:cs typeface="Times New Roman" pitchFamily="18" charset="0"/>
              </a:rPr>
              <a:t>x</a:t>
            </a:r>
            <a:r>
              <a:rPr lang="en-US" sz="3000" b="1" i="1" baseline="-25000" dirty="0">
                <a:solidFill>
                  <a:srgbClr val="5014F8"/>
                </a:solidFill>
                <a:latin typeface="Century Gothic" panose="020B0502020202020204" pitchFamily="34" charset="0"/>
                <a:cs typeface="Times New Roman" pitchFamily="18" charset="0"/>
              </a:rPr>
              <a:t>i</a:t>
            </a:r>
            <a:r>
              <a:rPr lang="en-US" sz="3000" b="1" dirty="0">
                <a:solidFill>
                  <a:srgbClr val="5014F8"/>
                </a:solidFill>
                <a:latin typeface="Century Gothic" panose="020B0502020202020204" pitchFamily="34" charset="0"/>
                <a:cs typeface="Times New Roman" pitchFamily="18" charset="0"/>
              </a:rPr>
              <a:t> = </a:t>
            </a:r>
            <a:r>
              <a:rPr lang="en-US" sz="3000" b="1" i="1" dirty="0" err="1">
                <a:solidFill>
                  <a:srgbClr val="5014F8"/>
                </a:solidFill>
                <a:latin typeface="Century Gothic" panose="020B0502020202020204" pitchFamily="34" charset="0"/>
                <a:cs typeface="Times New Roman" pitchFamily="18" charset="0"/>
              </a:rPr>
              <a:t>y</a:t>
            </a:r>
            <a:r>
              <a:rPr lang="en-US" sz="3000" b="1" i="1" baseline="-25000" dirty="0" err="1">
                <a:solidFill>
                  <a:srgbClr val="5014F8"/>
                </a:solidFill>
                <a:latin typeface="Century Gothic" panose="020B0502020202020204" pitchFamily="34" charset="0"/>
                <a:cs typeface="Times New Roman" pitchFamily="18" charset="0"/>
              </a:rPr>
              <a:t>j</a:t>
            </a:r>
            <a:r>
              <a:rPr lang="en-US" sz="3000" b="1" dirty="0">
                <a:solidFill>
                  <a:srgbClr val="5014F8"/>
                </a:solidFill>
                <a:latin typeface="Century Gothic" panose="020B0502020202020204" pitchFamily="34" charset="0"/>
                <a:cs typeface="Times New Roman" pitchFamily="18" charset="0"/>
              </a:rPr>
              <a:t>. Otherwise</a:t>
            </a:r>
            <a:r>
              <a:rPr lang="en-US" sz="3000" b="1" i="1" dirty="0">
                <a:solidFill>
                  <a:srgbClr val="5014F8"/>
                </a:solidFill>
                <a:latin typeface="Century Gothic" panose="020B0502020202020204" pitchFamily="34" charset="0"/>
                <a:cs typeface="Times New Roman" pitchFamily="18" charset="0"/>
                <a:sym typeface="Symbol" panose="05050102010706020507" pitchFamily="18" charset="2"/>
              </a:rPr>
              <a:t> </a:t>
            </a:r>
            <a:r>
              <a:rPr lang="en-US" sz="3000" b="1" i="1" dirty="0">
                <a:solidFill>
                  <a:srgbClr val="5014F8"/>
                </a:solidFill>
                <a:latin typeface="Century Gothic" panose="020B0502020202020204" pitchFamily="34" charset="0"/>
                <a:cs typeface="Times New Roman" pitchFamily="18" charset="0"/>
              </a:rPr>
              <a:t>(x</a:t>
            </a:r>
            <a:r>
              <a:rPr lang="en-US" sz="3000" b="1" i="1" baseline="-25000" dirty="0">
                <a:solidFill>
                  <a:srgbClr val="5014F8"/>
                </a:solidFill>
                <a:latin typeface="Century Gothic" panose="020B0502020202020204" pitchFamily="34" charset="0"/>
                <a:cs typeface="Times New Roman" pitchFamily="18" charset="0"/>
              </a:rPr>
              <a:t>i</a:t>
            </a:r>
            <a:r>
              <a:rPr lang="en-US" sz="3000" b="1" i="1" dirty="0">
                <a:solidFill>
                  <a:srgbClr val="5014F8"/>
                </a:solidFill>
                <a:latin typeface="Century Gothic" panose="020B0502020202020204" pitchFamily="34" charset="0"/>
                <a:cs typeface="Times New Roman" pitchFamily="18" charset="0"/>
              </a:rPr>
              <a:t>,</a:t>
            </a:r>
            <a:r>
              <a:rPr lang="en-US" sz="3000" b="1" dirty="0">
                <a:solidFill>
                  <a:srgbClr val="5014F8"/>
                </a:solidFill>
                <a:latin typeface="Century Gothic" panose="020B0502020202020204" pitchFamily="34" charset="0"/>
                <a:cs typeface="Times New Roman" pitchFamily="18" charset="0"/>
              </a:rPr>
              <a:t> </a:t>
            </a:r>
            <a:r>
              <a:rPr lang="en-US" sz="3000" b="1" i="1" dirty="0" err="1">
                <a:solidFill>
                  <a:srgbClr val="5014F8"/>
                </a:solidFill>
                <a:latin typeface="Century Gothic" panose="020B0502020202020204" pitchFamily="34" charset="0"/>
                <a:cs typeface="Times New Roman" pitchFamily="18" charset="0"/>
                <a:sym typeface="Symbol" panose="05050102010706020507" pitchFamily="18" charset="2"/>
              </a:rPr>
              <a:t>y</a:t>
            </a:r>
            <a:r>
              <a:rPr lang="en-US" sz="30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3000" b="1" dirty="0">
                <a:solidFill>
                  <a:srgbClr val="5014F8"/>
                </a:solidFill>
                <a:latin typeface="Century Gothic" panose="020B0502020202020204" pitchFamily="34" charset="0"/>
                <a:cs typeface="Times New Roman" pitchFamily="18" charset="0"/>
              </a:rPr>
              <a:t>) = </a:t>
            </a:r>
            <a:r>
              <a:rPr lang="en-US" sz="3000" b="1" i="1" dirty="0">
                <a:solidFill>
                  <a:srgbClr val="5014F8"/>
                </a:solidFill>
                <a:latin typeface="Century Gothic" panose="020B0502020202020204" pitchFamily="34" charset="0"/>
                <a:cs typeface="Times New Roman" pitchFamily="18" charset="0"/>
                <a:sym typeface="Symbol" panose="05050102010706020507" pitchFamily="18" charset="2"/>
              </a:rPr>
              <a:t>w</a:t>
            </a:r>
            <a:r>
              <a:rPr lang="en-US" sz="3000" b="1" dirty="0">
                <a:solidFill>
                  <a:srgbClr val="5014F8"/>
                </a:solidFill>
                <a:latin typeface="Century Gothic" panose="020B0502020202020204" pitchFamily="34" charset="0"/>
                <a:cs typeface="Times New Roman" pitchFamily="18" charset="0"/>
              </a:rPr>
              <a:t>(</a:t>
            </a:r>
            <a:r>
              <a:rPr lang="en-US" sz="3000" b="1" i="1" dirty="0">
                <a:solidFill>
                  <a:srgbClr val="5014F8"/>
                </a:solidFill>
                <a:latin typeface="Century Gothic" panose="020B0502020202020204" pitchFamily="34" charset="0"/>
                <a:cs typeface="Times New Roman" pitchFamily="18" charset="0"/>
              </a:rPr>
              <a:t>x</a:t>
            </a:r>
            <a:r>
              <a:rPr lang="en-US" sz="3000" b="1" i="1" baseline="-25000" dirty="0">
                <a:solidFill>
                  <a:srgbClr val="5014F8"/>
                </a:solidFill>
                <a:latin typeface="Century Gothic" panose="020B0502020202020204" pitchFamily="34" charset="0"/>
                <a:cs typeface="Times New Roman" pitchFamily="18" charset="0"/>
              </a:rPr>
              <a:t>i</a:t>
            </a:r>
            <a:r>
              <a:rPr lang="en-US" sz="3000" b="1" i="1" dirty="0">
                <a:solidFill>
                  <a:srgbClr val="5014F8"/>
                </a:solidFill>
                <a:latin typeface="Century Gothic" panose="020B0502020202020204" pitchFamily="34" charset="0"/>
                <a:cs typeface="Times New Roman" pitchFamily="18" charset="0"/>
              </a:rPr>
              <a:t>,</a:t>
            </a:r>
            <a:r>
              <a:rPr lang="en-US" sz="3000" b="1" dirty="0">
                <a:solidFill>
                  <a:srgbClr val="5014F8"/>
                </a:solidFill>
                <a:latin typeface="Century Gothic" panose="020B0502020202020204" pitchFamily="34" charset="0"/>
                <a:cs typeface="Times New Roman" pitchFamily="18" charset="0"/>
              </a:rPr>
              <a:t> </a:t>
            </a:r>
            <a:r>
              <a:rPr lang="en-US" sz="3000" b="1" i="1" dirty="0" err="1">
                <a:solidFill>
                  <a:srgbClr val="5014F8"/>
                </a:solidFill>
                <a:latin typeface="Century Gothic" panose="020B0502020202020204" pitchFamily="34" charset="0"/>
                <a:cs typeface="Times New Roman" pitchFamily="18" charset="0"/>
                <a:sym typeface="Symbol" panose="05050102010706020507" pitchFamily="18" charset="2"/>
              </a:rPr>
              <a:t>y</a:t>
            </a:r>
            <a:r>
              <a:rPr lang="en-US" sz="3000" b="1" i="1" baseline="-25000" dirty="0" err="1">
                <a:solidFill>
                  <a:srgbClr val="5014F8"/>
                </a:solidFill>
                <a:latin typeface="Century Gothic" panose="020B0502020202020204" pitchFamily="34" charset="0"/>
                <a:cs typeface="Times New Roman" pitchFamily="18" charset="0"/>
                <a:sym typeface="Symbol" panose="05050102010706020507" pitchFamily="18" charset="2"/>
              </a:rPr>
              <a:t>j</a:t>
            </a:r>
            <a:r>
              <a:rPr lang="en-US" sz="3000" b="1" dirty="0">
                <a:solidFill>
                  <a:srgbClr val="5014F8"/>
                </a:solidFill>
                <a:latin typeface="Century Gothic" panose="020B0502020202020204" pitchFamily="34" charset="0"/>
                <a:cs typeface="Times New Roman" pitchFamily="18" charset="0"/>
              </a:rPr>
              <a:t>).     </a:t>
            </a:r>
          </a:p>
          <a:p>
            <a:pPr marL="0" indent="0" algn="just" fontAlgn="auto">
              <a:spcAft>
                <a:spcPts val="600"/>
              </a:spcAft>
              <a:buFont typeface="Wingdings 2"/>
              <a:buNone/>
            </a:pPr>
            <a:r>
              <a:rPr lang="en-US" sz="3000" b="1" i="1" dirty="0">
                <a:solidFill>
                  <a:srgbClr val="5014F8"/>
                </a:solidFill>
                <a:latin typeface="Century Gothic" panose="020B0502020202020204" pitchFamily="34" charset="0"/>
                <a:cs typeface="Times New Roman" pitchFamily="18" charset="0"/>
              </a:rPr>
              <a:t>  </a:t>
            </a:r>
          </a:p>
        </p:txBody>
      </p:sp>
      <p:sp>
        <p:nvSpPr>
          <p:cNvPr id="3" name="Rectangle 2">
            <a:extLst>
              <a:ext uri="{FF2B5EF4-FFF2-40B4-BE49-F238E27FC236}">
                <a16:creationId xmlns:a16="http://schemas.microsoft.com/office/drawing/2014/main" id="{ADD1AE43-B40D-451F-8678-DF5C7CB0CB77}"/>
              </a:ext>
            </a:extLst>
          </p:cNvPr>
          <p:cNvSpPr/>
          <p:nvPr/>
        </p:nvSpPr>
        <p:spPr>
          <a:xfrm>
            <a:off x="9961120" y="3591051"/>
            <a:ext cx="594360" cy="59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877757-B3B6-41B0-B710-E65FE403D84B}"/>
              </a:ext>
            </a:extLst>
          </p:cNvPr>
          <p:cNvSpPr/>
          <p:nvPr/>
        </p:nvSpPr>
        <p:spPr>
          <a:xfrm>
            <a:off x="9350994" y="3602187"/>
            <a:ext cx="594360" cy="5943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1B0C52-9D58-4DAF-B767-7141EC01341E}"/>
              </a:ext>
            </a:extLst>
          </p:cNvPr>
          <p:cNvSpPr/>
          <p:nvPr/>
        </p:nvSpPr>
        <p:spPr>
          <a:xfrm>
            <a:off x="9348313" y="4196707"/>
            <a:ext cx="594360" cy="594360"/>
          </a:xfrm>
          <a:prstGeom prst="rect">
            <a:avLst/>
          </a:prstGeom>
          <a:solidFill>
            <a:srgbClr val="861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70F06-FE00-463B-9B16-DC2BE0515F90}"/>
              </a:ext>
            </a:extLst>
          </p:cNvPr>
          <p:cNvSpPr/>
          <p:nvPr/>
        </p:nvSpPr>
        <p:spPr>
          <a:xfrm>
            <a:off x="9961120" y="4192002"/>
            <a:ext cx="594360" cy="5943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1E969445-E520-47DC-AB79-4035E8231274}"/>
              </a:ext>
            </a:extLst>
          </p:cNvPr>
          <p:cNvSpPr txBox="1">
            <a:spLocks/>
          </p:cNvSpPr>
          <p:nvPr/>
        </p:nvSpPr>
        <p:spPr>
          <a:xfrm>
            <a:off x="10622072" y="3602187"/>
            <a:ext cx="1623849" cy="662195"/>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Font typeface="Wingdings 2"/>
              <a:buNone/>
            </a:pPr>
            <a:r>
              <a:rPr lang="en-US" sz="2800" b="1" i="1" dirty="0">
                <a:solidFill>
                  <a:srgbClr val="5014F8"/>
                </a:solidFill>
                <a:latin typeface="Century Gothic" panose="020B0502020202020204" pitchFamily="34" charset="0"/>
                <a:cs typeface="Times New Roman" pitchFamily="18" charset="0"/>
              </a:rPr>
              <a:t>D(i-</a:t>
            </a:r>
            <a:r>
              <a:rPr lang="en-US" sz="2800" b="1"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a:t>
            </a:r>
            <a:r>
              <a:rPr lang="en-US" sz="2800" b="1" dirty="0">
                <a:solidFill>
                  <a:srgbClr val="5014F8"/>
                </a:solidFill>
                <a:latin typeface="Century Gothic" panose="020B0502020202020204" pitchFamily="34" charset="0"/>
                <a:cs typeface="Times New Roman" pitchFamily="18" charset="0"/>
              </a:rPr>
              <a:t> </a:t>
            </a:r>
            <a:r>
              <a:rPr lang="en-US" sz="2800" b="1" i="1" dirty="0">
                <a:solidFill>
                  <a:srgbClr val="5014F8"/>
                </a:solidFill>
                <a:latin typeface="Century Gothic" panose="020B0502020202020204" pitchFamily="34" charset="0"/>
                <a:cs typeface="Times New Roman" pitchFamily="18" charset="0"/>
              </a:rPr>
              <a:t>j</a:t>
            </a:r>
            <a:r>
              <a:rPr lang="en-US" sz="2800" b="1" dirty="0">
                <a:solidFill>
                  <a:srgbClr val="5014F8"/>
                </a:solidFill>
                <a:latin typeface="Century Gothic" panose="020B0502020202020204" pitchFamily="34" charset="0"/>
                <a:cs typeface="Times New Roman" pitchFamily="18" charset="0"/>
              </a:rPr>
              <a:t>)</a:t>
            </a:r>
            <a:endParaRPr lang="en-US" sz="2800" b="1" i="1" dirty="0">
              <a:solidFill>
                <a:srgbClr val="5014F8"/>
              </a:solidFill>
              <a:latin typeface="Century Gothic" panose="020B0502020202020204" pitchFamily="34" charset="0"/>
              <a:cs typeface="Times New Roman" pitchFamily="18" charset="0"/>
            </a:endParaRPr>
          </a:p>
        </p:txBody>
      </p:sp>
      <p:sp>
        <p:nvSpPr>
          <p:cNvPr id="19" name="Content Placeholder 2">
            <a:extLst>
              <a:ext uri="{FF2B5EF4-FFF2-40B4-BE49-F238E27FC236}">
                <a16:creationId xmlns:a16="http://schemas.microsoft.com/office/drawing/2014/main" id="{F839FAD2-5B39-4BCA-9794-8B89B032509E}"/>
              </a:ext>
            </a:extLst>
          </p:cNvPr>
          <p:cNvSpPr txBox="1">
            <a:spLocks/>
          </p:cNvSpPr>
          <p:nvPr/>
        </p:nvSpPr>
        <p:spPr>
          <a:xfrm>
            <a:off x="7457091" y="3561159"/>
            <a:ext cx="1847634" cy="662195"/>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Font typeface="Wingdings 2"/>
              <a:buNone/>
            </a:pPr>
            <a:r>
              <a:rPr lang="en-US" sz="2800" b="1" i="1" dirty="0">
                <a:solidFill>
                  <a:srgbClr val="5014F8"/>
                </a:solidFill>
                <a:latin typeface="Century Gothic" panose="020B0502020202020204" pitchFamily="34" charset="0"/>
                <a:cs typeface="Times New Roman" pitchFamily="18" charset="0"/>
              </a:rPr>
              <a:t>D(i-</a:t>
            </a:r>
            <a:r>
              <a:rPr lang="en-US" sz="2800" b="1" dirty="0">
                <a:solidFill>
                  <a:srgbClr val="5014F8"/>
                </a:solidFill>
                <a:latin typeface="Century Gothic" panose="020B0502020202020204" pitchFamily="34" charset="0"/>
                <a:cs typeface="Times New Roman" pitchFamily="18" charset="0"/>
              </a:rPr>
              <a:t>1</a:t>
            </a:r>
            <a:r>
              <a:rPr lang="en-US" sz="2800" b="1" i="1" dirty="0">
                <a:solidFill>
                  <a:srgbClr val="5014F8"/>
                </a:solidFill>
                <a:latin typeface="Century Gothic" panose="020B0502020202020204" pitchFamily="34" charset="0"/>
                <a:cs typeface="Times New Roman" pitchFamily="18" charset="0"/>
              </a:rPr>
              <a:t>,</a:t>
            </a:r>
            <a:r>
              <a:rPr lang="en-US" sz="2800" b="1" dirty="0">
                <a:solidFill>
                  <a:srgbClr val="5014F8"/>
                </a:solidFill>
                <a:latin typeface="Century Gothic" panose="020B0502020202020204" pitchFamily="34" charset="0"/>
                <a:cs typeface="Times New Roman" pitchFamily="18" charset="0"/>
              </a:rPr>
              <a:t> </a:t>
            </a:r>
            <a:r>
              <a:rPr lang="en-US" sz="2800" b="1" i="1" dirty="0">
                <a:solidFill>
                  <a:srgbClr val="5014F8"/>
                </a:solidFill>
                <a:latin typeface="Century Gothic" panose="020B0502020202020204" pitchFamily="34" charset="0"/>
                <a:cs typeface="Times New Roman" pitchFamily="18" charset="0"/>
              </a:rPr>
              <a:t>j-</a:t>
            </a:r>
            <a:r>
              <a:rPr lang="en-US" sz="2800" b="1" dirty="0">
                <a:solidFill>
                  <a:srgbClr val="5014F8"/>
                </a:solidFill>
                <a:latin typeface="Century Gothic" panose="020B0502020202020204" pitchFamily="34" charset="0"/>
                <a:cs typeface="Times New Roman" pitchFamily="18" charset="0"/>
              </a:rPr>
              <a:t>1)</a:t>
            </a:r>
            <a:endParaRPr lang="en-US" sz="2800" b="1" i="1" dirty="0">
              <a:solidFill>
                <a:srgbClr val="5014F8"/>
              </a:solidFill>
              <a:latin typeface="Century Gothic" panose="020B0502020202020204" pitchFamily="34" charset="0"/>
              <a:cs typeface="Times New Roman" pitchFamily="18" charset="0"/>
            </a:endParaRPr>
          </a:p>
        </p:txBody>
      </p:sp>
      <p:sp>
        <p:nvSpPr>
          <p:cNvPr id="20" name="Content Placeholder 2">
            <a:extLst>
              <a:ext uri="{FF2B5EF4-FFF2-40B4-BE49-F238E27FC236}">
                <a16:creationId xmlns:a16="http://schemas.microsoft.com/office/drawing/2014/main" id="{64CFDADF-C7E4-411E-ACC9-E9B3F25AD646}"/>
              </a:ext>
            </a:extLst>
          </p:cNvPr>
          <p:cNvSpPr txBox="1">
            <a:spLocks/>
          </p:cNvSpPr>
          <p:nvPr/>
        </p:nvSpPr>
        <p:spPr>
          <a:xfrm>
            <a:off x="7740869" y="4235231"/>
            <a:ext cx="1563262" cy="662195"/>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Font typeface="Wingdings 2"/>
              <a:buNone/>
            </a:pPr>
            <a:r>
              <a:rPr lang="en-US" sz="2800" b="1" i="1" dirty="0">
                <a:solidFill>
                  <a:srgbClr val="5014F8"/>
                </a:solidFill>
                <a:latin typeface="Century Gothic" panose="020B0502020202020204" pitchFamily="34" charset="0"/>
                <a:cs typeface="Times New Roman" pitchFamily="18" charset="0"/>
              </a:rPr>
              <a:t>D(</a:t>
            </a:r>
            <a:r>
              <a:rPr lang="en-US" sz="2800" b="1" i="1" dirty="0" err="1">
                <a:solidFill>
                  <a:srgbClr val="5014F8"/>
                </a:solidFill>
                <a:latin typeface="Century Gothic" panose="020B0502020202020204" pitchFamily="34" charset="0"/>
                <a:cs typeface="Times New Roman" pitchFamily="18" charset="0"/>
              </a:rPr>
              <a:t>i</a:t>
            </a:r>
            <a:r>
              <a:rPr lang="en-US" sz="2800" b="1" i="1" dirty="0">
                <a:solidFill>
                  <a:srgbClr val="5014F8"/>
                </a:solidFill>
                <a:latin typeface="Century Gothic" panose="020B0502020202020204" pitchFamily="34" charset="0"/>
                <a:cs typeface="Times New Roman" pitchFamily="18" charset="0"/>
              </a:rPr>
              <a:t>,</a:t>
            </a:r>
            <a:r>
              <a:rPr lang="en-US" sz="2800" b="1" dirty="0">
                <a:solidFill>
                  <a:srgbClr val="5014F8"/>
                </a:solidFill>
                <a:latin typeface="Century Gothic" panose="020B0502020202020204" pitchFamily="34" charset="0"/>
                <a:cs typeface="Times New Roman" pitchFamily="18" charset="0"/>
              </a:rPr>
              <a:t> </a:t>
            </a:r>
            <a:r>
              <a:rPr lang="en-US" sz="2800" b="1" i="1" dirty="0">
                <a:solidFill>
                  <a:srgbClr val="5014F8"/>
                </a:solidFill>
                <a:latin typeface="Century Gothic" panose="020B0502020202020204" pitchFamily="34" charset="0"/>
                <a:cs typeface="Times New Roman" pitchFamily="18" charset="0"/>
              </a:rPr>
              <a:t>j-</a:t>
            </a:r>
            <a:r>
              <a:rPr lang="en-US" sz="2800" b="1" dirty="0">
                <a:solidFill>
                  <a:srgbClr val="5014F8"/>
                </a:solidFill>
                <a:latin typeface="Century Gothic" panose="020B0502020202020204" pitchFamily="34" charset="0"/>
                <a:cs typeface="Times New Roman" pitchFamily="18" charset="0"/>
              </a:rPr>
              <a:t>1)</a:t>
            </a:r>
            <a:endParaRPr lang="en-US" sz="2800" b="1" i="1" dirty="0">
              <a:solidFill>
                <a:srgbClr val="5014F8"/>
              </a:solidFill>
              <a:latin typeface="Century Gothic" panose="020B0502020202020204" pitchFamily="34" charset="0"/>
              <a:cs typeface="Times New Roman" pitchFamily="18" charset="0"/>
            </a:endParaRPr>
          </a:p>
        </p:txBody>
      </p:sp>
      <p:sp>
        <p:nvSpPr>
          <p:cNvPr id="21" name="Content Placeholder 2">
            <a:extLst>
              <a:ext uri="{FF2B5EF4-FFF2-40B4-BE49-F238E27FC236}">
                <a16:creationId xmlns:a16="http://schemas.microsoft.com/office/drawing/2014/main" id="{A64CCEA8-4A00-4CF6-B3B9-A6D361F87EF7}"/>
              </a:ext>
            </a:extLst>
          </p:cNvPr>
          <p:cNvSpPr txBox="1">
            <a:spLocks/>
          </p:cNvSpPr>
          <p:nvPr/>
        </p:nvSpPr>
        <p:spPr>
          <a:xfrm>
            <a:off x="10636468" y="4264382"/>
            <a:ext cx="1236359" cy="662195"/>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fontAlgn="auto">
              <a:spcAft>
                <a:spcPts val="600"/>
              </a:spcAft>
              <a:buFont typeface="Wingdings 2"/>
              <a:buNone/>
            </a:pPr>
            <a:r>
              <a:rPr lang="en-US" sz="2800" b="1" i="1" dirty="0">
                <a:solidFill>
                  <a:srgbClr val="5014F8"/>
                </a:solidFill>
                <a:latin typeface="Century Gothic" panose="020B0502020202020204" pitchFamily="34" charset="0"/>
                <a:cs typeface="Times New Roman" pitchFamily="18" charset="0"/>
              </a:rPr>
              <a:t>D(</a:t>
            </a:r>
            <a:r>
              <a:rPr lang="en-US" sz="2800" b="1" i="1" dirty="0" err="1">
                <a:solidFill>
                  <a:srgbClr val="5014F8"/>
                </a:solidFill>
                <a:latin typeface="Century Gothic" panose="020B0502020202020204" pitchFamily="34" charset="0"/>
                <a:cs typeface="Times New Roman" pitchFamily="18" charset="0"/>
              </a:rPr>
              <a:t>i</a:t>
            </a:r>
            <a:r>
              <a:rPr lang="en-US" sz="2800" b="1" i="1" dirty="0">
                <a:solidFill>
                  <a:srgbClr val="5014F8"/>
                </a:solidFill>
                <a:latin typeface="Century Gothic" panose="020B0502020202020204" pitchFamily="34" charset="0"/>
                <a:cs typeface="Times New Roman" pitchFamily="18" charset="0"/>
              </a:rPr>
              <a:t>,</a:t>
            </a:r>
            <a:r>
              <a:rPr lang="en-US" sz="2800" b="1" dirty="0">
                <a:solidFill>
                  <a:srgbClr val="5014F8"/>
                </a:solidFill>
                <a:latin typeface="Century Gothic" panose="020B0502020202020204" pitchFamily="34" charset="0"/>
                <a:cs typeface="Times New Roman" pitchFamily="18" charset="0"/>
              </a:rPr>
              <a:t> </a:t>
            </a:r>
            <a:r>
              <a:rPr lang="en-US" sz="2800" b="1" i="1" dirty="0">
                <a:solidFill>
                  <a:srgbClr val="5014F8"/>
                </a:solidFill>
                <a:latin typeface="Century Gothic" panose="020B0502020202020204" pitchFamily="34" charset="0"/>
                <a:cs typeface="Times New Roman" pitchFamily="18" charset="0"/>
              </a:rPr>
              <a:t>j</a:t>
            </a:r>
            <a:r>
              <a:rPr lang="en-US" sz="2800" b="1" dirty="0">
                <a:solidFill>
                  <a:srgbClr val="5014F8"/>
                </a:solidFill>
                <a:latin typeface="Century Gothic" panose="020B0502020202020204" pitchFamily="34" charset="0"/>
                <a:cs typeface="Times New Roman" pitchFamily="18" charset="0"/>
              </a:rPr>
              <a:t>)</a:t>
            </a:r>
            <a:endParaRPr lang="en-US" sz="2800" b="1" i="1" dirty="0">
              <a:solidFill>
                <a:srgbClr val="5014F8"/>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77813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DED691-FD6E-4D7A-97C1-521886295533}"/>
              </a:ext>
            </a:extLst>
          </p:cNvPr>
          <p:cNvSpPr>
            <a:spLocks noGrp="1"/>
          </p:cNvSpPr>
          <p:nvPr>
            <p:ph type="sldNum" sz="quarter" idx="12"/>
          </p:nvPr>
        </p:nvSpPr>
        <p:spPr/>
        <p:txBody>
          <a:bodyPr/>
          <a:lstStyle/>
          <a:p>
            <a:pPr>
              <a:defRPr/>
            </a:pPr>
            <a:fld id="{03CBE5BD-7AB5-470E-8DF8-AF0EEA925017}" type="slidenum">
              <a:rPr lang="en-CA" smtClean="0"/>
              <a:pPr>
                <a:defRPr/>
              </a:pPr>
              <a:t>8</a:t>
            </a:fld>
            <a:endParaRPr lang="en-CA" dirty="0"/>
          </a:p>
        </p:txBody>
      </p:sp>
      <p:sp>
        <p:nvSpPr>
          <p:cNvPr id="5" name="Title 1">
            <a:extLst>
              <a:ext uri="{FF2B5EF4-FFF2-40B4-BE49-F238E27FC236}">
                <a16:creationId xmlns:a16="http://schemas.microsoft.com/office/drawing/2014/main" id="{1A547A1B-BE85-4623-A98F-D375E850F24B}"/>
              </a:ext>
            </a:extLst>
          </p:cNvPr>
          <p:cNvSpPr>
            <a:spLocks noGrp="1"/>
          </p:cNvSpPr>
          <p:nvPr>
            <p:ph type="title"/>
          </p:nvPr>
        </p:nvSpPr>
        <p:spPr>
          <a:xfrm>
            <a:off x="622126" y="274638"/>
            <a:ext cx="10972800" cy="1143000"/>
          </a:xfrm>
        </p:spPr>
        <p:txBody>
          <a:bodyPr/>
          <a:lstStyle/>
          <a:p>
            <a:r>
              <a:rPr lang="en-US" b="1" dirty="0">
                <a:solidFill>
                  <a:srgbClr val="5014F8"/>
                </a:solidFill>
                <a:latin typeface="Century Gothic" panose="020B0502020202020204" pitchFamily="34" charset="0"/>
                <a:cs typeface="Times New Roman" pitchFamily="18" charset="0"/>
              </a:rPr>
              <a:t>Dynamic Programming</a:t>
            </a:r>
          </a:p>
        </p:txBody>
      </p:sp>
      <p:sp>
        <p:nvSpPr>
          <p:cNvPr id="6" name="Content Placeholder 2">
            <a:extLst>
              <a:ext uri="{FF2B5EF4-FFF2-40B4-BE49-F238E27FC236}">
                <a16:creationId xmlns:a16="http://schemas.microsoft.com/office/drawing/2014/main" id="{E9A026D7-C2C2-48FF-A0DF-A0F0B37F6C18}"/>
              </a:ext>
            </a:extLst>
          </p:cNvPr>
          <p:cNvSpPr>
            <a:spLocks noGrp="1"/>
          </p:cNvSpPr>
          <p:nvPr>
            <p:ph idx="1"/>
          </p:nvPr>
        </p:nvSpPr>
        <p:spPr>
          <a:xfrm>
            <a:off x="673922" y="1646902"/>
            <a:ext cx="10972799" cy="1422870"/>
          </a:xfrm>
        </p:spPr>
        <p:txBody>
          <a:bodyPr>
            <a:normAutofit lnSpcReduction="10000"/>
          </a:bodyPr>
          <a:lstStyle/>
          <a:p>
            <a:pPr algn="just">
              <a:spcAft>
                <a:spcPts val="600"/>
              </a:spcAft>
              <a:buFont typeface="Wingdings" panose="05000000000000000000" pitchFamily="2" charset="2"/>
              <a:buChar char="Ø"/>
            </a:pPr>
            <a:r>
              <a:rPr lang="en-US" sz="3100" b="1" dirty="0">
                <a:solidFill>
                  <a:srgbClr val="5014F8"/>
                </a:solidFill>
                <a:latin typeface="Century Gothic" panose="020B0502020202020204" pitchFamily="34" charset="0"/>
                <a:cs typeface="Times New Roman" pitchFamily="18" charset="0"/>
              </a:rPr>
              <a:t>Example</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X </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i="1" dirty="0" err="1">
                <a:solidFill>
                  <a:srgbClr val="5014F8"/>
                </a:solidFill>
                <a:latin typeface="Century Gothic" panose="020B0502020202020204" pitchFamily="34" charset="0"/>
                <a:ea typeface="Dotum" panose="020B0600000101010101" pitchFamily="34" charset="-127"/>
                <a:cs typeface="Times New Roman" pitchFamily="18" charset="0"/>
              </a:rPr>
              <a:t>gcaca</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 Y = </a:t>
            </a:r>
            <a:r>
              <a:rPr lang="en-US" sz="3100" b="1" i="1" dirty="0" err="1">
                <a:solidFill>
                  <a:srgbClr val="5014F8"/>
                </a:solidFill>
                <a:latin typeface="Century Gothic" panose="020B0502020202020204" pitchFamily="34" charset="0"/>
                <a:ea typeface="Dotum" panose="020B0600000101010101" pitchFamily="34" charset="-127"/>
                <a:cs typeface="Times New Roman" pitchFamily="18" charset="0"/>
              </a:rPr>
              <a:t>acatatg</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k </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 2</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For each </a:t>
            </a:r>
            <a:r>
              <a:rPr lang="en-US" sz="3100" b="1" i="1" dirty="0" err="1">
                <a:solidFill>
                  <a:srgbClr val="5014F8"/>
                </a:solidFill>
                <a:latin typeface="Century Gothic" panose="020B0502020202020204" pitchFamily="34" charset="0"/>
                <a:ea typeface="Dotum" panose="020B0600000101010101" pitchFamily="34" charset="-127"/>
                <a:cs typeface="Times New Roman" pitchFamily="18" charset="0"/>
              </a:rPr>
              <a:t>y</a:t>
            </a:r>
            <a:r>
              <a:rPr lang="en-US" sz="3100" b="1" i="1" baseline="-25000" dirty="0" err="1">
                <a:solidFill>
                  <a:srgbClr val="5014F8"/>
                </a:solidFill>
                <a:latin typeface="Century Gothic" panose="020B0502020202020204" pitchFamily="34" charset="0"/>
                <a:ea typeface="Dotum" panose="020B0600000101010101" pitchFamily="34" charset="-127"/>
                <a:cs typeface="Times New Roman" pitchFamily="18" charset="0"/>
              </a:rPr>
              <a:t>j</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the distance between </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y</a:t>
            </a:r>
            <a:r>
              <a:rPr lang="en-US" sz="3100" b="1" baseline="-25000" dirty="0">
                <a:solidFill>
                  <a:srgbClr val="5014F8"/>
                </a:solidFill>
                <a:latin typeface="Century Gothic" panose="020B0502020202020204" pitchFamily="34" charset="0"/>
                <a:ea typeface="Dotum" panose="020B0600000101010101" pitchFamily="34" charset="-127"/>
                <a:cs typeface="Times New Roman" pitchFamily="18" charset="0"/>
              </a:rPr>
              <a:t>1</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3100" b="1" i="1" dirty="0" err="1">
                <a:solidFill>
                  <a:srgbClr val="5014F8"/>
                </a:solidFill>
                <a:latin typeface="Century Gothic" panose="020B0502020202020204" pitchFamily="34" charset="0"/>
                <a:ea typeface="Dotum" panose="020B0600000101010101" pitchFamily="34" charset="-127"/>
                <a:cs typeface="Times New Roman" pitchFamily="18" charset="0"/>
              </a:rPr>
              <a:t>y</a:t>
            </a:r>
            <a:r>
              <a:rPr lang="en-US" sz="3100" b="1" i="1" baseline="-25000" dirty="0" err="1">
                <a:solidFill>
                  <a:srgbClr val="5014F8"/>
                </a:solidFill>
                <a:latin typeface="Century Gothic" panose="020B0502020202020204" pitchFamily="34" charset="0"/>
                <a:ea typeface="Dotum" panose="020B0600000101010101" pitchFamily="34" charset="-127"/>
                <a:cs typeface="Times New Roman" pitchFamily="18" charset="0"/>
              </a:rPr>
              <a:t>j</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and </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x</a:t>
            </a:r>
            <a:r>
              <a:rPr lang="en-US" sz="3100" b="1" baseline="-25000" dirty="0">
                <a:solidFill>
                  <a:srgbClr val="5014F8"/>
                </a:solidFill>
                <a:latin typeface="Century Gothic" panose="020B0502020202020204" pitchFamily="34" charset="0"/>
                <a:ea typeface="Dotum" panose="020B0600000101010101" pitchFamily="34" charset="-127"/>
                <a:cs typeface="Times New Roman" pitchFamily="18" charset="0"/>
              </a:rPr>
              <a:t>1</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x</a:t>
            </a:r>
            <a:r>
              <a:rPr lang="en-US" sz="3100" b="1" i="1" baseline="-25000" dirty="0">
                <a:solidFill>
                  <a:srgbClr val="5014F8"/>
                </a:solidFill>
                <a:latin typeface="Century Gothic" panose="020B0502020202020204" pitchFamily="34" charset="0"/>
                <a:ea typeface="Dotum" panose="020B0600000101010101" pitchFamily="34" charset="-127"/>
                <a:cs typeface="Times New Roman" pitchFamily="18" charset="0"/>
              </a:rPr>
              <a:t>i</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 for all </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x</a:t>
            </a:r>
            <a:r>
              <a:rPr lang="en-US" sz="3100" b="1" i="1" baseline="-25000" dirty="0">
                <a:solidFill>
                  <a:srgbClr val="5014F8"/>
                </a:solidFill>
                <a:latin typeface="Century Gothic" panose="020B0502020202020204" pitchFamily="34" charset="0"/>
                <a:ea typeface="Dotum" panose="020B0600000101010101" pitchFamily="34" charset="-127"/>
                <a:cs typeface="Times New Roman" pitchFamily="18" charset="0"/>
              </a:rPr>
              <a:t>i</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3100" b="1" dirty="0">
                <a:solidFill>
                  <a:srgbClr val="5014F8"/>
                </a:solidFill>
                <a:latin typeface="Century Gothic" panose="020B0502020202020204" pitchFamily="34" charset="0"/>
                <a:ea typeface="Dotum" panose="020B0600000101010101" pitchFamily="34" charset="-127"/>
                <a:cs typeface="Times New Roman" pitchFamily="18" charset="0"/>
              </a:rPr>
              <a:t>will be calculated</a:t>
            </a:r>
            <a:r>
              <a:rPr lang="en-US" sz="3100" b="1" i="1" dirty="0">
                <a:solidFill>
                  <a:srgbClr val="5014F8"/>
                </a:solidFill>
                <a:latin typeface="Century Gothic" panose="020B0502020202020204" pitchFamily="34" charset="0"/>
                <a:ea typeface="Dotum" panose="020B0600000101010101" pitchFamily="34" charset="-127"/>
                <a:cs typeface="Times New Roman" pitchFamily="18" charset="0"/>
              </a:rPr>
              <a:t>.</a:t>
            </a:r>
            <a:endParaRPr lang="en-US" sz="3100" b="1" dirty="0">
              <a:solidFill>
                <a:srgbClr val="5014F8"/>
              </a:solidFill>
              <a:latin typeface="Century Gothic" panose="020B0502020202020204" pitchFamily="34" charset="0"/>
              <a:cs typeface="Times New Roman" pitchFamily="18" charset="0"/>
            </a:endParaRPr>
          </a:p>
        </p:txBody>
      </p:sp>
      <p:graphicFrame>
        <p:nvGraphicFramePr>
          <p:cNvPr id="7" name="Table 7">
            <a:extLst>
              <a:ext uri="{FF2B5EF4-FFF2-40B4-BE49-F238E27FC236}">
                <a16:creationId xmlns:a16="http://schemas.microsoft.com/office/drawing/2014/main" id="{E592BE8A-6C34-4404-A5A8-074B28F8260A}"/>
              </a:ext>
            </a:extLst>
          </p:cNvPr>
          <p:cNvGraphicFramePr>
            <a:graphicFrameLocks noGrp="1"/>
          </p:cNvGraphicFramePr>
          <p:nvPr>
            <p:extLst>
              <p:ext uri="{D42A27DB-BD31-4B8C-83A1-F6EECF244321}">
                <p14:modId xmlns:p14="http://schemas.microsoft.com/office/powerpoint/2010/main" val="2304950531"/>
              </p:ext>
            </p:extLst>
          </p:nvPr>
        </p:nvGraphicFramePr>
        <p:xfrm>
          <a:off x="2058390" y="3188692"/>
          <a:ext cx="7945580" cy="2926080"/>
        </p:xfrm>
        <a:graphic>
          <a:graphicData uri="http://schemas.openxmlformats.org/drawingml/2006/table">
            <a:tbl>
              <a:tblPr firstRow="1" bandRow="1">
                <a:tableStyleId>{5C22544A-7EE6-4342-B048-85BDC9FD1C3A}</a:tableStyleId>
              </a:tblPr>
              <a:tblGrid>
                <a:gridCol w="794558">
                  <a:extLst>
                    <a:ext uri="{9D8B030D-6E8A-4147-A177-3AD203B41FA5}">
                      <a16:colId xmlns:a16="http://schemas.microsoft.com/office/drawing/2014/main" val="2500572640"/>
                    </a:ext>
                  </a:extLst>
                </a:gridCol>
                <a:gridCol w="794558">
                  <a:extLst>
                    <a:ext uri="{9D8B030D-6E8A-4147-A177-3AD203B41FA5}">
                      <a16:colId xmlns:a16="http://schemas.microsoft.com/office/drawing/2014/main" val="45734124"/>
                    </a:ext>
                  </a:extLst>
                </a:gridCol>
                <a:gridCol w="794558">
                  <a:extLst>
                    <a:ext uri="{9D8B030D-6E8A-4147-A177-3AD203B41FA5}">
                      <a16:colId xmlns:a16="http://schemas.microsoft.com/office/drawing/2014/main" val="2775687037"/>
                    </a:ext>
                  </a:extLst>
                </a:gridCol>
                <a:gridCol w="794558">
                  <a:extLst>
                    <a:ext uri="{9D8B030D-6E8A-4147-A177-3AD203B41FA5}">
                      <a16:colId xmlns:a16="http://schemas.microsoft.com/office/drawing/2014/main" val="760673925"/>
                    </a:ext>
                  </a:extLst>
                </a:gridCol>
                <a:gridCol w="794558">
                  <a:extLst>
                    <a:ext uri="{9D8B030D-6E8A-4147-A177-3AD203B41FA5}">
                      <a16:colId xmlns:a16="http://schemas.microsoft.com/office/drawing/2014/main" val="2530559532"/>
                    </a:ext>
                  </a:extLst>
                </a:gridCol>
                <a:gridCol w="794558">
                  <a:extLst>
                    <a:ext uri="{9D8B030D-6E8A-4147-A177-3AD203B41FA5}">
                      <a16:colId xmlns:a16="http://schemas.microsoft.com/office/drawing/2014/main" val="2199293145"/>
                    </a:ext>
                  </a:extLst>
                </a:gridCol>
                <a:gridCol w="794558">
                  <a:extLst>
                    <a:ext uri="{9D8B030D-6E8A-4147-A177-3AD203B41FA5}">
                      <a16:colId xmlns:a16="http://schemas.microsoft.com/office/drawing/2014/main" val="1147819938"/>
                    </a:ext>
                  </a:extLst>
                </a:gridCol>
                <a:gridCol w="794558">
                  <a:extLst>
                    <a:ext uri="{9D8B030D-6E8A-4147-A177-3AD203B41FA5}">
                      <a16:colId xmlns:a16="http://schemas.microsoft.com/office/drawing/2014/main" val="806551240"/>
                    </a:ext>
                  </a:extLst>
                </a:gridCol>
                <a:gridCol w="794558">
                  <a:extLst>
                    <a:ext uri="{9D8B030D-6E8A-4147-A177-3AD203B41FA5}">
                      <a16:colId xmlns:a16="http://schemas.microsoft.com/office/drawing/2014/main" val="3261841197"/>
                    </a:ext>
                  </a:extLst>
                </a:gridCol>
                <a:gridCol w="794558">
                  <a:extLst>
                    <a:ext uri="{9D8B030D-6E8A-4147-A177-3AD203B41FA5}">
                      <a16:colId xmlns:a16="http://schemas.microsoft.com/office/drawing/2014/main" val="73853103"/>
                    </a:ext>
                  </a:extLst>
                </a:gridCol>
              </a:tblGrid>
              <a:tr h="355849">
                <a:tc>
                  <a:txBody>
                    <a:bodyPr/>
                    <a:lstStyle/>
                    <a:p>
                      <a:endParaRPr lang="en-US"/>
                    </a:p>
                  </a:txBody>
                  <a:tcPr/>
                </a:tc>
                <a:tc>
                  <a:txBody>
                    <a:bodyPr/>
                    <a:lstStyle/>
                    <a:p>
                      <a:r>
                        <a:rPr lang="en-US" i="1" dirty="0"/>
                        <a:t>j</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1145815780"/>
                  </a:ext>
                </a:extLst>
              </a:tr>
              <a:tr h="355849">
                <a:tc>
                  <a:txBody>
                    <a:bodyPr/>
                    <a:lstStyle/>
                    <a:p>
                      <a:r>
                        <a:rPr lang="en-US" b="1" i="1" dirty="0" err="1"/>
                        <a:t>i</a:t>
                      </a:r>
                      <a:endParaRPr lang="en-US" b="1" i="1" dirty="0"/>
                    </a:p>
                  </a:txBody>
                  <a:tcPr/>
                </a:tc>
                <a:tc>
                  <a:txBody>
                    <a:bodyPr/>
                    <a:lstStyle/>
                    <a:p>
                      <a:endParaRPr lang="en-US"/>
                    </a:p>
                  </a:txBody>
                  <a:tcPr/>
                </a:tc>
                <a:tc>
                  <a:txBody>
                    <a:bodyPr/>
                    <a:lstStyle/>
                    <a:p>
                      <a:endParaRPr lang="en-US"/>
                    </a:p>
                  </a:txBody>
                  <a:tcPr/>
                </a:tc>
                <a:tc>
                  <a:txBody>
                    <a:bodyPr/>
                    <a:lstStyle/>
                    <a:p>
                      <a:r>
                        <a:rPr lang="en-US" i="1" dirty="0"/>
                        <a:t>a</a:t>
                      </a:r>
                    </a:p>
                  </a:txBody>
                  <a:tcPr/>
                </a:tc>
                <a:tc>
                  <a:txBody>
                    <a:bodyPr/>
                    <a:lstStyle/>
                    <a:p>
                      <a:r>
                        <a:rPr lang="en-US" i="1" dirty="0"/>
                        <a:t>c</a:t>
                      </a:r>
                    </a:p>
                  </a:txBody>
                  <a:tcPr/>
                </a:tc>
                <a:tc>
                  <a:txBody>
                    <a:bodyPr/>
                    <a:lstStyle/>
                    <a:p>
                      <a:r>
                        <a:rPr lang="en-US" i="1" dirty="0"/>
                        <a:t>a</a:t>
                      </a:r>
                    </a:p>
                  </a:txBody>
                  <a:tcPr/>
                </a:tc>
                <a:tc>
                  <a:txBody>
                    <a:bodyPr/>
                    <a:lstStyle/>
                    <a:p>
                      <a:r>
                        <a:rPr lang="en-US" i="1" dirty="0"/>
                        <a:t>t</a:t>
                      </a:r>
                    </a:p>
                  </a:txBody>
                  <a:tcPr/>
                </a:tc>
                <a:tc>
                  <a:txBody>
                    <a:bodyPr/>
                    <a:lstStyle/>
                    <a:p>
                      <a:r>
                        <a:rPr lang="en-US" i="1" dirty="0"/>
                        <a:t>a</a:t>
                      </a:r>
                    </a:p>
                  </a:txBody>
                  <a:tcPr/>
                </a:tc>
                <a:tc>
                  <a:txBody>
                    <a:bodyPr/>
                    <a:lstStyle/>
                    <a:p>
                      <a:r>
                        <a:rPr lang="en-US" i="1" dirty="0"/>
                        <a:t>T</a:t>
                      </a:r>
                    </a:p>
                  </a:txBody>
                  <a:tcPr/>
                </a:tc>
                <a:tc>
                  <a:txBody>
                    <a:bodyPr/>
                    <a:lstStyle/>
                    <a:p>
                      <a:r>
                        <a:rPr lang="en-US" i="1" dirty="0"/>
                        <a:t>g</a:t>
                      </a:r>
                    </a:p>
                  </a:txBody>
                  <a:tcPr/>
                </a:tc>
                <a:extLst>
                  <a:ext uri="{0D108BD9-81ED-4DB2-BD59-A6C34878D82A}">
                    <a16:rowId xmlns:a16="http://schemas.microsoft.com/office/drawing/2014/main" val="2600721750"/>
                  </a:ext>
                </a:extLst>
              </a:tr>
              <a:tr h="355849">
                <a:tc>
                  <a:txBody>
                    <a:bodyPr/>
                    <a:lstStyle/>
                    <a:p>
                      <a:r>
                        <a:rPr lang="en-US" dirty="0"/>
                        <a:t>0</a:t>
                      </a:r>
                    </a:p>
                  </a:txBody>
                  <a:tcPr/>
                </a:tc>
                <a:tc>
                  <a:txBody>
                    <a:bodyPr/>
                    <a:lstStyle/>
                    <a:p>
                      <a:endParaRPr lang="en-US" dirty="0"/>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extLst>
                  <a:ext uri="{0D108BD9-81ED-4DB2-BD59-A6C34878D82A}">
                    <a16:rowId xmlns:a16="http://schemas.microsoft.com/office/drawing/2014/main" val="2988487043"/>
                  </a:ext>
                </a:extLst>
              </a:tr>
              <a:tr h="355849">
                <a:tc>
                  <a:txBody>
                    <a:bodyPr/>
                    <a:lstStyle/>
                    <a:p>
                      <a:r>
                        <a:rPr lang="en-US" dirty="0"/>
                        <a:t>1</a:t>
                      </a:r>
                    </a:p>
                  </a:txBody>
                  <a:tcPr/>
                </a:tc>
                <a:tc>
                  <a:txBody>
                    <a:bodyPr/>
                    <a:lstStyle/>
                    <a:p>
                      <a:r>
                        <a:rPr lang="en-US" i="1" dirty="0"/>
                        <a:t>g</a:t>
                      </a:r>
                    </a:p>
                  </a:txBody>
                  <a:tcPr/>
                </a:tc>
                <a:tc>
                  <a:txBody>
                    <a:bodyPr/>
                    <a:lstStyle/>
                    <a:p>
                      <a:r>
                        <a:rPr lang="en-US" dirty="0">
                          <a:solidFill>
                            <a:srgbClr val="FF0000"/>
                          </a:solidFill>
                        </a:rPr>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544853324"/>
                  </a:ext>
                </a:extLst>
              </a:tr>
              <a:tr h="355849">
                <a:tc>
                  <a:txBody>
                    <a:bodyPr/>
                    <a:lstStyle/>
                    <a:p>
                      <a:r>
                        <a:rPr lang="en-US" dirty="0"/>
                        <a:t>2</a:t>
                      </a:r>
                    </a:p>
                  </a:txBody>
                  <a:tcPr/>
                </a:tc>
                <a:tc>
                  <a:txBody>
                    <a:bodyPr/>
                    <a:lstStyle/>
                    <a:p>
                      <a:r>
                        <a:rPr lang="en-US" i="1" dirty="0"/>
                        <a:t>c</a:t>
                      </a:r>
                    </a:p>
                  </a:txBody>
                  <a:tcPr/>
                </a:tc>
                <a:tc>
                  <a:txBody>
                    <a:bodyPr/>
                    <a:lstStyle/>
                    <a:p>
                      <a:r>
                        <a:rPr lang="en-US" dirty="0">
                          <a:solidFill>
                            <a:srgbClr val="FF0000"/>
                          </a:solidFill>
                        </a:rPr>
                        <a:t>2</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2163762352"/>
                  </a:ext>
                </a:extLst>
              </a:tr>
              <a:tr h="355849">
                <a:tc>
                  <a:txBody>
                    <a:bodyPr/>
                    <a:lstStyle/>
                    <a:p>
                      <a:r>
                        <a:rPr lang="en-US" dirty="0"/>
                        <a:t>3</a:t>
                      </a:r>
                    </a:p>
                  </a:txBody>
                  <a:tcPr/>
                </a:tc>
                <a:tc>
                  <a:txBody>
                    <a:bodyPr/>
                    <a:lstStyle/>
                    <a:p>
                      <a:r>
                        <a:rPr lang="en-US" i="1" dirty="0"/>
                        <a:t>a</a:t>
                      </a:r>
                    </a:p>
                  </a:txBody>
                  <a:tcPr/>
                </a:tc>
                <a:tc>
                  <a:txBody>
                    <a:bodyPr/>
                    <a:lstStyle/>
                    <a:p>
                      <a:r>
                        <a:rPr lang="en-US" dirty="0">
                          <a:solidFill>
                            <a:srgbClr val="FF0000"/>
                          </a:solidFill>
                        </a:rPr>
                        <a:t>3</a:t>
                      </a:r>
                    </a:p>
                  </a:txBody>
                  <a:tcPr/>
                </a:tc>
                <a:tc>
                  <a:txBody>
                    <a:bodyPr/>
                    <a:lstStyle/>
                    <a:p>
                      <a:r>
                        <a:rPr lang="en-US" dirty="0"/>
                        <a:t>2</a:t>
                      </a:r>
                    </a:p>
                  </a:txBody>
                  <a:tcPr/>
                </a:tc>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extLst>
                  <a:ext uri="{0D108BD9-81ED-4DB2-BD59-A6C34878D82A}">
                    <a16:rowId xmlns:a16="http://schemas.microsoft.com/office/drawing/2014/main" val="3117395001"/>
                  </a:ext>
                </a:extLst>
              </a:tr>
              <a:tr h="355849">
                <a:tc>
                  <a:txBody>
                    <a:bodyPr/>
                    <a:lstStyle/>
                    <a:p>
                      <a:r>
                        <a:rPr lang="en-US" dirty="0"/>
                        <a:t>4</a:t>
                      </a:r>
                    </a:p>
                  </a:txBody>
                  <a:tcPr/>
                </a:tc>
                <a:tc>
                  <a:txBody>
                    <a:bodyPr/>
                    <a:lstStyle/>
                    <a:p>
                      <a:r>
                        <a:rPr lang="en-US" i="1" dirty="0"/>
                        <a:t>c</a:t>
                      </a:r>
                    </a:p>
                  </a:txBody>
                  <a:tcPr/>
                </a:tc>
                <a:tc>
                  <a:txBody>
                    <a:bodyPr/>
                    <a:lstStyle/>
                    <a:p>
                      <a:r>
                        <a:rPr lang="en-US" dirty="0">
                          <a:solidFill>
                            <a:srgbClr val="FF0000"/>
                          </a:solidFill>
                        </a:rPr>
                        <a:t>4</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3042013075"/>
                  </a:ext>
                </a:extLst>
              </a:tr>
              <a:tr h="355849">
                <a:tc>
                  <a:txBody>
                    <a:bodyPr/>
                    <a:lstStyle/>
                    <a:p>
                      <a:r>
                        <a:rPr lang="en-US" dirty="0"/>
                        <a:t>5</a:t>
                      </a:r>
                    </a:p>
                  </a:txBody>
                  <a:tcPr/>
                </a:tc>
                <a:tc>
                  <a:txBody>
                    <a:bodyPr/>
                    <a:lstStyle/>
                    <a:p>
                      <a:r>
                        <a:rPr lang="en-US" i="1" dirty="0"/>
                        <a:t>a</a:t>
                      </a:r>
                    </a:p>
                  </a:txBody>
                  <a:tcPr/>
                </a:tc>
                <a:tc>
                  <a:txBody>
                    <a:bodyPr/>
                    <a:lstStyle/>
                    <a:p>
                      <a:r>
                        <a:rPr lang="en-US" dirty="0">
                          <a:solidFill>
                            <a:srgbClr val="FF0000"/>
                          </a:solidFill>
                        </a:rPr>
                        <a:t>5</a:t>
                      </a:r>
                    </a:p>
                  </a:txBody>
                  <a:tcPr/>
                </a:tc>
                <a:tc>
                  <a:txBody>
                    <a:bodyPr/>
                    <a:lstStyle/>
                    <a:p>
                      <a:r>
                        <a:rPr lang="en-US" dirty="0"/>
                        <a:t>4</a:t>
                      </a:r>
                    </a:p>
                  </a:txBody>
                  <a:tcPr/>
                </a:tc>
                <a:tc>
                  <a:txBody>
                    <a:bodyPr/>
                    <a:lstStyle/>
                    <a:p>
                      <a:r>
                        <a:rPr lang="en-US" dirty="0"/>
                        <a:t>3</a:t>
                      </a:r>
                    </a:p>
                  </a:txBody>
                  <a:tcPr/>
                </a:tc>
                <a:tc>
                  <a:txBody>
                    <a:bodyPr/>
                    <a:lstStyle/>
                    <a:p>
                      <a:r>
                        <a:rPr lang="en-US" b="1" dirty="0"/>
                        <a:t>2</a:t>
                      </a:r>
                    </a:p>
                  </a:txBody>
                  <a:tcPr/>
                </a:tc>
                <a:tc>
                  <a:txBody>
                    <a:bodyPr/>
                    <a:lstStyle/>
                    <a:p>
                      <a:r>
                        <a:rPr lang="en-US" dirty="0"/>
                        <a:t>3</a:t>
                      </a:r>
                    </a:p>
                  </a:txBody>
                  <a:tcPr/>
                </a:tc>
                <a:tc>
                  <a:txBody>
                    <a:bodyPr/>
                    <a:lstStyle/>
                    <a:p>
                      <a:r>
                        <a:rPr lang="en-US" b="1" i="0" dirty="0"/>
                        <a:t>2</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3675686223"/>
                  </a:ext>
                </a:extLst>
              </a:tr>
            </a:tbl>
          </a:graphicData>
        </a:graphic>
      </p:graphicFrame>
    </p:spTree>
    <p:extLst>
      <p:ext uri="{BB962C8B-B14F-4D97-AF65-F5344CB8AC3E}">
        <p14:creationId xmlns:p14="http://schemas.microsoft.com/office/powerpoint/2010/main" val="84472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81CFE8-CD10-4369-86BF-B065885ED1A0}"/>
              </a:ext>
            </a:extLst>
          </p:cNvPr>
          <p:cNvSpPr>
            <a:spLocks noGrp="1"/>
          </p:cNvSpPr>
          <p:nvPr>
            <p:ph type="sldNum" sz="quarter" idx="12"/>
          </p:nvPr>
        </p:nvSpPr>
        <p:spPr/>
        <p:txBody>
          <a:bodyPr/>
          <a:lstStyle/>
          <a:p>
            <a:pPr>
              <a:defRPr/>
            </a:pPr>
            <a:fld id="{03CBE5BD-7AB5-470E-8DF8-AF0EEA925017}" type="slidenum">
              <a:rPr lang="en-CA" smtClean="0"/>
              <a:pPr>
                <a:defRPr/>
              </a:pPr>
              <a:t>9</a:t>
            </a:fld>
            <a:endParaRPr lang="en-CA" dirty="0"/>
          </a:p>
        </p:txBody>
      </p:sp>
      <p:sp>
        <p:nvSpPr>
          <p:cNvPr id="5" name="Slide Number Placeholder 3">
            <a:extLst>
              <a:ext uri="{FF2B5EF4-FFF2-40B4-BE49-F238E27FC236}">
                <a16:creationId xmlns:a16="http://schemas.microsoft.com/office/drawing/2014/main" id="{F292F9F6-31C7-405D-A633-DDDA1664A24F}"/>
              </a:ext>
            </a:extLst>
          </p:cNvPr>
          <p:cNvSpPr txBox="1">
            <a:spLocks/>
          </p:cNvSpPr>
          <p:nvPr/>
        </p:nvSpPr>
        <p:spPr>
          <a:xfrm>
            <a:off x="5486400" y="6400800"/>
            <a:ext cx="1219200" cy="283464"/>
          </a:xfrm>
          <a:prstGeom prst="rect">
            <a:avLst/>
          </a:prstGeom>
          <a:noFill/>
        </p:spPr>
        <p:txBody>
          <a:bodyPr vert="horz" lIns="45720" rIns="45720" rtlCol="0" anchor="ctr"/>
          <a:lstStyle>
            <a:defPPr>
              <a:defRPr lang="en-US"/>
            </a:defPPr>
            <a:lvl1pPr algn="ctr" rtl="0" eaLnBrk="1" fontAlgn="base" latinLnBrk="0" hangingPunct="1">
              <a:spcBef>
                <a:spcPct val="0"/>
              </a:spcBef>
              <a:spcAft>
                <a:spcPct val="0"/>
              </a:spcAft>
              <a:defRPr kumimoji="0" sz="1100" b="0" kern="1200">
                <a:solidFill>
                  <a:schemeClr val="tx2">
                    <a:lumMod val="75000"/>
                    <a:lumOff val="25000"/>
                  </a:schemeClr>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defRPr/>
            </a:pPr>
            <a:fld id="{03CBE5BD-7AB5-470E-8DF8-AF0EEA925017}" type="slidenum">
              <a:rPr lang="en-CA" smtClean="0"/>
              <a:pPr>
                <a:defRPr/>
              </a:pPr>
              <a:t>9</a:t>
            </a:fld>
            <a:endParaRPr lang="en-CA" dirty="0"/>
          </a:p>
        </p:txBody>
      </p:sp>
      <p:sp>
        <p:nvSpPr>
          <p:cNvPr id="6" name="Title 1">
            <a:extLst>
              <a:ext uri="{FF2B5EF4-FFF2-40B4-BE49-F238E27FC236}">
                <a16:creationId xmlns:a16="http://schemas.microsoft.com/office/drawing/2014/main" id="{881267C7-C854-46DE-B5B1-6A1354E436DD}"/>
              </a:ext>
            </a:extLst>
          </p:cNvPr>
          <p:cNvSpPr>
            <a:spLocks noGrp="1"/>
          </p:cNvSpPr>
          <p:nvPr>
            <p:ph type="title"/>
          </p:nvPr>
        </p:nvSpPr>
        <p:spPr>
          <a:xfrm>
            <a:off x="622126" y="274638"/>
            <a:ext cx="10972800" cy="1143000"/>
          </a:xfrm>
        </p:spPr>
        <p:txBody>
          <a:bodyPr/>
          <a:lstStyle/>
          <a:p>
            <a:r>
              <a:rPr lang="en-US" b="1" dirty="0">
                <a:solidFill>
                  <a:srgbClr val="5014F8"/>
                </a:solidFill>
                <a:latin typeface="Century Gothic" panose="020B0502020202020204" pitchFamily="34" charset="0"/>
                <a:cs typeface="Times New Roman" pitchFamily="18" charset="0"/>
              </a:rPr>
              <a:t>BWT Transformation</a:t>
            </a:r>
          </a:p>
        </p:txBody>
      </p:sp>
      <p:sp>
        <p:nvSpPr>
          <p:cNvPr id="7" name="Content Placeholder 2">
            <a:extLst>
              <a:ext uri="{FF2B5EF4-FFF2-40B4-BE49-F238E27FC236}">
                <a16:creationId xmlns:a16="http://schemas.microsoft.com/office/drawing/2014/main" id="{247C9400-9E33-4E2B-892E-D751D612D4E3}"/>
              </a:ext>
            </a:extLst>
          </p:cNvPr>
          <p:cNvSpPr>
            <a:spLocks noGrp="1"/>
          </p:cNvSpPr>
          <p:nvPr>
            <p:ph idx="1"/>
          </p:nvPr>
        </p:nvSpPr>
        <p:spPr>
          <a:xfrm>
            <a:off x="673922" y="1646901"/>
            <a:ext cx="10972799" cy="1143001"/>
          </a:xfrm>
        </p:spPr>
        <p:txBody>
          <a:bodyPr>
            <a:normAutofit/>
          </a:bodyPr>
          <a:lstStyle/>
          <a:p>
            <a:pPr algn="just">
              <a:spcAft>
                <a:spcPts val="600"/>
              </a:spcAft>
              <a:buFont typeface="Wingdings" panose="05000000000000000000" pitchFamily="2" charset="2"/>
              <a:buChar char="Ø"/>
            </a:pPr>
            <a:r>
              <a:rPr lang="en-US" b="1" dirty="0">
                <a:solidFill>
                  <a:srgbClr val="5014F8"/>
                </a:solidFill>
                <a:latin typeface="Century Gothic" panose="020B0502020202020204" pitchFamily="34" charset="0"/>
                <a:ea typeface="Dotum" panose="020B0600000101010101" pitchFamily="34" charset="-127"/>
                <a:cs typeface="Times New Roman" pitchFamily="18" charset="0"/>
              </a:rPr>
              <a:t>BWT array </a:t>
            </a:r>
            <a:r>
              <a:rPr lang="en-US" b="1" i="1" dirty="0">
                <a:solidFill>
                  <a:srgbClr val="5014F8"/>
                </a:solidFill>
                <a:latin typeface="Century Gothic" panose="020B0502020202020204" pitchFamily="34" charset="0"/>
                <a:ea typeface="Dotum" panose="020B0600000101010101" pitchFamily="34" charset="-127"/>
                <a:cs typeface="Times New Roman" pitchFamily="18" charset="0"/>
              </a:rPr>
              <a:t>L </a:t>
            </a:r>
            <a:r>
              <a:rPr lang="en-US" b="1" dirty="0">
                <a:solidFill>
                  <a:srgbClr val="5014F8"/>
                </a:solidFill>
                <a:latin typeface="Century Gothic" panose="020B0502020202020204" pitchFamily="34" charset="0"/>
                <a:ea typeface="Dotum" panose="020B0600000101010101" pitchFamily="34" charset="-127"/>
                <a:cs typeface="Times New Roman" pitchFamily="18" charset="0"/>
              </a:rPr>
              <a:t>of </a:t>
            </a:r>
            <a:r>
              <a:rPr lang="en-US" b="1" i="1" dirty="0">
                <a:solidFill>
                  <a:srgbClr val="5014F8"/>
                </a:solidFill>
                <a:latin typeface="Century Gothic" panose="020B0502020202020204" pitchFamily="34" charset="0"/>
                <a:ea typeface="Dotum" panose="020B0600000101010101" pitchFamily="34" charset="-127"/>
                <a:cs typeface="Times New Roman" pitchFamily="18" charset="0"/>
              </a:rPr>
              <a:t>y</a:t>
            </a:r>
            <a:r>
              <a:rPr lang="en-US" b="1" dirty="0">
                <a:solidFill>
                  <a:srgbClr val="5014F8"/>
                </a:solidFill>
                <a:latin typeface="Century Gothic" panose="020B0502020202020204" pitchFamily="34" charset="0"/>
                <a:ea typeface="Dotum" panose="020B0600000101010101" pitchFamily="34" charset="-127"/>
                <a:cs typeface="Times New Roman" pitchFamily="18" charset="0"/>
              </a:rPr>
              <a:t>, denoted as </a:t>
            </a:r>
            <a:r>
              <a:rPr lang="en-US" b="1" i="1" dirty="0">
                <a:solidFill>
                  <a:srgbClr val="5014F8"/>
                </a:solidFill>
                <a:latin typeface="Century Gothic" panose="020B0502020202020204" pitchFamily="34" charset="0"/>
                <a:ea typeface="Dotum" panose="020B0600000101010101" pitchFamily="34" charset="-127"/>
                <a:cs typeface="Times New Roman" pitchFamily="18" charset="0"/>
              </a:rPr>
              <a:t>BWT</a:t>
            </a:r>
            <a:r>
              <a:rPr lang="en-US" b="1" dirty="0">
                <a:solidFill>
                  <a:srgbClr val="5014F8"/>
                </a:solidFill>
                <a:latin typeface="Century Gothic" panose="020B0502020202020204" pitchFamily="34" charset="0"/>
                <a:ea typeface="Dotum" panose="020B0600000101010101" pitchFamily="34" charset="-127"/>
                <a:cs typeface="Times New Roman" pitchFamily="18" charset="0"/>
              </a:rPr>
              <a:t>(</a:t>
            </a:r>
            <a:r>
              <a:rPr lang="en-US" b="1" i="1" dirty="0">
                <a:solidFill>
                  <a:srgbClr val="5014F8"/>
                </a:solidFill>
                <a:latin typeface="Century Gothic" panose="020B0502020202020204" pitchFamily="34" charset="0"/>
                <a:ea typeface="Dotum" panose="020B0600000101010101" pitchFamily="34" charset="-127"/>
                <a:cs typeface="Times New Roman" pitchFamily="18" charset="0"/>
              </a:rPr>
              <a:t>Y</a:t>
            </a:r>
            <a:r>
              <a:rPr lang="en-US" b="1" dirty="0">
                <a:solidFill>
                  <a:srgbClr val="5014F8"/>
                </a:solidFill>
                <a:latin typeface="Century Gothic" panose="020B0502020202020204" pitchFamily="34" charset="0"/>
                <a:ea typeface="Dotum" panose="020B0600000101010101" pitchFamily="34" charset="-127"/>
                <a:cs typeface="Times New Roman" pitchFamily="18" charset="0"/>
              </a:rPr>
              <a:t>), can be established by using the suffix array </a:t>
            </a:r>
            <a:r>
              <a:rPr lang="en-US" b="1" i="1" dirty="0">
                <a:solidFill>
                  <a:srgbClr val="5014F8"/>
                </a:solidFill>
                <a:latin typeface="Century Gothic" panose="020B0502020202020204" pitchFamily="34" charset="0"/>
                <a:ea typeface="Dotum" panose="020B0600000101010101" pitchFamily="34" charset="-127"/>
                <a:cs typeface="Times New Roman" pitchFamily="18" charset="0"/>
              </a:rPr>
              <a:t>SA</a:t>
            </a:r>
            <a:r>
              <a:rPr lang="en-US" b="1" dirty="0">
                <a:solidFill>
                  <a:srgbClr val="5014F8"/>
                </a:solidFill>
                <a:latin typeface="Century Gothic" panose="020B0502020202020204" pitchFamily="34" charset="0"/>
                <a:ea typeface="Dotum" panose="020B0600000101010101" pitchFamily="34" charset="-127"/>
                <a:cs typeface="Times New Roman" pitchFamily="18" charset="0"/>
              </a:rPr>
              <a:t> of </a:t>
            </a:r>
            <a:r>
              <a:rPr lang="en-US" b="1" i="1" dirty="0">
                <a:solidFill>
                  <a:srgbClr val="5014F8"/>
                </a:solidFill>
                <a:latin typeface="Century Gothic" panose="020B0502020202020204" pitchFamily="34" charset="0"/>
                <a:ea typeface="Dotum" panose="020B0600000101010101" pitchFamily="34" charset="-127"/>
                <a:cs typeface="Times New Roman" pitchFamily="18" charset="0"/>
              </a:rPr>
              <a:t>y</a:t>
            </a:r>
            <a:r>
              <a:rPr lang="en-US" b="1" dirty="0">
                <a:solidFill>
                  <a:srgbClr val="5014F8"/>
                </a:solidFill>
                <a:latin typeface="Century Gothic" panose="020B0502020202020204" pitchFamily="34" charset="0"/>
                <a:ea typeface="Dotum" panose="020B0600000101010101" pitchFamily="34" charset="-127"/>
                <a:cs typeface="Times New Roman" pitchFamily="18" charset="0"/>
              </a:rPr>
              <a:t>:</a:t>
            </a:r>
          </a:p>
        </p:txBody>
      </p:sp>
      <p:grpSp>
        <p:nvGrpSpPr>
          <p:cNvPr id="9" name="Group 1">
            <a:extLst>
              <a:ext uri="{FF2B5EF4-FFF2-40B4-BE49-F238E27FC236}">
                <a16:creationId xmlns:a16="http://schemas.microsoft.com/office/drawing/2014/main" id="{4688CC24-4C83-47F1-A477-25BB4241F5E5}"/>
              </a:ext>
            </a:extLst>
          </p:cNvPr>
          <p:cNvGrpSpPr>
            <a:grpSpLocks/>
          </p:cNvGrpSpPr>
          <p:nvPr/>
        </p:nvGrpSpPr>
        <p:grpSpPr bwMode="auto">
          <a:xfrm>
            <a:off x="2062210" y="2936642"/>
            <a:ext cx="7070903" cy="1278197"/>
            <a:chOff x="6571" y="4429"/>
            <a:chExt cx="5366" cy="1264"/>
          </a:xfrm>
        </p:grpSpPr>
        <p:sp>
          <p:nvSpPr>
            <p:cNvPr id="10" name="AutoShape 8">
              <a:extLst>
                <a:ext uri="{FF2B5EF4-FFF2-40B4-BE49-F238E27FC236}">
                  <a16:creationId xmlns:a16="http://schemas.microsoft.com/office/drawing/2014/main" id="{364EC067-1CA3-40F9-BDFA-A2FB541D1C2E}"/>
                </a:ext>
              </a:extLst>
            </p:cNvPr>
            <p:cNvSpPr>
              <a:spLocks noChangeArrowheads="1" noTextEdit="1"/>
            </p:cNvSpPr>
            <p:nvPr/>
          </p:nvSpPr>
          <p:spPr bwMode="auto">
            <a:xfrm>
              <a:off x="6571" y="4484"/>
              <a:ext cx="5366" cy="1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solidFill>
                  <a:srgbClr val="5014F8"/>
                </a:solidFill>
              </a:endParaRPr>
            </a:p>
          </p:txBody>
        </p:sp>
        <p:sp>
          <p:nvSpPr>
            <p:cNvPr id="11" name="Text Box 6">
              <a:extLst>
                <a:ext uri="{FF2B5EF4-FFF2-40B4-BE49-F238E27FC236}">
                  <a16:creationId xmlns:a16="http://schemas.microsoft.com/office/drawing/2014/main" id="{885D1FCB-A54C-45A4-9BB6-4F16F710993B}"/>
                </a:ext>
              </a:extLst>
            </p:cNvPr>
            <p:cNvSpPr txBox="1">
              <a:spLocks noChangeArrowheads="1"/>
            </p:cNvSpPr>
            <p:nvPr/>
          </p:nvSpPr>
          <p:spPr bwMode="auto">
            <a:xfrm>
              <a:off x="6908" y="4474"/>
              <a:ext cx="1311" cy="441"/>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3200" b="1" i="1" u="none" strike="noStrike" cap="none" normalizeH="0" baseline="0" dirty="0">
                  <a:ln>
                    <a:noFill/>
                  </a:ln>
                  <a:solidFill>
                    <a:srgbClr val="5014F8"/>
                  </a:solidFill>
                  <a:effectLst/>
                  <a:ea typeface="宋体" pitchFamily="2" charset="-122"/>
                  <a:cs typeface="Times New Roman" pitchFamily="18" charset="0"/>
                </a:rPr>
                <a:t>L</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a:t>
              </a:r>
              <a:r>
                <a:rPr kumimoji="0" lang="en-CA" altLang="en-US" sz="3200" b="1" i="1" u="none" strike="noStrike" cap="none" normalizeH="0" baseline="0" dirty="0" err="1">
                  <a:ln>
                    <a:noFill/>
                  </a:ln>
                  <a:solidFill>
                    <a:srgbClr val="5014F8"/>
                  </a:solidFill>
                  <a:effectLst/>
                  <a:ea typeface="宋体" pitchFamily="2" charset="-122"/>
                  <a:cs typeface="Times New Roman" pitchFamily="18" charset="0"/>
                </a:rPr>
                <a:t>i</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 = $,</a:t>
              </a:r>
              <a:endParaRPr kumimoji="0" lang="en-CA" altLang="en-US" sz="3200" b="1" i="0" u="none" strike="noStrike" cap="none" normalizeH="0" baseline="0" dirty="0">
                <a:ln>
                  <a:noFill/>
                </a:ln>
                <a:solidFill>
                  <a:srgbClr val="5014F8"/>
                </a:solidFill>
                <a:effectLst/>
                <a:cs typeface="Arial" pitchFamily="34" charset="0"/>
              </a:endParaRPr>
            </a:p>
          </p:txBody>
        </p:sp>
        <p:sp>
          <p:nvSpPr>
            <p:cNvPr id="12" name="Text Box 5">
              <a:extLst>
                <a:ext uri="{FF2B5EF4-FFF2-40B4-BE49-F238E27FC236}">
                  <a16:creationId xmlns:a16="http://schemas.microsoft.com/office/drawing/2014/main" id="{7FA44A5D-2F67-4099-9BC1-1DC4B593D87F}"/>
                </a:ext>
              </a:extLst>
            </p:cNvPr>
            <p:cNvSpPr txBox="1">
              <a:spLocks noChangeArrowheads="1"/>
            </p:cNvSpPr>
            <p:nvPr/>
          </p:nvSpPr>
          <p:spPr bwMode="auto">
            <a:xfrm>
              <a:off x="9937" y="4429"/>
              <a:ext cx="1675" cy="441"/>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if</a:t>
              </a:r>
              <a:r>
                <a:rPr kumimoji="0" lang="en-CA" altLang="en-US" sz="3200" b="1" i="1" u="none" strike="noStrike" cap="none" normalizeH="0" baseline="0" dirty="0">
                  <a:ln>
                    <a:noFill/>
                  </a:ln>
                  <a:solidFill>
                    <a:srgbClr val="5014F8"/>
                  </a:solidFill>
                  <a:effectLst/>
                  <a:ea typeface="宋体" pitchFamily="2" charset="-122"/>
                  <a:cs typeface="Times New Roman" pitchFamily="18" charset="0"/>
                </a:rPr>
                <a:t> SA</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a:t>
              </a:r>
              <a:r>
                <a:rPr kumimoji="0" lang="en-CA" altLang="en-US" sz="3200" b="1" i="1" u="none" strike="noStrike" cap="none" normalizeH="0" baseline="0" dirty="0" err="1">
                  <a:ln>
                    <a:noFill/>
                  </a:ln>
                  <a:solidFill>
                    <a:srgbClr val="5014F8"/>
                  </a:solidFill>
                  <a:effectLst/>
                  <a:ea typeface="宋体" pitchFamily="2" charset="-122"/>
                  <a:cs typeface="Times New Roman" pitchFamily="18" charset="0"/>
                </a:rPr>
                <a:t>i</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 = 0;</a:t>
              </a:r>
              <a:endParaRPr kumimoji="0" lang="en-CA" altLang="en-US" sz="3200" b="1" i="0" u="none" strike="noStrike" cap="none" normalizeH="0" baseline="0" dirty="0">
                <a:ln>
                  <a:noFill/>
                </a:ln>
                <a:solidFill>
                  <a:srgbClr val="5014F8"/>
                </a:solidFill>
                <a:effectLst/>
                <a:cs typeface="Arial" pitchFamily="34" charset="0"/>
              </a:endParaRPr>
            </a:p>
          </p:txBody>
        </p:sp>
        <p:sp>
          <p:nvSpPr>
            <p:cNvPr id="13" name="Text Box 4">
              <a:extLst>
                <a:ext uri="{FF2B5EF4-FFF2-40B4-BE49-F238E27FC236}">
                  <a16:creationId xmlns:a16="http://schemas.microsoft.com/office/drawing/2014/main" id="{831289FD-3940-4FAA-86E8-3C88960BAEF8}"/>
                </a:ext>
              </a:extLst>
            </p:cNvPr>
            <p:cNvSpPr txBox="1">
              <a:spLocks noChangeArrowheads="1"/>
            </p:cNvSpPr>
            <p:nvPr/>
          </p:nvSpPr>
          <p:spPr bwMode="auto">
            <a:xfrm>
              <a:off x="6894" y="5155"/>
              <a:ext cx="2450" cy="443"/>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3200" b="1" i="1" u="none" strike="noStrike" cap="none" normalizeH="0" baseline="0" dirty="0">
                  <a:ln>
                    <a:noFill/>
                  </a:ln>
                  <a:solidFill>
                    <a:srgbClr val="5014F8"/>
                  </a:solidFill>
                  <a:effectLst/>
                  <a:ea typeface="宋体" pitchFamily="2" charset="-122"/>
                  <a:cs typeface="Times New Roman" pitchFamily="18" charset="0"/>
                </a:rPr>
                <a:t>L</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a:t>
              </a:r>
              <a:r>
                <a:rPr kumimoji="0" lang="en-CA" altLang="en-US" sz="3200" b="1" i="1" u="none" strike="noStrike" cap="none" normalizeH="0" baseline="0" dirty="0" err="1">
                  <a:ln>
                    <a:noFill/>
                  </a:ln>
                  <a:solidFill>
                    <a:srgbClr val="5014F8"/>
                  </a:solidFill>
                  <a:effectLst/>
                  <a:ea typeface="宋体" pitchFamily="2" charset="-122"/>
                  <a:cs typeface="Times New Roman" pitchFamily="18" charset="0"/>
                </a:rPr>
                <a:t>i</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 = </a:t>
              </a:r>
              <a:r>
                <a:rPr kumimoji="0" lang="en-CA" altLang="en-US" sz="3200" b="1" i="1" u="none" strike="noStrike" cap="none" normalizeH="0" baseline="0" dirty="0">
                  <a:ln>
                    <a:noFill/>
                  </a:ln>
                  <a:solidFill>
                    <a:srgbClr val="5014F8"/>
                  </a:solidFill>
                  <a:effectLst/>
                  <a:ea typeface="宋体" pitchFamily="2" charset="-122"/>
                  <a:cs typeface="Times New Roman" pitchFamily="18" charset="0"/>
                </a:rPr>
                <a:t>y</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a:t>
              </a:r>
              <a:r>
                <a:rPr lang="en-CA" altLang="en-US" sz="3200" b="1" i="1" dirty="0">
                  <a:solidFill>
                    <a:srgbClr val="5014F8"/>
                  </a:solidFill>
                  <a:ea typeface="宋体" pitchFamily="2" charset="-122"/>
                  <a:cs typeface="Times New Roman" pitchFamily="18" charset="0"/>
                </a:rPr>
                <a:t>SA</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a:t>
              </a:r>
              <a:r>
                <a:rPr kumimoji="0" lang="en-CA" altLang="en-US" sz="3200" b="1" i="1" u="none" strike="noStrike" cap="none" normalizeH="0" baseline="0" dirty="0" err="1">
                  <a:ln>
                    <a:noFill/>
                  </a:ln>
                  <a:solidFill>
                    <a:srgbClr val="5014F8"/>
                  </a:solidFill>
                  <a:effectLst/>
                  <a:ea typeface="宋体" pitchFamily="2" charset="-122"/>
                  <a:cs typeface="Times New Roman" pitchFamily="18" charset="0"/>
                </a:rPr>
                <a:t>i</a:t>
              </a: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 – 1],</a:t>
              </a:r>
              <a:endParaRPr kumimoji="0" lang="en-CA" altLang="en-US" sz="3200" b="1" i="0" u="none" strike="noStrike" cap="none" normalizeH="0" baseline="0" dirty="0">
                <a:ln>
                  <a:noFill/>
                </a:ln>
                <a:solidFill>
                  <a:srgbClr val="5014F8"/>
                </a:solidFill>
                <a:effectLst/>
                <a:cs typeface="Arial" pitchFamily="34" charset="0"/>
              </a:endParaRPr>
            </a:p>
          </p:txBody>
        </p:sp>
        <p:sp>
          <p:nvSpPr>
            <p:cNvPr id="14" name="Text Box 3">
              <a:extLst>
                <a:ext uri="{FF2B5EF4-FFF2-40B4-BE49-F238E27FC236}">
                  <a16:creationId xmlns:a16="http://schemas.microsoft.com/office/drawing/2014/main" id="{5636438B-3750-4C29-A288-8C54BA56AD37}"/>
                </a:ext>
              </a:extLst>
            </p:cNvPr>
            <p:cNvSpPr txBox="1">
              <a:spLocks noChangeArrowheads="1"/>
            </p:cNvSpPr>
            <p:nvPr/>
          </p:nvSpPr>
          <p:spPr bwMode="auto">
            <a:xfrm>
              <a:off x="9929" y="5155"/>
              <a:ext cx="1675" cy="538"/>
            </a:xfrm>
            <a:prstGeom prst="rect">
              <a:avLst/>
            </a:prstGeom>
            <a:solidFill>
              <a:srgbClr val="FFFFFF"/>
            </a:solidFill>
            <a:ln w="317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5014F8"/>
                  </a:solidFill>
                  <a:effectLst/>
                  <a:ea typeface="宋体" pitchFamily="2" charset="-122"/>
                  <a:cs typeface="Times New Roman" pitchFamily="18" charset="0"/>
                </a:rPr>
                <a:t>otherwise.</a:t>
              </a:r>
              <a:endParaRPr kumimoji="0" lang="en-CA" altLang="en-US" sz="3200" b="1" i="0" u="none" strike="noStrike" cap="none" normalizeH="0" baseline="0" dirty="0">
                <a:ln>
                  <a:noFill/>
                </a:ln>
                <a:solidFill>
                  <a:srgbClr val="5014F8"/>
                </a:solidFill>
                <a:effectLst/>
                <a:cs typeface="Arial" pitchFamily="34" charset="0"/>
              </a:endParaRPr>
            </a:p>
          </p:txBody>
        </p:sp>
        <p:sp>
          <p:nvSpPr>
            <p:cNvPr id="15" name="AutoShape 2">
              <a:extLst>
                <a:ext uri="{FF2B5EF4-FFF2-40B4-BE49-F238E27FC236}">
                  <a16:creationId xmlns:a16="http://schemas.microsoft.com/office/drawing/2014/main" id="{83170FF3-EE8D-4814-AB2B-4D6F0D79113C}"/>
                </a:ext>
              </a:extLst>
            </p:cNvPr>
            <p:cNvSpPr>
              <a:spLocks/>
            </p:cNvSpPr>
            <p:nvPr/>
          </p:nvSpPr>
          <p:spPr bwMode="auto">
            <a:xfrm>
              <a:off x="6732" y="4609"/>
              <a:ext cx="84" cy="889"/>
            </a:xfrm>
            <a:prstGeom prst="leftBrace">
              <a:avLst>
                <a:gd name="adj1" fmla="val 54663"/>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solidFill>
                  <a:srgbClr val="5014F8"/>
                </a:solidFill>
              </a:endParaRPr>
            </a:p>
          </p:txBody>
        </p:sp>
      </p:grpSp>
      <p:sp>
        <p:nvSpPr>
          <p:cNvPr id="16" name="Content Placeholder 2">
            <a:extLst>
              <a:ext uri="{FF2B5EF4-FFF2-40B4-BE49-F238E27FC236}">
                <a16:creationId xmlns:a16="http://schemas.microsoft.com/office/drawing/2014/main" id="{CD1CE86D-9578-49FC-A92E-118F40D6ED96}"/>
              </a:ext>
            </a:extLst>
          </p:cNvPr>
          <p:cNvSpPr txBox="1">
            <a:spLocks/>
          </p:cNvSpPr>
          <p:nvPr/>
        </p:nvSpPr>
        <p:spPr>
          <a:xfrm>
            <a:off x="609601" y="4322511"/>
            <a:ext cx="11277600" cy="1931985"/>
          </a:xfrm>
          <a:prstGeom prst="rect">
            <a:avLst/>
          </a:prstGeom>
        </p:spPr>
        <p:txBody>
          <a:bodyPr vert="horz" rtlCol="0">
            <a:no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gn="just" fontAlgn="auto">
              <a:spcAft>
                <a:spcPts val="600"/>
              </a:spcAft>
              <a:buFont typeface="Wingdings" panose="05000000000000000000" pitchFamily="2" charset="2"/>
              <a:buChar char="Ø"/>
            </a:pP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BWT array was proposed by</a:t>
            </a:r>
            <a:r>
              <a:rPr lang="en-US" sz="2800" b="1" i="1" dirty="0">
                <a:solidFill>
                  <a:srgbClr val="5014F8"/>
                </a:solidFill>
                <a:latin typeface="Century Gothic" panose="020B0502020202020204" pitchFamily="34" charset="0"/>
                <a:ea typeface="Dotum" panose="020B0600000101010101" pitchFamily="34" charset="-127"/>
                <a:cs typeface="Times New Roman" pitchFamily="18" charset="0"/>
              </a:rPr>
              <a:t> </a:t>
            </a: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M. </a:t>
            </a:r>
            <a:r>
              <a:rPr lang="en-US" sz="2800" b="1" dirty="0">
                <a:solidFill>
                  <a:srgbClr val="5014F8"/>
                </a:solidFill>
                <a:latin typeface="Century Gothic" panose="020B0502020202020204" pitchFamily="34" charset="0"/>
              </a:rPr>
              <a:t>Burrows and D.J. Wheeler</a:t>
            </a:r>
            <a:r>
              <a:rPr lang="en-US" sz="2800" b="1" dirty="0">
                <a:solidFill>
                  <a:srgbClr val="5014F8"/>
                </a:solidFill>
                <a:latin typeface="Century Gothic" panose="020B0502020202020204" pitchFamily="34" charset="0"/>
                <a:ea typeface="Dotum" panose="020B0600000101010101" pitchFamily="34" charset="-127"/>
                <a:cs typeface="Times New Roman" pitchFamily="18" charset="0"/>
              </a:rPr>
              <a:t> in 1994. </a:t>
            </a:r>
            <a:r>
              <a:rPr lang="en-CA" sz="2800" dirty="0"/>
              <a:t>(M. Burrows, D.J. Wheeler, (1994), </a:t>
            </a:r>
            <a:r>
              <a:rPr lang="en-CA" sz="2800" i="1" u="sng" dirty="0">
                <a:hlinkClick r:id="rId3">
                  <a:extLst>
                    <a:ext uri="{A12FA001-AC4F-418D-AE19-62706E023703}">
                      <ahyp:hlinkClr xmlns:ahyp="http://schemas.microsoft.com/office/drawing/2018/hyperlinkcolor" val="tx"/>
                    </a:ext>
                  </a:extLst>
                </a:hlinkClick>
              </a:rPr>
              <a:t>A block sorting </a:t>
            </a:r>
            <a:r>
              <a:rPr lang="en-CA" sz="2800" i="1" dirty="0">
                <a:hlinkClick r:id="rId3">
                  <a:extLst>
                    <a:ext uri="{A12FA001-AC4F-418D-AE19-62706E023703}">
                      <ahyp:hlinkClr xmlns:ahyp="http://schemas.microsoft.com/office/drawing/2018/hyperlinkcolor" val="tx"/>
                    </a:ext>
                  </a:extLst>
                </a:hlinkClick>
              </a:rPr>
              <a:t>lossless data compression algorithm</a:t>
            </a:r>
            <a:r>
              <a:rPr lang="en-CA" sz="2800" dirty="0"/>
              <a:t>, Technical Report 124, Digital Equipment Corporation</a:t>
            </a:r>
            <a:r>
              <a:rPr lang="en-CA" sz="2400" dirty="0"/>
              <a:t>.)</a:t>
            </a:r>
            <a:endParaRPr lang="en-US" sz="2400" b="1" dirty="0">
              <a:latin typeface="Century Gothic" panose="020B0502020202020204" pitchFamily="34" charset="0"/>
              <a:ea typeface="Dotum" panose="020B0600000101010101" pitchFamily="34" charset="-127"/>
              <a:cs typeface="Times New Roman" pitchFamily="18" charset="0"/>
            </a:endParaRPr>
          </a:p>
        </p:txBody>
      </p:sp>
    </p:spTree>
    <p:extLst>
      <p:ext uri="{BB962C8B-B14F-4D97-AF65-F5344CB8AC3E}">
        <p14:creationId xmlns:p14="http://schemas.microsoft.com/office/powerpoint/2010/main" val="36636942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78402</TotalTime>
  <Words>7942</Words>
  <Application>Microsoft Office PowerPoint</Application>
  <PresentationFormat>Widescreen</PresentationFormat>
  <Paragraphs>1223</Paragraphs>
  <Slides>43</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Calibri</vt:lpstr>
      <vt:lpstr>Cambria Math</vt:lpstr>
      <vt:lpstr>Franklin Gothic Medium</vt:lpstr>
      <vt:lpstr>Symbol</vt:lpstr>
      <vt:lpstr>Wingdings 2</vt:lpstr>
      <vt:lpstr>Wingdings</vt:lpstr>
      <vt:lpstr>Times</vt:lpstr>
      <vt:lpstr>Arial</vt:lpstr>
      <vt:lpstr>Franklin Gothic Book</vt:lpstr>
      <vt:lpstr>Times New Roman</vt:lpstr>
      <vt:lpstr>Wingdings 3</vt:lpstr>
      <vt:lpstr>Century Gothic</vt:lpstr>
      <vt:lpstr>暗香扑面</vt:lpstr>
      <vt:lpstr>On the String Matching with k Differences in DNA Databases </vt:lpstr>
      <vt:lpstr>Outline  </vt:lpstr>
      <vt:lpstr>Statement of Problem</vt:lpstr>
      <vt:lpstr>Statement of Problem</vt:lpstr>
      <vt:lpstr>Related Work</vt:lpstr>
      <vt:lpstr>Basic Techniques</vt:lpstr>
      <vt:lpstr>Dynamic Programming</vt:lpstr>
      <vt:lpstr>Dynamic Programming</vt:lpstr>
      <vt:lpstr>BWT Transformation</vt:lpstr>
      <vt:lpstr>BWT Transformation</vt:lpstr>
      <vt:lpstr>BWT Transformation</vt:lpstr>
      <vt:lpstr>Backward Search of BWT-Index</vt:lpstr>
      <vt:lpstr>Backward Search of BWT-Index</vt:lpstr>
      <vt:lpstr>rankAll</vt:lpstr>
      <vt:lpstr>Reduce rankAll-Index Size</vt:lpstr>
      <vt:lpstr>String Matching with k Differences</vt:lpstr>
      <vt:lpstr>Search Trees</vt:lpstr>
      <vt:lpstr>Search Trees</vt:lpstr>
      <vt:lpstr>String Matching with k Differences</vt:lpstr>
      <vt:lpstr>Computational Complexities</vt:lpstr>
      <vt:lpstr>Improvement-1</vt:lpstr>
      <vt:lpstr>Improvement-1</vt:lpstr>
      <vt:lpstr>Improvement-2</vt:lpstr>
      <vt:lpstr>Pattern Partition</vt:lpstr>
      <vt:lpstr>Pattern Partition</vt:lpstr>
      <vt:lpstr>Pattern Partition</vt:lpstr>
      <vt:lpstr>Pattern Partition</vt:lpstr>
      <vt:lpstr>Experiments</vt:lpstr>
      <vt:lpstr>Experiments</vt:lpstr>
      <vt:lpstr>Experiments</vt:lpstr>
      <vt:lpstr>Experiments</vt:lpstr>
      <vt:lpstr>Experiments</vt:lpstr>
      <vt:lpstr>Experiments</vt:lpstr>
      <vt:lpstr>Experiments</vt:lpstr>
      <vt:lpstr>Experiments</vt:lpstr>
      <vt:lpstr>Experiments</vt:lpstr>
      <vt:lpstr>Experiments</vt:lpstr>
      <vt:lpstr>Experiments</vt:lpstr>
      <vt:lpstr>Experiments</vt:lpstr>
      <vt:lpstr>Experiments</vt:lpstr>
      <vt:lpstr>Experiments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Guramrit Singh</dc:creator>
  <cp:lastModifiedBy>Yangjun Chen</cp:lastModifiedBy>
  <cp:revision>1471</cp:revision>
  <dcterms:created xsi:type="dcterms:W3CDTF">2015-10-17T00:54:07Z</dcterms:created>
  <dcterms:modified xsi:type="dcterms:W3CDTF">2021-07-08T17:56:33Z</dcterms:modified>
</cp:coreProperties>
</file>