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drawings/drawing10.xml" ContentType="application/vnd.openxmlformats-officedocument.drawingml.chartshapes+xml"/>
  <Override PartName="/ppt/charts/chart13.xml" ContentType="application/vnd.openxmlformats-officedocument.drawingml.chart+xml"/>
  <Override PartName="/ppt/drawings/drawing11.xml" ContentType="application/vnd.openxmlformats-officedocument.drawingml.chartshapes+xml"/>
  <Override PartName="/ppt/charts/chart14.xml" ContentType="application/vnd.openxmlformats-officedocument.drawingml.chart+xml"/>
  <Override PartName="/ppt/drawings/drawing12.xml" ContentType="application/vnd.openxmlformats-officedocument.drawingml.chartshapes+xml"/>
  <Override PartName="/ppt/charts/chart15.xml" ContentType="application/vnd.openxmlformats-officedocument.drawingml.chart+xml"/>
  <Override PartName="/ppt/drawings/drawing13.xml" ContentType="application/vnd.openxmlformats-officedocument.drawingml.chartshapes+xml"/>
  <Override PartName="/ppt/charts/chart16.xml" ContentType="application/vnd.openxmlformats-officedocument.drawingml.chart+xml"/>
  <Override PartName="/ppt/drawings/drawing14.xml" ContentType="application/vnd.openxmlformats-officedocument.drawingml.chartshapes+xml"/>
  <Override PartName="/ppt/charts/chart17.xml" ContentType="application/vnd.openxmlformats-officedocument.drawingml.chart+xml"/>
  <Override PartName="/ppt/drawings/drawing15.xml" ContentType="application/vnd.openxmlformats-officedocument.drawingml.chartshapes+xml"/>
  <Override PartName="/ppt/charts/chart18.xml" ContentType="application/vnd.openxmlformats-officedocument.drawingml.chart+xml"/>
  <Override PartName="/ppt/drawings/drawing16.xml" ContentType="application/vnd.openxmlformats-officedocument.drawingml.chartshapes+xml"/>
  <Override PartName="/ppt/charts/chart19.xml" ContentType="application/vnd.openxmlformats-officedocument.drawingml.chart+xml"/>
  <Override PartName="/ppt/drawings/drawing17.xml" ContentType="application/vnd.openxmlformats-officedocument.drawingml.chartshapes+xml"/>
  <Override PartName="/ppt/charts/chart20.xml" ContentType="application/vnd.openxmlformats-officedocument.drawingml.chart+xml"/>
  <Override PartName="/ppt/drawings/drawing18.xml" ContentType="application/vnd.openxmlformats-officedocument.drawingml.chartshapes+xml"/>
  <Override PartName="/ppt/charts/chart21.xml" ContentType="application/vnd.openxmlformats-officedocument.drawingml.chart+xml"/>
  <Override PartName="/ppt/drawings/drawing19.xml" ContentType="application/vnd.openxmlformats-officedocument.drawingml.chartshapes+xml"/>
  <Override PartName="/ppt/charts/chart22.xml" ContentType="application/vnd.openxmlformats-officedocument.drawingml.chart+xml"/>
  <Override PartName="/ppt/drawings/drawing20.xml" ContentType="application/vnd.openxmlformats-officedocument.drawingml.chartshapes+xml"/>
  <Override PartName="/ppt/charts/chart23.xml" ContentType="application/vnd.openxmlformats-officedocument.drawingml.chart+xml"/>
  <Override PartName="/ppt/drawings/drawing2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0" r:id="rId1"/>
  </p:sldMasterIdLst>
  <p:notesMasterIdLst>
    <p:notesMasterId r:id="rId61"/>
  </p:notesMasterIdLst>
  <p:sldIdLst>
    <p:sldId id="256" r:id="rId2"/>
    <p:sldId id="257" r:id="rId3"/>
    <p:sldId id="355" r:id="rId4"/>
    <p:sldId id="366" r:id="rId5"/>
    <p:sldId id="367" r:id="rId6"/>
    <p:sldId id="368" r:id="rId7"/>
    <p:sldId id="392" r:id="rId8"/>
    <p:sldId id="440" r:id="rId9"/>
    <p:sldId id="407" r:id="rId10"/>
    <p:sldId id="369" r:id="rId11"/>
    <p:sldId id="370" r:id="rId12"/>
    <p:sldId id="427" r:id="rId13"/>
    <p:sldId id="441" r:id="rId14"/>
    <p:sldId id="396" r:id="rId15"/>
    <p:sldId id="442" r:id="rId16"/>
    <p:sldId id="443" r:id="rId17"/>
    <p:sldId id="426" r:id="rId18"/>
    <p:sldId id="372" r:id="rId19"/>
    <p:sldId id="444" r:id="rId20"/>
    <p:sldId id="445" r:id="rId21"/>
    <p:sldId id="446" r:id="rId22"/>
    <p:sldId id="447" r:id="rId23"/>
    <p:sldId id="448" r:id="rId24"/>
    <p:sldId id="449" r:id="rId25"/>
    <p:sldId id="450" r:id="rId26"/>
    <p:sldId id="451" r:id="rId27"/>
    <p:sldId id="452" r:id="rId28"/>
    <p:sldId id="453" r:id="rId29"/>
    <p:sldId id="454" r:id="rId30"/>
    <p:sldId id="455" r:id="rId31"/>
    <p:sldId id="374" r:id="rId32"/>
    <p:sldId id="375" r:id="rId33"/>
    <p:sldId id="376" r:id="rId34"/>
    <p:sldId id="382" r:id="rId35"/>
    <p:sldId id="377" r:id="rId36"/>
    <p:sldId id="439" r:id="rId37"/>
    <p:sldId id="379" r:id="rId38"/>
    <p:sldId id="438" r:id="rId39"/>
    <p:sldId id="385" r:id="rId40"/>
    <p:sldId id="386" r:id="rId41"/>
    <p:sldId id="389" r:id="rId42"/>
    <p:sldId id="390" r:id="rId43"/>
    <p:sldId id="391" r:id="rId44"/>
    <p:sldId id="335" r:id="rId45"/>
    <p:sldId id="408" r:id="rId46"/>
    <p:sldId id="409" r:id="rId47"/>
    <p:sldId id="421" r:id="rId48"/>
    <p:sldId id="410" r:id="rId49"/>
    <p:sldId id="411" r:id="rId50"/>
    <p:sldId id="416" r:id="rId51"/>
    <p:sldId id="417" r:id="rId52"/>
    <p:sldId id="414" r:id="rId53"/>
    <p:sldId id="415" r:id="rId54"/>
    <p:sldId id="424" r:id="rId55"/>
    <p:sldId id="425" r:id="rId56"/>
    <p:sldId id="403" r:id="rId57"/>
    <p:sldId id="404" r:id="rId58"/>
    <p:sldId id="405" r:id="rId59"/>
    <p:sldId id="406" r:id="rId60"/>
  </p:sldIdLst>
  <p:sldSz cx="12192000" cy="6858000"/>
  <p:notesSz cx="6858000" cy="9144000"/>
  <p:embeddedFontLst>
    <p:embeddedFont>
      <p:font typeface="宋体" panose="02010600030101010101" pitchFamily="2" charset="-122"/>
      <p:regular r:id="rId62"/>
    </p:embeddedFont>
    <p:embeddedFont>
      <p:font typeface="Wingdings 2" panose="05020102010507070707" pitchFamily="18" charset="2"/>
      <p:regular r:id="rId63"/>
    </p:embeddedFont>
    <p:embeddedFont>
      <p:font typeface="Calibri" panose="020F0502020204030204" pitchFamily="34" charset="0"/>
      <p:regular r:id="rId64"/>
      <p:bold r:id="rId65"/>
      <p:italic r:id="rId66"/>
      <p:boldItalic r:id="rId67"/>
    </p:embeddedFont>
    <p:embeddedFont>
      <p:font typeface="黑体" panose="02010609060101010101" pitchFamily="49" charset="-122"/>
      <p:regular r:id="rId68"/>
    </p:embeddedFont>
    <p:embeddedFont>
      <p:font typeface="Franklin Gothic Book" panose="020B0503020102020204" pitchFamily="34" charset="0"/>
      <p:regular r:id="rId69"/>
      <p:italic r:id="rId70"/>
    </p:embeddedFont>
    <p:embeddedFont>
      <p:font typeface="Franklin Gothic Medium" panose="020B0603020102020204" pitchFamily="34" charset="0"/>
      <p:regular r:id="rId71"/>
      <p:italic r:id="rId72"/>
    </p:embeddedFont>
    <p:embeddedFont>
      <p:font typeface="Century Gothic" panose="020B0502020202020204" pitchFamily="34" charset="0"/>
      <p:regular r:id="rId73"/>
      <p:bold r:id="rId74"/>
      <p:italic r:id="rId75"/>
      <p:boldItalic r:id="rId76"/>
    </p:embeddedFont>
    <p:embeddedFont>
      <p:font typeface="Wingdings 3" panose="05040102010807070707" pitchFamily="18" charset="2"/>
      <p:regular r:id="rId77"/>
    </p:embeddedFont>
    <p:embeddedFont>
      <p:font typeface="微软雅黑" panose="020B0503020204020204" pitchFamily="34" charset="-122"/>
      <p:regular r:id="rId78"/>
      <p:bold r:id="rId7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14F8"/>
    <a:srgbClr val="861CF0"/>
    <a:srgbClr val="B31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15" autoAdjust="0"/>
    <p:restoredTop sz="99628" autoAdjust="0"/>
  </p:normalViewPr>
  <p:slideViewPr>
    <p:cSldViewPr snapToGrid="0">
      <p:cViewPr>
        <p:scale>
          <a:sx n="100" d="100"/>
          <a:sy n="100" d="100"/>
        </p:scale>
        <p:origin x="-1572" y="-3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72" y="168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76" Type="http://schemas.openxmlformats.org/officeDocument/2006/relationships/font" Target="fonts/font15.fntdata"/><Relationship Id="rId7" Type="http://schemas.openxmlformats.org/officeDocument/2006/relationships/slide" Target="slides/slide6.xml"/><Relationship Id="rId71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5.fntdata"/><Relationship Id="rId74" Type="http://schemas.openxmlformats.org/officeDocument/2006/relationships/font" Target="fonts/font13.fntdata"/><Relationship Id="rId79" Type="http://schemas.openxmlformats.org/officeDocument/2006/relationships/font" Target="fonts/font18.fntdata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4.fntdata"/><Relationship Id="rId73" Type="http://schemas.openxmlformats.org/officeDocument/2006/relationships/font" Target="fonts/font12.fntdata"/><Relationship Id="rId78" Type="http://schemas.openxmlformats.org/officeDocument/2006/relationships/font" Target="fonts/font17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77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1.fntdata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font" Target="fonts/font14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G:\grad_studies\value%20in%20figures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G:\grad_studies\value%20in%20figures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G:\grad_studies\value%20in%20figures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G:\grad_studies\value%20in%20figures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G:\grad_studies\value%20in%20figures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G:\grad_studies\value%20in%20figures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G:\grad_studies\value%20in%20figures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G:\grad_studies\value%20in%20figures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G:\grad_studies\value%20in%20figures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G:\grad_studies\value%20in%20figu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G:\grad_studies\value%20in%20figures_remove_forever_checking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G:\grad_studies\value%20in%20figures_remove_forever_checking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oleObject" Target="file:///G:\grad_studies\value%20in%20figures_remove_forever_checking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oleObject" Target="file:///G:\grad_studies\value%20in%20figures_remove_forever_checking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grad_studies\value%20in%20figures_remove_forever_checking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G:\grad_studies\value%20in%20figures_remove_forever_checking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G:\grad_studies\value%20in%20figures_remove_forever_checking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G:\grad_studies\value%20in%20figures_remove_forever_checking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G:\grad_studies\value%20in%20figures_remove_forever_checking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G:\grad_studies\value%20in%20figures_remove_forever_checking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G:\grad_studies\value%20in%20figures_remove_forever_check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5"/>
          <c:y val="0.28651685393258425"/>
          <c:w val="0.76136363636363635"/>
          <c:h val="0.556179775280898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Suffix</c:v>
                </c:pt>
              </c:strCache>
            </c:strRef>
          </c:tx>
          <c:spPr>
            <a:ln w="25602">
              <a:solidFill>
                <a:srgbClr val="00008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Sheet1!$B$1:$K$1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314.839</c:v>
                </c:pt>
                <c:pt idx="1">
                  <c:v>630.95500000000004</c:v>
                </c:pt>
                <c:pt idx="2">
                  <c:v>922.32799999999997</c:v>
                </c:pt>
                <c:pt idx="3">
                  <c:v>1240</c:v>
                </c:pt>
                <c:pt idx="4">
                  <c:v>1624.94</c:v>
                </c:pt>
                <c:pt idx="5">
                  <c:v>2086.98</c:v>
                </c:pt>
                <c:pt idx="6">
                  <c:v>2344.6</c:v>
                </c:pt>
                <c:pt idx="7">
                  <c:v>2597.83</c:v>
                </c:pt>
                <c:pt idx="8">
                  <c:v>2858.75</c:v>
                </c:pt>
                <c:pt idx="9">
                  <c:v>3146.133464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Hash</c:v>
                </c:pt>
              </c:strCache>
            </c:strRef>
          </c:tx>
          <c:spPr>
            <a:ln w="25602">
              <a:solidFill>
                <a:srgbClr val="FF00FF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Sheet1!$B$1:$K$1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Sheet1!$B$3:$K$3</c:f>
              <c:numCache>
                <c:formatCode>General</c:formatCode>
                <c:ptCount val="10"/>
                <c:pt idx="0">
                  <c:v>654.78700000000003</c:v>
                </c:pt>
                <c:pt idx="1">
                  <c:v>1306.76</c:v>
                </c:pt>
                <c:pt idx="2">
                  <c:v>1952.43</c:v>
                </c:pt>
                <c:pt idx="3">
                  <c:v>2649.87</c:v>
                </c:pt>
                <c:pt idx="4">
                  <c:v>3283.6979999999999</c:v>
                </c:pt>
                <c:pt idx="5">
                  <c:v>3917.74</c:v>
                </c:pt>
                <c:pt idx="6">
                  <c:v>4552.08</c:v>
                </c:pt>
                <c:pt idx="7">
                  <c:v>5178.8599999999997</c:v>
                </c:pt>
                <c:pt idx="8">
                  <c:v>5824.12</c:v>
                </c:pt>
                <c:pt idx="9">
                  <c:v>6420.21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BWT</c:v>
                </c:pt>
              </c:strCache>
            </c:strRef>
          </c:tx>
          <c:spPr>
            <a:ln w="25602">
              <a:solidFill>
                <a:srgbClr val="9933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993300"/>
              </a:solidFill>
              <a:ln>
                <a:solidFill>
                  <a:srgbClr val="993300"/>
                </a:solidFill>
                <a:prstDash val="solid"/>
              </a:ln>
            </c:spPr>
          </c:marker>
          <c:cat>
            <c:numRef>
              <c:f>Sheet1!$B$1:$K$1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Sheet1!$B$4:$K$4</c:f>
              <c:numCache>
                <c:formatCode>General</c:formatCode>
                <c:ptCount val="10"/>
                <c:pt idx="0">
                  <c:v>198.73599999999999</c:v>
                </c:pt>
                <c:pt idx="1">
                  <c:v>404.09300000000002</c:v>
                </c:pt>
                <c:pt idx="2">
                  <c:v>617.37400000000002</c:v>
                </c:pt>
                <c:pt idx="3">
                  <c:v>788.78200000000004</c:v>
                </c:pt>
                <c:pt idx="4">
                  <c:v>992.12099999999998</c:v>
                </c:pt>
                <c:pt idx="5">
                  <c:v>1253.22</c:v>
                </c:pt>
                <c:pt idx="6">
                  <c:v>1457.67</c:v>
                </c:pt>
                <c:pt idx="7">
                  <c:v>1645.96</c:v>
                </c:pt>
                <c:pt idx="8">
                  <c:v>1838.34</c:v>
                </c:pt>
                <c:pt idx="9">
                  <c:v>1976.83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tBWT</c:v>
                </c:pt>
              </c:strCache>
            </c:strRef>
          </c:tx>
          <c:spPr>
            <a:ln w="25602">
              <a:solidFill>
                <a:srgbClr val="008000"/>
              </a:solidFill>
              <a:prstDash val="solid"/>
            </a:ln>
          </c:spPr>
          <c:marker>
            <c:symbol val="x"/>
            <c:size val="6"/>
            <c:spPr>
              <a:noFill/>
              <a:ln>
                <a:solidFill>
                  <a:srgbClr val="008000"/>
                </a:solidFill>
                <a:prstDash val="solid"/>
              </a:ln>
            </c:spPr>
          </c:marker>
          <c:cat>
            <c:numRef>
              <c:f>Sheet1!$B$1:$K$1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Sheet1!$B$5:$K$5</c:f>
              <c:numCache>
                <c:formatCode>General</c:formatCode>
                <c:ptCount val="10"/>
                <c:pt idx="0">
                  <c:v>90.096199999999996</c:v>
                </c:pt>
                <c:pt idx="1">
                  <c:v>164.89500000000001</c:v>
                </c:pt>
                <c:pt idx="2">
                  <c:v>244.17099999999999</c:v>
                </c:pt>
                <c:pt idx="3">
                  <c:v>315.32499999999999</c:v>
                </c:pt>
                <c:pt idx="4">
                  <c:v>382.09199999999998</c:v>
                </c:pt>
                <c:pt idx="5">
                  <c:v>446.33300000000003</c:v>
                </c:pt>
                <c:pt idx="6">
                  <c:v>507.19200000000001</c:v>
                </c:pt>
                <c:pt idx="7">
                  <c:v>564.80600000000004</c:v>
                </c:pt>
                <c:pt idx="8">
                  <c:v>631.94299999999998</c:v>
                </c:pt>
                <c:pt idx="9">
                  <c:v>722.86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itBWT</c:v>
                </c:pt>
              </c:strCache>
            </c:strRef>
          </c:tx>
          <c:spPr>
            <a:ln w="25602">
              <a:solidFill>
                <a:srgbClr val="800080"/>
              </a:solidFill>
              <a:prstDash val="solid"/>
            </a:ln>
          </c:spPr>
          <c:marker>
            <c:symbol val="star"/>
            <c:size val="6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cat>
            <c:numRef>
              <c:f>Sheet1!$B$1:$K$1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Sheet1!$B$6:$K$6</c:f>
              <c:numCache>
                <c:formatCode>General</c:formatCode>
                <c:ptCount val="10"/>
                <c:pt idx="0">
                  <c:v>35</c:v>
                </c:pt>
                <c:pt idx="1">
                  <c:v>60</c:v>
                </c:pt>
                <c:pt idx="2">
                  <c:v>100</c:v>
                </c:pt>
                <c:pt idx="3">
                  <c:v>120</c:v>
                </c:pt>
                <c:pt idx="4">
                  <c:v>140</c:v>
                </c:pt>
                <c:pt idx="5">
                  <c:v>170</c:v>
                </c:pt>
                <c:pt idx="6">
                  <c:v>200</c:v>
                </c:pt>
                <c:pt idx="7">
                  <c:v>250</c:v>
                </c:pt>
                <c:pt idx="8">
                  <c:v>260</c:v>
                </c:pt>
                <c:pt idx="9">
                  <c:v>290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797184"/>
        <c:axId val="158815744"/>
      </c:lineChart>
      <c:catAx>
        <c:axId val="15879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8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8815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8815744"/>
        <c:scaling>
          <c:orientation val="minMax"/>
          <c:max val="7000"/>
          <c:min val="0"/>
        </c:scaling>
        <c:delete val="0"/>
        <c:axPos val="l"/>
        <c:majorGridlines>
          <c:spPr>
            <a:ln w="6400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6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8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8797184"/>
        <c:crosses val="autoZero"/>
        <c:crossBetween val="between"/>
        <c:majorUnit val="1000"/>
      </c:valAx>
      <c:spPr>
        <a:solidFill>
          <a:srgbClr val="C0C0C0"/>
        </a:solidFill>
        <a:ln w="25602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3.6010632654862082E-2"/>
          <c:y val="2.4030660148785583E-2"/>
          <c:w val="0.89772727272727271"/>
          <c:h val="0.16292134831460675"/>
        </c:manualLayout>
      </c:layout>
      <c:overlay val="0"/>
      <c:spPr>
        <a:solidFill>
          <a:srgbClr val="FFFFFF"/>
        </a:solidFill>
        <a:ln w="6400">
          <a:solidFill>
            <a:srgbClr val="000000"/>
          </a:solidFill>
          <a:prstDash val="solid"/>
        </a:ln>
      </c:spPr>
      <c:txPr>
        <a:bodyPr/>
        <a:lstStyle/>
        <a:p>
          <a:pPr>
            <a:defRPr sz="927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8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696"/>
          <c:y val="0.18123235034003624"/>
          <c:w val="0.70760229413025422"/>
          <c:h val="0.66876114557952848"/>
        </c:manualLayout>
      </c:layout>
      <c:lineChart>
        <c:grouping val="standard"/>
        <c:varyColors val="0"/>
        <c:ser>
          <c:idx val="1"/>
          <c:order val="0"/>
          <c:tx>
            <c:strRef>
              <c:f>Sheet3!$A$395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strRef>
              <c:f>Sheet3!$B$393:$F$393</c:f>
              <c:strCache>
                <c:ptCount val="5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</c:strCache>
            </c:strRef>
          </c:cat>
          <c:val>
            <c:numRef>
              <c:f>Sheet3!$B$395:$F$395</c:f>
              <c:numCache>
                <c:formatCode>General</c:formatCode>
                <c:ptCount val="5"/>
                <c:pt idx="0">
                  <c:v>2105</c:v>
                </c:pt>
                <c:pt idx="1">
                  <c:v>2242</c:v>
                </c:pt>
                <c:pt idx="2">
                  <c:v>1548</c:v>
                </c:pt>
                <c:pt idx="3">
                  <c:v>1816</c:v>
                </c:pt>
                <c:pt idx="4">
                  <c:v>2348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Sheet3!$A$397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marker>
            <c:spPr>
              <a:ln w="38100"/>
            </c:spPr>
          </c:marker>
          <c:cat>
            <c:strRef>
              <c:f>Sheet3!$B$393:$F$393</c:f>
              <c:strCache>
                <c:ptCount val="5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</c:strCache>
            </c:strRef>
          </c:cat>
          <c:val>
            <c:numRef>
              <c:f>Sheet3!$B$397:$F$397</c:f>
              <c:numCache>
                <c:formatCode>General</c:formatCode>
                <c:ptCount val="5"/>
                <c:pt idx="0">
                  <c:v>1381.06</c:v>
                </c:pt>
                <c:pt idx="1">
                  <c:v>1521.78</c:v>
                </c:pt>
                <c:pt idx="2">
                  <c:v>1072.6299999999999</c:v>
                </c:pt>
                <c:pt idx="3">
                  <c:v>1230.27</c:v>
                </c:pt>
                <c:pt idx="4">
                  <c:v>1604.59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Sheet3!$A$399</c:f>
              <c:strCache>
                <c:ptCount val="1"/>
                <c:pt idx="0">
                  <c:v>ITFM</c:v>
                </c:pt>
              </c:strCache>
            </c:strRef>
          </c:tx>
          <c:cat>
            <c:strRef>
              <c:f>Sheet3!$B$393:$F$393</c:f>
              <c:strCache>
                <c:ptCount val="5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</c:strCache>
            </c:strRef>
          </c:cat>
          <c:val>
            <c:numRef>
              <c:f>Sheet3!$B$399:$F$399</c:f>
              <c:numCache>
                <c:formatCode>General</c:formatCode>
                <c:ptCount val="5"/>
                <c:pt idx="0">
                  <c:v>898.14499999999998</c:v>
                </c:pt>
                <c:pt idx="1">
                  <c:v>917.91300000000001</c:v>
                </c:pt>
                <c:pt idx="2">
                  <c:v>747.43899999999996</c:v>
                </c:pt>
                <c:pt idx="3">
                  <c:v>848.52300000000002</c:v>
                </c:pt>
                <c:pt idx="4">
                  <c:v>996.67800000000352</c:v>
                </c:pt>
              </c:numCache>
            </c:numRef>
          </c:val>
          <c:smooth val="0"/>
        </c:ser>
        <c:ser>
          <c:idx val="8"/>
          <c:order val="3"/>
          <c:tx>
            <c:strRef>
              <c:f>Sheet3!$A$402</c:f>
              <c:strCache>
                <c:ptCount val="1"/>
                <c:pt idx="0">
                  <c:v>ITFM(+trie constr.)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pPr>
              <a:ln w="31750">
                <a:solidFill>
                  <a:srgbClr val="00B050"/>
                </a:solidFill>
              </a:ln>
            </c:spPr>
          </c:marker>
          <c:cat>
            <c:strRef>
              <c:f>Sheet3!$B$393:$F$393</c:f>
              <c:strCache>
                <c:ptCount val="5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</c:strCache>
            </c:strRef>
          </c:cat>
          <c:val>
            <c:numRef>
              <c:f>Sheet3!$B$402:$F$402</c:f>
              <c:numCache>
                <c:formatCode>General</c:formatCode>
                <c:ptCount val="5"/>
                <c:pt idx="0">
                  <c:v>994.61310000000003</c:v>
                </c:pt>
                <c:pt idx="1">
                  <c:v>1010.2251</c:v>
                </c:pt>
                <c:pt idx="2">
                  <c:v>813.1644</c:v>
                </c:pt>
                <c:pt idx="3">
                  <c:v>929.47860000000003</c:v>
                </c:pt>
                <c:pt idx="4">
                  <c:v>1100.367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545408"/>
        <c:axId val="50547328"/>
      </c:lineChart>
      <c:catAx>
        <c:axId val="5054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0547328"/>
        <c:crosses val="autoZero"/>
        <c:auto val="1"/>
        <c:lblAlgn val="ctr"/>
        <c:lblOffset val="100"/>
        <c:noMultiLvlLbl val="0"/>
      </c:catAx>
      <c:valAx>
        <c:axId val="50547328"/>
        <c:scaling>
          <c:orientation val="minMax"/>
          <c:max val="3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0545408"/>
        <c:crossesAt val="0"/>
        <c:crossBetween val="between"/>
      </c:valAx>
    </c:plotArea>
    <c:legend>
      <c:legendPos val="t"/>
      <c:layout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732"/>
          <c:y val="0.18123235034003657"/>
          <c:w val="0.70760229413025422"/>
          <c:h val="0.66876114557952993"/>
        </c:manualLayout>
      </c:layout>
      <c:lineChart>
        <c:grouping val="standard"/>
        <c:varyColors val="0"/>
        <c:ser>
          <c:idx val="1"/>
          <c:order val="0"/>
          <c:tx>
            <c:strRef>
              <c:f>Sheet3!$A$435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strRef>
              <c:f>Sheet3!$B$433:$G$433</c:f>
              <c:strCache>
                <c:ptCount val="6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</c:strCache>
            </c:strRef>
          </c:cat>
          <c:val>
            <c:numRef>
              <c:f>Sheet3!$B$435:$G$435</c:f>
              <c:numCache>
                <c:formatCode>General</c:formatCode>
                <c:ptCount val="6"/>
                <c:pt idx="0">
                  <c:v>2527</c:v>
                </c:pt>
                <c:pt idx="1">
                  <c:v>2322</c:v>
                </c:pt>
                <c:pt idx="2">
                  <c:v>1707</c:v>
                </c:pt>
                <c:pt idx="3">
                  <c:v>2634</c:v>
                </c:pt>
                <c:pt idx="4">
                  <c:v>1945</c:v>
                </c:pt>
                <c:pt idx="5">
                  <c:v>2638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Sheet3!$A$437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marker>
            <c:spPr>
              <a:ln w="38100"/>
            </c:spPr>
          </c:marker>
          <c:cat>
            <c:strRef>
              <c:f>Sheet3!$B$433:$G$433</c:f>
              <c:strCache>
                <c:ptCount val="6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</c:strCache>
            </c:strRef>
          </c:cat>
          <c:val>
            <c:numRef>
              <c:f>Sheet3!$B$437:$G$437</c:f>
              <c:numCache>
                <c:formatCode>General</c:formatCode>
                <c:ptCount val="6"/>
                <c:pt idx="0">
                  <c:v>1217.1899999999998</c:v>
                </c:pt>
                <c:pt idx="1">
                  <c:v>1162.57</c:v>
                </c:pt>
                <c:pt idx="2">
                  <c:v>854.47</c:v>
                </c:pt>
                <c:pt idx="3">
                  <c:v>1318.55</c:v>
                </c:pt>
                <c:pt idx="4">
                  <c:v>930.22900000000004</c:v>
                </c:pt>
                <c:pt idx="5">
                  <c:v>1298.02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Sheet3!$A$439</c:f>
              <c:strCache>
                <c:ptCount val="1"/>
                <c:pt idx="0">
                  <c:v>ITFM</c:v>
                </c:pt>
              </c:strCache>
            </c:strRef>
          </c:tx>
          <c:cat>
            <c:strRef>
              <c:f>Sheet3!$B$433:$G$433</c:f>
              <c:strCache>
                <c:ptCount val="6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</c:strCache>
            </c:strRef>
          </c:cat>
          <c:val>
            <c:numRef>
              <c:f>Sheet3!$B$439:$G$439</c:f>
              <c:numCache>
                <c:formatCode>General</c:formatCode>
                <c:ptCount val="6"/>
                <c:pt idx="0">
                  <c:v>791.529</c:v>
                </c:pt>
                <c:pt idx="1">
                  <c:v>736.61300000000051</c:v>
                </c:pt>
                <c:pt idx="2">
                  <c:v>571.46599999999796</c:v>
                </c:pt>
                <c:pt idx="3">
                  <c:v>722.60299999999938</c:v>
                </c:pt>
                <c:pt idx="4">
                  <c:v>613.94999999999948</c:v>
                </c:pt>
                <c:pt idx="5">
                  <c:v>813.37599999999998</c:v>
                </c:pt>
              </c:numCache>
            </c:numRef>
          </c:val>
          <c:smooth val="0"/>
        </c:ser>
        <c:ser>
          <c:idx val="8"/>
          <c:order val="3"/>
          <c:tx>
            <c:strRef>
              <c:f>Sheet3!$A$442</c:f>
              <c:strCache>
                <c:ptCount val="1"/>
                <c:pt idx="0">
                  <c:v>ITFM(+trie constr.)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pPr>
              <a:ln w="31750">
                <a:solidFill>
                  <a:srgbClr val="00B050"/>
                </a:solidFill>
              </a:ln>
            </c:spPr>
          </c:marker>
          <c:cat>
            <c:strRef>
              <c:f>Sheet3!$B$433:$G$433</c:f>
              <c:strCache>
                <c:ptCount val="6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</c:strCache>
            </c:strRef>
          </c:cat>
          <c:val>
            <c:numRef>
              <c:f>Sheet3!$B$442:$G$442</c:f>
              <c:numCache>
                <c:formatCode>General</c:formatCode>
                <c:ptCount val="6"/>
                <c:pt idx="0">
                  <c:v>941.697</c:v>
                </c:pt>
                <c:pt idx="1">
                  <c:v>866.60900000000004</c:v>
                </c:pt>
                <c:pt idx="2">
                  <c:v>667.13209999999947</c:v>
                </c:pt>
                <c:pt idx="3">
                  <c:v>834.07799999999997</c:v>
                </c:pt>
                <c:pt idx="4">
                  <c:v>726.83300000000008</c:v>
                </c:pt>
                <c:pt idx="5">
                  <c:v>945.98099999999999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584576"/>
        <c:axId val="50590848"/>
      </c:lineChart>
      <c:catAx>
        <c:axId val="5058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0590848"/>
        <c:crosses val="autoZero"/>
        <c:auto val="1"/>
        <c:lblAlgn val="ctr"/>
        <c:lblOffset val="100"/>
        <c:noMultiLvlLbl val="0"/>
      </c:catAx>
      <c:valAx>
        <c:axId val="50590848"/>
        <c:scaling>
          <c:orientation val="minMax"/>
          <c:max val="3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0584576"/>
        <c:crossesAt val="0"/>
        <c:crossBetween val="between"/>
      </c:valAx>
    </c:plotArea>
    <c:legend>
      <c:legendPos val="t"/>
      <c:layout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449"/>
          <c:y val="0.18123235034003363"/>
          <c:w val="0.70760229413025422"/>
          <c:h val="0.66876114557951938"/>
        </c:manualLayout>
      </c:layout>
      <c:lineChart>
        <c:grouping val="standard"/>
        <c:varyColors val="0"/>
        <c:ser>
          <c:idx val="0"/>
          <c:order val="0"/>
          <c:tx>
            <c:strRef>
              <c:f>Sheet4!$A$96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Sheet4!$B$95:$K$95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Sheet4!$B$96:$K$96</c:f>
              <c:numCache>
                <c:formatCode>General</c:formatCode>
                <c:ptCount val="10"/>
                <c:pt idx="0">
                  <c:v>589.30830000000003</c:v>
                </c:pt>
                <c:pt idx="1">
                  <c:v>1176.0839999999998</c:v>
                </c:pt>
                <c:pt idx="2">
                  <c:v>1757.1869999999999</c:v>
                </c:pt>
                <c:pt idx="3">
                  <c:v>2384.8829999999998</c:v>
                </c:pt>
                <c:pt idx="4">
                  <c:v>2955.3281999999999</c:v>
                </c:pt>
                <c:pt idx="5">
                  <c:v>3420</c:v>
                </c:pt>
                <c:pt idx="6">
                  <c:v>3800</c:v>
                </c:pt>
                <c:pt idx="7">
                  <c:v>3800</c:v>
                </c:pt>
                <c:pt idx="8">
                  <c:v>3800</c:v>
                </c:pt>
                <c:pt idx="9">
                  <c:v>3800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Sheet4!$A$97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Sheet4!$B$95:$K$95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Sheet4!$B$97:$K$97</c:f>
              <c:numCache>
                <c:formatCode>General</c:formatCode>
                <c:ptCount val="10"/>
                <c:pt idx="0">
                  <c:v>326.78699999999924</c:v>
                </c:pt>
                <c:pt idx="1">
                  <c:v>645.73599999999999</c:v>
                </c:pt>
                <c:pt idx="2">
                  <c:v>962</c:v>
                </c:pt>
                <c:pt idx="3">
                  <c:v>1283</c:v>
                </c:pt>
                <c:pt idx="4">
                  <c:v>1646.98</c:v>
                </c:pt>
                <c:pt idx="5">
                  <c:v>1947.74</c:v>
                </c:pt>
                <c:pt idx="6">
                  <c:v>2252.08</c:v>
                </c:pt>
                <c:pt idx="7">
                  <c:v>2568.86</c:v>
                </c:pt>
                <c:pt idx="8">
                  <c:v>2940.12</c:v>
                </c:pt>
                <c:pt idx="9">
                  <c:v>3209.6750000000002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Sheet4!$A$98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Sheet4!$B$95:$K$95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Sheet4!$B$98:$K$98</c:f>
              <c:numCache>
                <c:formatCode>General</c:formatCode>
                <c:ptCount val="10"/>
                <c:pt idx="0">
                  <c:v>107.4195000000001</c:v>
                </c:pt>
                <c:pt idx="1">
                  <c:v>192.47750000000002</c:v>
                </c:pt>
                <c:pt idx="2">
                  <c:v>281.16399999999999</c:v>
                </c:pt>
                <c:pt idx="3">
                  <c:v>388.20629999999954</c:v>
                </c:pt>
                <c:pt idx="4">
                  <c:v>496.46999999999969</c:v>
                </c:pt>
                <c:pt idx="5">
                  <c:v>587.49</c:v>
                </c:pt>
                <c:pt idx="6">
                  <c:v>672.3</c:v>
                </c:pt>
                <c:pt idx="7">
                  <c:v>768.91499999999996</c:v>
                </c:pt>
                <c:pt idx="8">
                  <c:v>899.375</c:v>
                </c:pt>
                <c:pt idx="9">
                  <c:v>977.066732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Sheet4!$A$99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marker>
            <c:spPr>
              <a:ln w="38100"/>
            </c:spPr>
          </c:marker>
          <c:cat>
            <c:numRef>
              <c:f>Sheet4!$B$95:$K$95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Sheet4!$B$99:$K$99</c:f>
              <c:numCache>
                <c:formatCode>General</c:formatCode>
                <c:ptCount val="10"/>
                <c:pt idx="0">
                  <c:v>134.73599999999999</c:v>
                </c:pt>
                <c:pt idx="1">
                  <c:v>282.07100000000003</c:v>
                </c:pt>
                <c:pt idx="2">
                  <c:v>394.37400000000002</c:v>
                </c:pt>
                <c:pt idx="3">
                  <c:v>526.81499999999949</c:v>
                </c:pt>
                <c:pt idx="4">
                  <c:v>664.12099999999998</c:v>
                </c:pt>
                <c:pt idx="5">
                  <c:v>789.41399999999999</c:v>
                </c:pt>
                <c:pt idx="6">
                  <c:v>1004.6700000000005</c:v>
                </c:pt>
                <c:pt idx="7">
                  <c:v>1052.8</c:v>
                </c:pt>
                <c:pt idx="8">
                  <c:v>1188.3399999999999</c:v>
                </c:pt>
                <c:pt idx="9">
                  <c:v>1218.49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Sheet4!$A$100</c:f>
              <c:strCache>
                <c:ptCount val="1"/>
                <c:pt idx="0">
                  <c:v>TFM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Sheet4!$B$95:$K$95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Sheet4!$B$100:$K$100</c:f>
              <c:numCache>
                <c:formatCode>General</c:formatCode>
                <c:ptCount val="10"/>
                <c:pt idx="0">
                  <c:v>103.61063</c:v>
                </c:pt>
                <c:pt idx="1">
                  <c:v>189.62925000000001</c:v>
                </c:pt>
                <c:pt idx="2">
                  <c:v>280.79664999999949</c:v>
                </c:pt>
                <c:pt idx="3">
                  <c:v>362.62374999999969</c:v>
                </c:pt>
                <c:pt idx="4">
                  <c:v>439.4058</c:v>
                </c:pt>
                <c:pt idx="5">
                  <c:v>513.28295000000003</c:v>
                </c:pt>
                <c:pt idx="6">
                  <c:v>583.27080000000092</c:v>
                </c:pt>
                <c:pt idx="7">
                  <c:v>649.52689999999996</c:v>
                </c:pt>
                <c:pt idx="8">
                  <c:v>726.73444999999992</c:v>
                </c:pt>
                <c:pt idx="9">
                  <c:v>831.28900000000078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Sheet4!$A$101</c:f>
              <c:strCache>
                <c:ptCount val="1"/>
                <c:pt idx="0">
                  <c:v>ITFM</c:v>
                </c:pt>
              </c:strCache>
            </c:strRef>
          </c:tx>
          <c:cat>
            <c:numRef>
              <c:f>Sheet4!$B$95:$K$95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Sheet4!$B$101:$K$101</c:f>
              <c:numCache>
                <c:formatCode>General</c:formatCode>
                <c:ptCount val="10"/>
                <c:pt idx="0">
                  <c:v>90.096199999999996</c:v>
                </c:pt>
                <c:pt idx="1">
                  <c:v>164.89500000000001</c:v>
                </c:pt>
                <c:pt idx="2">
                  <c:v>244.17099999999999</c:v>
                </c:pt>
                <c:pt idx="3">
                  <c:v>315.32499999999999</c:v>
                </c:pt>
                <c:pt idx="4">
                  <c:v>382.09199999999936</c:v>
                </c:pt>
                <c:pt idx="5">
                  <c:v>446.33300000000003</c:v>
                </c:pt>
                <c:pt idx="6">
                  <c:v>507.19200000000001</c:v>
                </c:pt>
                <c:pt idx="7">
                  <c:v>564.80599999999947</c:v>
                </c:pt>
                <c:pt idx="8">
                  <c:v>631.94299999999907</c:v>
                </c:pt>
                <c:pt idx="9">
                  <c:v>722.85999999999922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595776"/>
        <c:axId val="139597312"/>
      </c:lineChart>
      <c:catAx>
        <c:axId val="13959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597312"/>
        <c:crosses val="autoZero"/>
        <c:auto val="1"/>
        <c:lblAlgn val="ctr"/>
        <c:lblOffset val="100"/>
        <c:noMultiLvlLbl val="0"/>
      </c:catAx>
      <c:valAx>
        <c:axId val="139597312"/>
        <c:scaling>
          <c:orientation val="minMax"/>
          <c:max val="36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595776"/>
        <c:crossesAt val="0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454"/>
          <c:y val="0.18123235034003374"/>
          <c:w val="0.70760229413025422"/>
          <c:h val="0.66876114557951971"/>
        </c:manualLayout>
      </c:layout>
      <c:lineChart>
        <c:grouping val="standard"/>
        <c:varyColors val="0"/>
        <c:ser>
          <c:idx val="0"/>
          <c:order val="0"/>
          <c:tx>
            <c:strRef>
              <c:f>Sheet4!$A$122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Sheet4!$B$121:$K$121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Sheet4!$B$122:$K$122</c:f>
              <c:numCache>
                <c:formatCode>General</c:formatCode>
                <c:ptCount val="10"/>
                <c:pt idx="0">
                  <c:v>938.64400000000001</c:v>
                </c:pt>
                <c:pt idx="1">
                  <c:v>1780</c:v>
                </c:pt>
                <c:pt idx="2">
                  <c:v>2790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Sheet4!$A$123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Sheet4!$B$121:$K$121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Sheet4!$B$123:$K$123</c:f>
              <c:numCache>
                <c:formatCode>General</c:formatCode>
                <c:ptCount val="10"/>
                <c:pt idx="0">
                  <c:v>323.51912999999962</c:v>
                </c:pt>
                <c:pt idx="1">
                  <c:v>699.66863999999998</c:v>
                </c:pt>
                <c:pt idx="2">
                  <c:v>1061.7057000000011</c:v>
                </c:pt>
                <c:pt idx="3">
                  <c:v>1389.8312999999998</c:v>
                </c:pt>
                <c:pt idx="4">
                  <c:v>1729.5102000000002</c:v>
                </c:pt>
                <c:pt idx="5">
                  <c:v>2066.8626000000004</c:v>
                </c:pt>
                <c:pt idx="6">
                  <c:v>2328.5592000000001</c:v>
                </c:pt>
                <c:pt idx="7">
                  <c:v>2741.1714000000002</c:v>
                </c:pt>
                <c:pt idx="8">
                  <c:v>3033.4788000000003</c:v>
                </c:pt>
                <c:pt idx="9">
                  <c:v>3386.0079000000001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Sheet4!$A$124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Sheet4!$B$121:$K$121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Sheet4!$B$124:$K$124</c:f>
              <c:numCache>
                <c:formatCode>General</c:formatCode>
                <c:ptCount val="10"/>
                <c:pt idx="0">
                  <c:v>107.10799999999999</c:v>
                </c:pt>
                <c:pt idx="1">
                  <c:v>220.3896</c:v>
                </c:pt>
                <c:pt idx="2">
                  <c:v>342.58960000000002</c:v>
                </c:pt>
                <c:pt idx="3">
                  <c:v>475.25839999999948</c:v>
                </c:pt>
                <c:pt idx="4">
                  <c:v>602.45839999999998</c:v>
                </c:pt>
                <c:pt idx="5">
                  <c:v>751.38400000000001</c:v>
                </c:pt>
                <c:pt idx="6">
                  <c:v>883.18400000000054</c:v>
                </c:pt>
                <c:pt idx="7">
                  <c:v>1031.5839999999998</c:v>
                </c:pt>
                <c:pt idx="8">
                  <c:v>1147.1439999999998</c:v>
                </c:pt>
                <c:pt idx="9">
                  <c:v>1312.87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Sheet4!$A$125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marker>
            <c:spPr>
              <a:ln w="38100"/>
            </c:spPr>
          </c:marker>
          <c:cat>
            <c:numRef>
              <c:f>Sheet4!$B$121:$K$121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Sheet4!$B$125:$K$125</c:f>
              <c:numCache>
                <c:formatCode>General</c:formatCode>
                <c:ptCount val="10"/>
                <c:pt idx="0">
                  <c:v>174.48500000000001</c:v>
                </c:pt>
                <c:pt idx="1">
                  <c:v>347.70400000000001</c:v>
                </c:pt>
                <c:pt idx="2">
                  <c:v>497.95400000000001</c:v>
                </c:pt>
                <c:pt idx="3">
                  <c:v>692.90800000000002</c:v>
                </c:pt>
                <c:pt idx="4">
                  <c:v>896.72299999999996</c:v>
                </c:pt>
                <c:pt idx="5">
                  <c:v>1063.76</c:v>
                </c:pt>
                <c:pt idx="6">
                  <c:v>1244.9000000000001</c:v>
                </c:pt>
                <c:pt idx="7">
                  <c:v>1387.57</c:v>
                </c:pt>
                <c:pt idx="8">
                  <c:v>1442.59</c:v>
                </c:pt>
                <c:pt idx="9">
                  <c:v>1693.41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Sheet4!$A$126</c:f>
              <c:strCache>
                <c:ptCount val="1"/>
                <c:pt idx="0">
                  <c:v>TFM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Sheet4!$B$121:$K$121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Sheet4!$B$126:$K$126</c:f>
              <c:numCache>
                <c:formatCode>General</c:formatCode>
                <c:ptCount val="10"/>
                <c:pt idx="0">
                  <c:v>156.71149999999997</c:v>
                </c:pt>
                <c:pt idx="1">
                  <c:v>300.63109999999955</c:v>
                </c:pt>
                <c:pt idx="2">
                  <c:v>445.81569999999999</c:v>
                </c:pt>
                <c:pt idx="3">
                  <c:v>591.39519999999948</c:v>
                </c:pt>
                <c:pt idx="4">
                  <c:v>711.82870000000003</c:v>
                </c:pt>
                <c:pt idx="5">
                  <c:v>822.90559999999948</c:v>
                </c:pt>
                <c:pt idx="6">
                  <c:v>951.81459999999947</c:v>
                </c:pt>
                <c:pt idx="7">
                  <c:v>1105.2250000000001</c:v>
                </c:pt>
                <c:pt idx="8">
                  <c:v>1232.1979999999999</c:v>
                </c:pt>
                <c:pt idx="9">
                  <c:v>1326.0500000000002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Sheet4!$A$127</c:f>
              <c:strCache>
                <c:ptCount val="1"/>
                <c:pt idx="0">
                  <c:v>ITFM</c:v>
                </c:pt>
              </c:strCache>
            </c:strRef>
          </c:tx>
          <c:cat>
            <c:numRef>
              <c:f>Sheet4!$B$121:$K$121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Sheet4!$B$127:$K$127</c:f>
              <c:numCache>
                <c:formatCode>General</c:formatCode>
                <c:ptCount val="10"/>
                <c:pt idx="0">
                  <c:v>142.465</c:v>
                </c:pt>
                <c:pt idx="1">
                  <c:v>273.30099999999999</c:v>
                </c:pt>
                <c:pt idx="2">
                  <c:v>405.28699999999924</c:v>
                </c:pt>
                <c:pt idx="3">
                  <c:v>537.63199999999949</c:v>
                </c:pt>
                <c:pt idx="4">
                  <c:v>647.11699999999996</c:v>
                </c:pt>
                <c:pt idx="5">
                  <c:v>748.096</c:v>
                </c:pt>
                <c:pt idx="6">
                  <c:v>865.28599999999994</c:v>
                </c:pt>
                <c:pt idx="7">
                  <c:v>1004.75</c:v>
                </c:pt>
                <c:pt idx="8">
                  <c:v>1120.1799999999998</c:v>
                </c:pt>
                <c:pt idx="9">
                  <c:v>1205.5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642752"/>
        <c:axId val="139644288"/>
      </c:lineChart>
      <c:catAx>
        <c:axId val="13964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644288"/>
        <c:crosses val="autoZero"/>
        <c:auto val="1"/>
        <c:lblAlgn val="ctr"/>
        <c:lblOffset val="100"/>
        <c:noMultiLvlLbl val="0"/>
      </c:catAx>
      <c:valAx>
        <c:axId val="139644288"/>
        <c:scaling>
          <c:orientation val="minMax"/>
          <c:max val="2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642752"/>
        <c:crossesAt val="0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418"/>
          <c:y val="0.18123235034003327"/>
          <c:w val="0.70760229413025422"/>
          <c:h val="0.66876114557951816"/>
        </c:manualLayout>
      </c:layout>
      <c:lineChart>
        <c:grouping val="standard"/>
        <c:varyColors val="0"/>
        <c:ser>
          <c:idx val="0"/>
          <c:order val="0"/>
          <c:tx>
            <c:strRef>
              <c:f>Sheet4!$A$3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Sheet4!$B$2:$F$2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Sheet4!$B$3:$F$3</c:f>
              <c:numCache>
                <c:formatCode>General</c:formatCode>
                <c:ptCount val="5"/>
                <c:pt idx="0">
                  <c:v>1760</c:v>
                </c:pt>
                <c:pt idx="1">
                  <c:v>2100</c:v>
                </c:pt>
                <c:pt idx="2">
                  <c:v>2100</c:v>
                </c:pt>
                <c:pt idx="3">
                  <c:v>2100</c:v>
                </c:pt>
                <c:pt idx="4">
                  <c:v>2100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Sheet4!$A$4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Sheet4!$B$2:$F$2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Sheet4!$B$4:$F$4</c:f>
              <c:numCache>
                <c:formatCode>General</c:formatCode>
                <c:ptCount val="5"/>
                <c:pt idx="0">
                  <c:v>995</c:v>
                </c:pt>
                <c:pt idx="1">
                  <c:v>1283</c:v>
                </c:pt>
                <c:pt idx="2">
                  <c:v>1466</c:v>
                </c:pt>
                <c:pt idx="3">
                  <c:v>1874.2</c:v>
                </c:pt>
                <c:pt idx="4">
                  <c:v>2104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Sheet4!$A$5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Sheet4!$B$2:$F$2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Sheet4!$B$5:$F$5</c:f>
              <c:numCache>
                <c:formatCode>General</c:formatCode>
                <c:ptCount val="5"/>
                <c:pt idx="0">
                  <c:v>296.47839999999928</c:v>
                </c:pt>
                <c:pt idx="1">
                  <c:v>388.20629999999954</c:v>
                </c:pt>
                <c:pt idx="2">
                  <c:v>432.56227999999999</c:v>
                </c:pt>
                <c:pt idx="3">
                  <c:v>475.25839999999948</c:v>
                </c:pt>
                <c:pt idx="4">
                  <c:v>523.59538999999995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Sheet4!$A$6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marker>
            <c:spPr>
              <a:ln w="38100"/>
            </c:spPr>
          </c:marker>
          <c:cat>
            <c:numRef>
              <c:f>Sheet4!$B$2:$F$2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Sheet4!$B$6:$F$6</c:f>
              <c:numCache>
                <c:formatCode>General</c:formatCode>
                <c:ptCount val="5"/>
                <c:pt idx="0">
                  <c:v>382.06200000000001</c:v>
                </c:pt>
                <c:pt idx="1">
                  <c:v>526.81499999999949</c:v>
                </c:pt>
                <c:pt idx="2">
                  <c:v>627.49699999999996</c:v>
                </c:pt>
                <c:pt idx="3">
                  <c:v>692.90800000000002</c:v>
                </c:pt>
                <c:pt idx="4">
                  <c:v>816.904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Sheet4!$A$8</c:f>
              <c:strCache>
                <c:ptCount val="1"/>
                <c:pt idx="0">
                  <c:v>ITFM</c:v>
                </c:pt>
              </c:strCache>
            </c:strRef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circle"/>
            <c:size val="7"/>
            <c:spPr>
              <a:solidFill>
                <a:srgbClr val="F79646">
                  <a:lumMod val="75000"/>
                </a:srgbClr>
              </a:solidFill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cat>
            <c:numRef>
              <c:f>Sheet4!$B$2:$F$2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Sheet4!$B$8:$F$8</c:f>
              <c:numCache>
                <c:formatCode>General</c:formatCode>
                <c:ptCount val="5"/>
                <c:pt idx="0">
                  <c:v>243.983</c:v>
                </c:pt>
                <c:pt idx="1">
                  <c:v>354.358</c:v>
                </c:pt>
                <c:pt idx="2">
                  <c:v>409.26599999999962</c:v>
                </c:pt>
                <c:pt idx="3">
                  <c:v>541.95899999999949</c:v>
                </c:pt>
                <c:pt idx="4">
                  <c:v>655.79200000000003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115328"/>
        <c:axId val="50117248"/>
      </c:lineChart>
      <c:catAx>
        <c:axId val="5011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117248"/>
        <c:crosses val="autoZero"/>
        <c:auto val="1"/>
        <c:lblAlgn val="ctr"/>
        <c:lblOffset val="100"/>
        <c:noMultiLvlLbl val="0"/>
      </c:catAx>
      <c:valAx>
        <c:axId val="50117248"/>
        <c:scaling>
          <c:orientation val="minMax"/>
          <c:max val="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115328"/>
        <c:crossesAt val="0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426"/>
          <c:y val="0.18123235034003338"/>
          <c:w val="0.70760229413025422"/>
          <c:h val="0.6687611455795186"/>
        </c:manualLayout>
      </c:layout>
      <c:lineChart>
        <c:grouping val="standard"/>
        <c:varyColors val="0"/>
        <c:ser>
          <c:idx val="0"/>
          <c:order val="0"/>
          <c:tx>
            <c:strRef>
              <c:f>Sheet4!$A$23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Sheet4!$B$22:$F$22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Sheet4!$B$23:$F$23</c:f>
              <c:numCache>
                <c:formatCode>General</c:formatCode>
                <c:ptCount val="5"/>
                <c:pt idx="0">
                  <c:v>4400</c:v>
                </c:pt>
                <c:pt idx="1">
                  <c:v>5250</c:v>
                </c:pt>
                <c:pt idx="2">
                  <c:v>5250</c:v>
                </c:pt>
                <c:pt idx="3">
                  <c:v>5250</c:v>
                </c:pt>
                <c:pt idx="4">
                  <c:v>5250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Sheet4!$A$24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Sheet4!$B$22:$F$22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Sheet4!$B$24:$F$24</c:f>
              <c:numCache>
                <c:formatCode>General</c:formatCode>
                <c:ptCount val="5"/>
                <c:pt idx="0">
                  <c:v>2494.75</c:v>
                </c:pt>
                <c:pt idx="1">
                  <c:v>3209.6750000000002</c:v>
                </c:pt>
                <c:pt idx="2">
                  <c:v>3667.05</c:v>
                </c:pt>
                <c:pt idx="3">
                  <c:v>4615.17</c:v>
                </c:pt>
                <c:pt idx="4">
                  <c:v>5360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Sheet4!$A$25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Sheet4!$B$22:$F$22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Sheet4!$B$25:$F$25</c:f>
              <c:numCache>
                <c:formatCode>General</c:formatCode>
                <c:ptCount val="5"/>
                <c:pt idx="0">
                  <c:v>741.77000000000055</c:v>
                </c:pt>
                <c:pt idx="1">
                  <c:v>1025.066732</c:v>
                </c:pt>
                <c:pt idx="2">
                  <c:v>1208.75</c:v>
                </c:pt>
                <c:pt idx="3">
                  <c:v>1312.87</c:v>
                </c:pt>
                <c:pt idx="4">
                  <c:v>1437.21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Sheet4!$A$26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marker>
            <c:spPr>
              <a:ln w="38100"/>
            </c:spPr>
          </c:marker>
          <c:cat>
            <c:numRef>
              <c:f>Sheet4!$B$22:$F$22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Sheet4!$B$26:$F$26</c:f>
              <c:numCache>
                <c:formatCode>General</c:formatCode>
                <c:ptCount val="5"/>
                <c:pt idx="0">
                  <c:v>965.07100000000003</c:v>
                </c:pt>
                <c:pt idx="1">
                  <c:v>1218.49</c:v>
                </c:pt>
                <c:pt idx="2">
                  <c:v>1385.79</c:v>
                </c:pt>
                <c:pt idx="3">
                  <c:v>1684.72</c:v>
                </c:pt>
                <c:pt idx="4">
                  <c:v>2029.74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Sheet4!$A$28</c:f>
              <c:strCache>
                <c:ptCount val="1"/>
                <c:pt idx="0">
                  <c:v>ITFM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cat>
            <c:numRef>
              <c:f>Sheet4!$B$22:$F$22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Sheet4!$B$28:$F$28</c:f>
              <c:numCache>
                <c:formatCode>General</c:formatCode>
                <c:ptCount val="5"/>
                <c:pt idx="0">
                  <c:v>553.01199999999949</c:v>
                </c:pt>
                <c:pt idx="1">
                  <c:v>814.8649999999991</c:v>
                </c:pt>
                <c:pt idx="2">
                  <c:v>933.67499999999995</c:v>
                </c:pt>
                <c:pt idx="3">
                  <c:v>1205.5</c:v>
                </c:pt>
                <c:pt idx="4">
                  <c:v>1553.74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149248"/>
        <c:axId val="50159616"/>
      </c:lineChart>
      <c:catAx>
        <c:axId val="5014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159616"/>
        <c:crosses val="autoZero"/>
        <c:auto val="1"/>
        <c:lblAlgn val="ctr"/>
        <c:lblOffset val="100"/>
        <c:noMultiLvlLbl val="0"/>
      </c:catAx>
      <c:valAx>
        <c:axId val="50159616"/>
        <c:scaling>
          <c:orientation val="minMax"/>
          <c:max val="4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149248"/>
        <c:crossesAt val="0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701"/>
          <c:y val="0.18123235034003629"/>
          <c:w val="0.70760229413025422"/>
          <c:h val="0.66876114557952882"/>
        </c:manualLayout>
      </c:layout>
      <c:lineChart>
        <c:grouping val="standard"/>
        <c:varyColors val="0"/>
        <c:ser>
          <c:idx val="0"/>
          <c:order val="0"/>
          <c:tx>
            <c:strRef>
              <c:f>Sheet3!$A$148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Sheet3!$B$147:$K$147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Sheet3!$B$148:$K$148</c:f>
              <c:numCache>
                <c:formatCode>General</c:formatCode>
                <c:ptCount val="10"/>
                <c:pt idx="0">
                  <c:v>680.23900000000003</c:v>
                </c:pt>
                <c:pt idx="1">
                  <c:v>1224.8699999999999</c:v>
                </c:pt>
                <c:pt idx="2">
                  <c:v>1883.09</c:v>
                </c:pt>
                <c:pt idx="3">
                  <c:v>2510.42</c:v>
                </c:pt>
                <c:pt idx="4">
                  <c:v>3225.94</c:v>
                </c:pt>
                <c:pt idx="5">
                  <c:v>3831.7799999999997</c:v>
                </c:pt>
                <c:pt idx="6">
                  <c:v>4459.9800000000005</c:v>
                </c:pt>
                <c:pt idx="7">
                  <c:v>5140.92</c:v>
                </c:pt>
                <c:pt idx="8">
                  <c:v>5924.1240000000034</c:v>
                </c:pt>
                <c:pt idx="9">
                  <c:v>6533.39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Sheet3!$A$149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Sheet3!$B$147:$K$147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Sheet3!$B$149:$K$149</c:f>
              <c:numCache>
                <c:formatCode>General</c:formatCode>
                <c:ptCount val="10"/>
                <c:pt idx="0">
                  <c:v>36.120000000000012</c:v>
                </c:pt>
                <c:pt idx="1">
                  <c:v>69.916920000001127</c:v>
                </c:pt>
                <c:pt idx="2">
                  <c:v>98.516760000000005</c:v>
                </c:pt>
                <c:pt idx="3">
                  <c:v>130.71599999999998</c:v>
                </c:pt>
                <c:pt idx="4">
                  <c:v>162.91524000000001</c:v>
                </c:pt>
                <c:pt idx="5">
                  <c:v>195.11447999999999</c:v>
                </c:pt>
                <c:pt idx="6">
                  <c:v>227.31371999999999</c:v>
                </c:pt>
                <c:pt idx="7">
                  <c:v>259.51296000000002</c:v>
                </c:pt>
                <c:pt idx="8">
                  <c:v>291.7122</c:v>
                </c:pt>
                <c:pt idx="9">
                  <c:v>323.91144000000003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Sheet3!$A$150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Sheet3!$B$147:$K$147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Sheet3!$B$150:$K$150</c:f>
              <c:numCache>
                <c:formatCode>General</c:formatCode>
                <c:ptCount val="10"/>
                <c:pt idx="0">
                  <c:v>77.834999999999994</c:v>
                </c:pt>
                <c:pt idx="1">
                  <c:v>148.566</c:v>
                </c:pt>
                <c:pt idx="2">
                  <c:v>215.28359999999998</c:v>
                </c:pt>
                <c:pt idx="3">
                  <c:v>280.84440000000438</c:v>
                </c:pt>
                <c:pt idx="4">
                  <c:v>342.12779999999964</c:v>
                </c:pt>
                <c:pt idx="5">
                  <c:v>413.11700000000002</c:v>
                </c:pt>
                <c:pt idx="6">
                  <c:v>454.2317999999936</c:v>
                </c:pt>
                <c:pt idx="7">
                  <c:v>540.86819999999796</c:v>
                </c:pt>
                <c:pt idx="8">
                  <c:v>594.6046</c:v>
                </c:pt>
                <c:pt idx="9">
                  <c:v>678.08500000000004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Sheet3!$A$151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marker>
            <c:spPr>
              <a:ln w="38100"/>
            </c:spPr>
          </c:marker>
          <c:cat>
            <c:numRef>
              <c:f>Sheet3!$B$147:$K$147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Sheet3!$B$151:$K$151</c:f>
              <c:numCache>
                <c:formatCode>General</c:formatCode>
                <c:ptCount val="10"/>
                <c:pt idx="0">
                  <c:v>95.217200000001256</c:v>
                </c:pt>
                <c:pt idx="1">
                  <c:v>169.453</c:v>
                </c:pt>
                <c:pt idx="2">
                  <c:v>245.167</c:v>
                </c:pt>
                <c:pt idx="3">
                  <c:v>344.464</c:v>
                </c:pt>
                <c:pt idx="4">
                  <c:v>431.77099999999899</c:v>
                </c:pt>
                <c:pt idx="5">
                  <c:v>519.55699999999797</c:v>
                </c:pt>
                <c:pt idx="6">
                  <c:v>569.03099999999949</c:v>
                </c:pt>
                <c:pt idx="7">
                  <c:v>668.51499999999999</c:v>
                </c:pt>
                <c:pt idx="8">
                  <c:v>761.09199999999998</c:v>
                </c:pt>
                <c:pt idx="9">
                  <c:v>837.29900000000055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Sheet3!$A$153</c:f>
              <c:strCache>
                <c:ptCount val="1"/>
                <c:pt idx="0">
                  <c:v>ITFM</c:v>
                </c:pt>
              </c:strCache>
            </c:strRef>
          </c:tx>
          <c:cat>
            <c:numRef>
              <c:f>Sheet3!$B$147:$K$147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Sheet3!$B$153:$K$153</c:f>
              <c:numCache>
                <c:formatCode>General</c:formatCode>
                <c:ptCount val="10"/>
                <c:pt idx="0">
                  <c:v>70.813800000000001</c:v>
                </c:pt>
                <c:pt idx="1">
                  <c:v>127.29700000000012</c:v>
                </c:pt>
                <c:pt idx="2">
                  <c:v>174.48000000000027</c:v>
                </c:pt>
                <c:pt idx="3">
                  <c:v>205.03800000000001</c:v>
                </c:pt>
                <c:pt idx="4">
                  <c:v>261.42099999999863</c:v>
                </c:pt>
                <c:pt idx="5">
                  <c:v>271.80500000000001</c:v>
                </c:pt>
                <c:pt idx="6">
                  <c:v>300.79399999999669</c:v>
                </c:pt>
                <c:pt idx="7">
                  <c:v>340.9319999999932</c:v>
                </c:pt>
                <c:pt idx="8">
                  <c:v>347.06700000000001</c:v>
                </c:pt>
                <c:pt idx="9">
                  <c:v>376.077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662848"/>
        <c:axId val="139664384"/>
      </c:lineChart>
      <c:catAx>
        <c:axId val="139662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39664384"/>
        <c:crosses val="autoZero"/>
        <c:auto val="1"/>
        <c:lblAlgn val="ctr"/>
        <c:lblOffset val="100"/>
        <c:noMultiLvlLbl val="0"/>
      </c:catAx>
      <c:valAx>
        <c:axId val="139664384"/>
        <c:scaling>
          <c:orientation val="minMax"/>
          <c:max val="1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39662848"/>
        <c:crossesAt val="0"/>
        <c:crossBetween val="between"/>
      </c:valAx>
    </c:plotArea>
    <c:legend>
      <c:legendPos val="t"/>
      <c:layout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537"/>
          <c:y val="0.18123235034003463"/>
          <c:w val="0.70760229413025422"/>
          <c:h val="0.66876114557952271"/>
        </c:manualLayout>
      </c:layout>
      <c:lineChart>
        <c:grouping val="standard"/>
        <c:varyColors val="0"/>
        <c:ser>
          <c:idx val="0"/>
          <c:order val="0"/>
          <c:tx>
            <c:strRef>
              <c:f>Sheet2!$A$171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Sheet2!$B$170:$K$170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Sheet2!$B$171:$K$171</c:f>
              <c:numCache>
                <c:formatCode>General</c:formatCode>
                <c:ptCount val="10"/>
                <c:pt idx="0">
                  <c:v>619.90099999999939</c:v>
                </c:pt>
                <c:pt idx="1">
                  <c:v>1245.9000000000001</c:v>
                </c:pt>
                <c:pt idx="2">
                  <c:v>1901.27</c:v>
                </c:pt>
                <c:pt idx="3">
                  <c:v>2338.92</c:v>
                </c:pt>
                <c:pt idx="4">
                  <c:v>3010.98</c:v>
                </c:pt>
                <c:pt idx="5">
                  <c:v>3586.96</c:v>
                </c:pt>
                <c:pt idx="6">
                  <c:v>4209.8600000000024</c:v>
                </c:pt>
                <c:pt idx="7">
                  <c:v>4811.3600000000024</c:v>
                </c:pt>
                <c:pt idx="8">
                  <c:v>5437.05</c:v>
                </c:pt>
                <c:pt idx="9">
                  <c:v>6190.44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Sheet2!$A$172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Sheet2!$B$170:$K$170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Sheet2!$B$172:$K$172</c:f>
              <c:numCache>
                <c:formatCode>General</c:formatCode>
                <c:ptCount val="10"/>
                <c:pt idx="0">
                  <c:v>46.955999999999996</c:v>
                </c:pt>
                <c:pt idx="1">
                  <c:v>90.891996000000006</c:v>
                </c:pt>
                <c:pt idx="2">
                  <c:v>128.071788</c:v>
                </c:pt>
                <c:pt idx="3">
                  <c:v>169.9308</c:v>
                </c:pt>
                <c:pt idx="4">
                  <c:v>211.78981199999998</c:v>
                </c:pt>
                <c:pt idx="5">
                  <c:v>253.64882399999999</c:v>
                </c:pt>
                <c:pt idx="6">
                  <c:v>295.507836</c:v>
                </c:pt>
                <c:pt idx="7">
                  <c:v>337.366848</c:v>
                </c:pt>
                <c:pt idx="8">
                  <c:v>379.22586000000001</c:v>
                </c:pt>
                <c:pt idx="9">
                  <c:v>421.08487200000002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Sheet2!$A$173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Sheet2!$B$170:$K$170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Sheet2!$B$173:$K$173</c:f>
              <c:numCache>
                <c:formatCode>General</c:formatCode>
                <c:ptCount val="10"/>
                <c:pt idx="0">
                  <c:v>64.424430000000001</c:v>
                </c:pt>
                <c:pt idx="1">
                  <c:v>138.5258</c:v>
                </c:pt>
                <c:pt idx="2">
                  <c:v>205.1413</c:v>
                </c:pt>
                <c:pt idx="3">
                  <c:v>273.05599999999993</c:v>
                </c:pt>
                <c:pt idx="4">
                  <c:v>332.16</c:v>
                </c:pt>
                <c:pt idx="5">
                  <c:v>407.65690000000001</c:v>
                </c:pt>
                <c:pt idx="6">
                  <c:v>497.35419999999999</c:v>
                </c:pt>
                <c:pt idx="7">
                  <c:v>536.90239999999949</c:v>
                </c:pt>
                <c:pt idx="8">
                  <c:v>582.95039999999949</c:v>
                </c:pt>
                <c:pt idx="9">
                  <c:v>633.73800000000051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Sheet2!$A$174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marker>
            <c:spPr>
              <a:ln w="38100"/>
            </c:spPr>
          </c:marker>
          <c:cat>
            <c:numRef>
              <c:f>Sheet2!$B$170:$K$170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Sheet2!$B$174:$K$174</c:f>
              <c:numCache>
                <c:formatCode>General</c:formatCode>
                <c:ptCount val="10"/>
                <c:pt idx="0">
                  <c:v>124.229</c:v>
                </c:pt>
                <c:pt idx="1">
                  <c:v>245.625</c:v>
                </c:pt>
                <c:pt idx="2">
                  <c:v>348.56700000000001</c:v>
                </c:pt>
                <c:pt idx="3">
                  <c:v>510.93299999999869</c:v>
                </c:pt>
                <c:pt idx="4">
                  <c:v>579.17800000000341</c:v>
                </c:pt>
                <c:pt idx="5">
                  <c:v>705.51099999999997</c:v>
                </c:pt>
                <c:pt idx="6">
                  <c:v>817.84999999999798</c:v>
                </c:pt>
                <c:pt idx="7">
                  <c:v>954.42</c:v>
                </c:pt>
                <c:pt idx="8">
                  <c:v>1010.3499999999979</c:v>
                </c:pt>
                <c:pt idx="9">
                  <c:v>1255.8399999999999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Sheet2!$A$176</c:f>
              <c:strCache>
                <c:ptCount val="1"/>
                <c:pt idx="0">
                  <c:v>ITFM</c:v>
                </c:pt>
              </c:strCache>
            </c:strRef>
          </c:tx>
          <c:cat>
            <c:numRef>
              <c:f>Sheet2!$B$170:$K$170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Sheet2!$B$176:$K$176</c:f>
              <c:numCache>
                <c:formatCode>General</c:formatCode>
                <c:ptCount val="10"/>
                <c:pt idx="0">
                  <c:v>90.107500000000002</c:v>
                </c:pt>
                <c:pt idx="1">
                  <c:v>162.11899999999997</c:v>
                </c:pt>
                <c:pt idx="2">
                  <c:v>232.232</c:v>
                </c:pt>
                <c:pt idx="3">
                  <c:v>312.9369999999974</c:v>
                </c:pt>
                <c:pt idx="4">
                  <c:v>357.82499999999999</c:v>
                </c:pt>
                <c:pt idx="5">
                  <c:v>390.79399999999805</c:v>
                </c:pt>
                <c:pt idx="6">
                  <c:v>444.59599999999864</c:v>
                </c:pt>
                <c:pt idx="7">
                  <c:v>486.31799999999993</c:v>
                </c:pt>
                <c:pt idx="8">
                  <c:v>515.69799999999998</c:v>
                </c:pt>
                <c:pt idx="9">
                  <c:v>568.20600000000002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705728"/>
        <c:axId val="139715712"/>
      </c:lineChart>
      <c:catAx>
        <c:axId val="13970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39715712"/>
        <c:crosses val="autoZero"/>
        <c:auto val="1"/>
        <c:lblAlgn val="ctr"/>
        <c:lblOffset val="100"/>
        <c:noMultiLvlLbl val="0"/>
      </c:catAx>
      <c:valAx>
        <c:axId val="139715712"/>
        <c:scaling>
          <c:orientation val="minMax"/>
          <c:max val="16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39705728"/>
        <c:crossesAt val="0"/>
        <c:crossBetween val="between"/>
      </c:valAx>
    </c:plotArea>
    <c:legend>
      <c:legendPos val="t"/>
      <c:layout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468"/>
          <c:y val="0.18123235034003388"/>
          <c:w val="0.70760229413025422"/>
          <c:h val="0.66876114557952004"/>
        </c:manualLayout>
      </c:layout>
      <c:lineChart>
        <c:grouping val="standard"/>
        <c:varyColors val="0"/>
        <c:ser>
          <c:idx val="0"/>
          <c:order val="0"/>
          <c:tx>
            <c:strRef>
              <c:f>Sheet3!$A$52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Sheet3!$B$51:$F$51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Sheet3!$B$52:$F$52</c:f>
              <c:numCache>
                <c:formatCode>General</c:formatCode>
                <c:ptCount val="5"/>
                <c:pt idx="0">
                  <c:v>879.81999999999948</c:v>
                </c:pt>
                <c:pt idx="1">
                  <c:v>1124.6499999999999</c:v>
                </c:pt>
                <c:pt idx="2">
                  <c:v>1200</c:v>
                </c:pt>
                <c:pt idx="3">
                  <c:v>1200</c:v>
                </c:pt>
                <c:pt idx="4">
                  <c:v>1200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Sheet3!$A$53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Sheet3!$B$51:$F$51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Sheet3!$B$53:$F$53</c:f>
              <c:numCache>
                <c:formatCode>General</c:formatCode>
                <c:ptCount val="5"/>
                <c:pt idx="0">
                  <c:v>107</c:v>
                </c:pt>
                <c:pt idx="1">
                  <c:v>130</c:v>
                </c:pt>
                <c:pt idx="2">
                  <c:v>152</c:v>
                </c:pt>
                <c:pt idx="3">
                  <c:v>186</c:v>
                </c:pt>
                <c:pt idx="4">
                  <c:v>221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Sheet3!$A$54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Sheet3!$B$51:$F$51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Sheet3!$B$54:$F$54</c:f>
              <c:numCache>
                <c:formatCode>General</c:formatCode>
                <c:ptCount val="5"/>
                <c:pt idx="0">
                  <c:v>232.07759999999999</c:v>
                </c:pt>
                <c:pt idx="1">
                  <c:v>280.84440000000114</c:v>
                </c:pt>
                <c:pt idx="2">
                  <c:v>298.0274</c:v>
                </c:pt>
                <c:pt idx="3">
                  <c:v>273.05599999999993</c:v>
                </c:pt>
                <c:pt idx="4">
                  <c:v>292.4898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Sheet3!$A$55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marker>
            <c:spPr>
              <a:ln w="38100"/>
            </c:spPr>
          </c:marker>
          <c:cat>
            <c:numRef>
              <c:f>Sheet3!$B$51:$F$51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Sheet3!$B$55:$F$55</c:f>
              <c:numCache>
                <c:formatCode>General</c:formatCode>
                <c:ptCount val="5"/>
                <c:pt idx="0">
                  <c:v>280.173</c:v>
                </c:pt>
                <c:pt idx="1">
                  <c:v>344.464</c:v>
                </c:pt>
                <c:pt idx="2">
                  <c:v>432.15000000000032</c:v>
                </c:pt>
                <c:pt idx="3">
                  <c:v>510.93299999999874</c:v>
                </c:pt>
                <c:pt idx="4">
                  <c:v>651.53699999999947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Sheet3!$A$57</c:f>
              <c:strCache>
                <c:ptCount val="1"/>
                <c:pt idx="0">
                  <c:v>ITFM</c:v>
                </c:pt>
              </c:strCache>
            </c:strRef>
          </c:tx>
          <c:cat>
            <c:numRef>
              <c:f>Sheet3!$B$51:$F$51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Sheet3!$B$57:$F$57</c:f>
              <c:numCache>
                <c:formatCode>General</c:formatCode>
                <c:ptCount val="5"/>
                <c:pt idx="0">
                  <c:v>154.45100000000048</c:v>
                </c:pt>
                <c:pt idx="1">
                  <c:v>205.03800000000001</c:v>
                </c:pt>
                <c:pt idx="2">
                  <c:v>285.28799999999899</c:v>
                </c:pt>
                <c:pt idx="3">
                  <c:v>351.09299999999905</c:v>
                </c:pt>
                <c:pt idx="4">
                  <c:v>416.16500000000002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765632"/>
        <c:axId val="139767168"/>
      </c:lineChart>
      <c:catAx>
        <c:axId val="13976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39767168"/>
        <c:crosses val="autoZero"/>
        <c:auto val="1"/>
        <c:lblAlgn val="ctr"/>
        <c:lblOffset val="100"/>
        <c:noMultiLvlLbl val="0"/>
      </c:catAx>
      <c:valAx>
        <c:axId val="139767168"/>
        <c:scaling>
          <c:orientation val="minMax"/>
          <c:max val="1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39765632"/>
        <c:crossesAt val="0"/>
        <c:crossBetween val="between"/>
      </c:valAx>
    </c:plotArea>
    <c:legend>
      <c:legendPos val="t"/>
      <c:layout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476"/>
          <c:y val="0.18123235034003396"/>
          <c:w val="0.70760229413025422"/>
          <c:h val="0.66876114557952038"/>
        </c:manualLayout>
      </c:layout>
      <c:lineChart>
        <c:grouping val="standard"/>
        <c:varyColors val="0"/>
        <c:ser>
          <c:idx val="0"/>
          <c:order val="0"/>
          <c:tx>
            <c:strRef>
              <c:f>Sheet3!$A$73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Sheet3!$B$72:$F$72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Sheet3!$B$73:$F$73</c:f>
              <c:numCache>
                <c:formatCode>General</c:formatCode>
                <c:ptCount val="5"/>
                <c:pt idx="0">
                  <c:v>1759</c:v>
                </c:pt>
                <c:pt idx="1">
                  <c:v>2500</c:v>
                </c:pt>
                <c:pt idx="2">
                  <c:v>2500</c:v>
                </c:pt>
                <c:pt idx="3">
                  <c:v>2500</c:v>
                </c:pt>
                <c:pt idx="4">
                  <c:v>2500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Sheet3!$A$74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Sheet3!$B$72:$F$72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Sheet3!$B$74:$F$74</c:f>
              <c:numCache>
                <c:formatCode>General</c:formatCode>
                <c:ptCount val="5"/>
                <c:pt idx="0">
                  <c:v>271</c:v>
                </c:pt>
                <c:pt idx="1">
                  <c:v>322</c:v>
                </c:pt>
                <c:pt idx="2">
                  <c:v>376</c:v>
                </c:pt>
                <c:pt idx="3">
                  <c:v>463</c:v>
                </c:pt>
                <c:pt idx="4">
                  <c:v>554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Sheet3!$A$75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Sheet3!$B$72:$F$72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Sheet3!$B$75:$F$75</c:f>
              <c:numCache>
                <c:formatCode>General</c:formatCode>
                <c:ptCount val="5"/>
                <c:pt idx="0">
                  <c:v>584.15800000000002</c:v>
                </c:pt>
                <c:pt idx="1">
                  <c:v>678.08500000000004</c:v>
                </c:pt>
                <c:pt idx="2">
                  <c:v>723.75</c:v>
                </c:pt>
                <c:pt idx="3">
                  <c:v>633.73800000000051</c:v>
                </c:pt>
                <c:pt idx="4">
                  <c:v>662.91599999999949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Sheet3!$A$76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marker>
            <c:spPr>
              <a:ln w="38100"/>
            </c:spPr>
          </c:marker>
          <c:cat>
            <c:numRef>
              <c:f>Sheet3!$B$72:$F$72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Sheet3!$B$76:$F$76</c:f>
              <c:numCache>
                <c:formatCode>General</c:formatCode>
                <c:ptCount val="5"/>
                <c:pt idx="0">
                  <c:v>632.66599999999949</c:v>
                </c:pt>
                <c:pt idx="1">
                  <c:v>777.29900000000055</c:v>
                </c:pt>
                <c:pt idx="2">
                  <c:v>992.10199999999998</c:v>
                </c:pt>
                <c:pt idx="3">
                  <c:v>1255.8399999999999</c:v>
                </c:pt>
                <c:pt idx="4">
                  <c:v>1545.92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Sheet3!$A$78</c:f>
              <c:strCache>
                <c:ptCount val="1"/>
                <c:pt idx="0">
                  <c:v>ITFM</c:v>
                </c:pt>
              </c:strCache>
            </c:strRef>
          </c:tx>
          <c:cat>
            <c:numRef>
              <c:f>Sheet3!$B$72:$F$72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Sheet3!$B$78:$F$78</c:f>
              <c:numCache>
                <c:formatCode>General</c:formatCode>
                <c:ptCount val="5"/>
                <c:pt idx="0">
                  <c:v>292.19099999999969</c:v>
                </c:pt>
                <c:pt idx="1">
                  <c:v>376.077</c:v>
                </c:pt>
                <c:pt idx="2">
                  <c:v>495.72799999999899</c:v>
                </c:pt>
                <c:pt idx="3">
                  <c:v>621.43399999999997</c:v>
                </c:pt>
                <c:pt idx="4">
                  <c:v>721.74900000000002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642752"/>
        <c:axId val="141656832"/>
      </c:lineChart>
      <c:catAx>
        <c:axId val="14164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41656832"/>
        <c:crosses val="autoZero"/>
        <c:auto val="1"/>
        <c:lblAlgn val="ctr"/>
        <c:lblOffset val="100"/>
        <c:noMultiLvlLbl val="0"/>
      </c:catAx>
      <c:valAx>
        <c:axId val="141656832"/>
        <c:scaling>
          <c:orientation val="minMax"/>
          <c:max val="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41642752"/>
        <c:crossesAt val="0"/>
        <c:crossBetween val="between"/>
      </c:valAx>
    </c:plotArea>
    <c:legend>
      <c:legendPos val="t"/>
      <c:layout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334950840277749E-2"/>
          <c:y val="0.15280345102730866"/>
          <c:w val="0.76136363636363635"/>
          <c:h val="0.741573033707865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Suffix</c:v>
                </c:pt>
              </c:strCache>
            </c:strRef>
          </c:tx>
          <c:spPr>
            <a:ln w="21628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Sheet1!$B$1:$K$1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129.72499999999999</c:v>
                </c:pt>
                <c:pt idx="1">
                  <c:v>247.61</c:v>
                </c:pt>
                <c:pt idx="2">
                  <c:v>358.80599999999998</c:v>
                </c:pt>
                <c:pt idx="3">
                  <c:v>468.07400000000001</c:v>
                </c:pt>
                <c:pt idx="4">
                  <c:v>570.21299999999997</c:v>
                </c:pt>
                <c:pt idx="5">
                  <c:v>665.19500000000005</c:v>
                </c:pt>
                <c:pt idx="6">
                  <c:v>732.053</c:v>
                </c:pt>
                <c:pt idx="7">
                  <c:v>801.447</c:v>
                </c:pt>
                <c:pt idx="8">
                  <c:v>874.34100000000001</c:v>
                </c:pt>
                <c:pt idx="9">
                  <c:v>930.00300000000004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Hash</c:v>
                </c:pt>
              </c:strCache>
            </c:strRef>
          </c:tx>
          <c:spPr>
            <a:ln w="21628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Sheet1!$B$1:$K$1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Sheet1!$B$3:$K$3</c:f>
              <c:numCache>
                <c:formatCode>General</c:formatCode>
                <c:ptCount val="10"/>
                <c:pt idx="0">
                  <c:v>680.23900000000003</c:v>
                </c:pt>
                <c:pt idx="1">
                  <c:v>1224.8699999999999</c:v>
                </c:pt>
                <c:pt idx="2">
                  <c:v>1883.09</c:v>
                </c:pt>
                <c:pt idx="3">
                  <c:v>2510.42</c:v>
                </c:pt>
                <c:pt idx="4">
                  <c:v>3225.94</c:v>
                </c:pt>
                <c:pt idx="5">
                  <c:v>3831.78</c:v>
                </c:pt>
                <c:pt idx="6">
                  <c:v>4459.9799999999996</c:v>
                </c:pt>
                <c:pt idx="7">
                  <c:v>5140.92</c:v>
                </c:pt>
                <c:pt idx="8">
                  <c:v>5924.1239999999998</c:v>
                </c:pt>
                <c:pt idx="9">
                  <c:v>6533.39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BWT</c:v>
                </c:pt>
              </c:strCache>
            </c:strRef>
          </c:tx>
          <c:spPr>
            <a:ln w="21628">
              <a:solidFill>
                <a:srgbClr val="9933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993300"/>
              </a:solidFill>
              <a:ln>
                <a:solidFill>
                  <a:srgbClr val="993300"/>
                </a:solidFill>
                <a:prstDash val="solid"/>
              </a:ln>
            </c:spPr>
          </c:marker>
          <c:cat>
            <c:numRef>
              <c:f>Sheet1!$B$1:$K$1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Sheet1!$B$4:$K$4</c:f>
              <c:numCache>
                <c:formatCode>General</c:formatCode>
                <c:ptCount val="10"/>
                <c:pt idx="0">
                  <c:v>95.217200000000005</c:v>
                </c:pt>
                <c:pt idx="1">
                  <c:v>169.453</c:v>
                </c:pt>
                <c:pt idx="2">
                  <c:v>245.167</c:v>
                </c:pt>
                <c:pt idx="3">
                  <c:v>344.464</c:v>
                </c:pt>
                <c:pt idx="4">
                  <c:v>431.77100000000002</c:v>
                </c:pt>
                <c:pt idx="5">
                  <c:v>519.55700000000002</c:v>
                </c:pt>
                <c:pt idx="6">
                  <c:v>569.03099999999995</c:v>
                </c:pt>
                <c:pt idx="7">
                  <c:v>668.51499999999999</c:v>
                </c:pt>
                <c:pt idx="8">
                  <c:v>761.09199999999998</c:v>
                </c:pt>
                <c:pt idx="9">
                  <c:v>837.29899999999998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tBWT</c:v>
                </c:pt>
              </c:strCache>
            </c:strRef>
          </c:tx>
          <c:spPr>
            <a:ln w="21628">
              <a:solidFill>
                <a:srgbClr val="008000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rgbClr val="008000"/>
                </a:solidFill>
                <a:prstDash val="solid"/>
              </a:ln>
            </c:spPr>
          </c:marker>
          <c:cat>
            <c:numRef>
              <c:f>Sheet1!$B$1:$K$1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Sheet1!$B$5:$K$5</c:f>
              <c:numCache>
                <c:formatCode>General</c:formatCode>
                <c:ptCount val="10"/>
                <c:pt idx="0">
                  <c:v>70.813800000000001</c:v>
                </c:pt>
                <c:pt idx="1">
                  <c:v>127.297</c:v>
                </c:pt>
                <c:pt idx="2">
                  <c:v>174.48</c:v>
                </c:pt>
                <c:pt idx="3">
                  <c:v>205.03800000000001</c:v>
                </c:pt>
                <c:pt idx="4">
                  <c:v>261.42099999999999</c:v>
                </c:pt>
                <c:pt idx="5">
                  <c:v>271.80500000000001</c:v>
                </c:pt>
                <c:pt idx="6">
                  <c:v>300.79399999999998</c:v>
                </c:pt>
                <c:pt idx="7">
                  <c:v>340.93200000000002</c:v>
                </c:pt>
                <c:pt idx="8">
                  <c:v>347.06700000000001</c:v>
                </c:pt>
                <c:pt idx="9">
                  <c:v>376.077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itBWT</c:v>
                </c:pt>
              </c:strCache>
            </c:strRef>
          </c:tx>
          <c:spPr>
            <a:ln w="21628">
              <a:solidFill>
                <a:srgbClr val="800080"/>
              </a:solidFill>
              <a:prstDash val="solid"/>
            </a:ln>
          </c:spPr>
          <c:marker>
            <c:symbol val="star"/>
            <c:size val="8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cat>
            <c:numRef>
              <c:f>Sheet1!$B$1:$K$1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Sheet1!$B$6:$K$6</c:f>
              <c:numCache>
                <c:formatCode>General</c:formatCode>
                <c:ptCount val="10"/>
                <c:pt idx="0">
                  <c:v>29</c:v>
                </c:pt>
                <c:pt idx="1">
                  <c:v>90</c:v>
                </c:pt>
                <c:pt idx="2">
                  <c:v>70</c:v>
                </c:pt>
                <c:pt idx="3">
                  <c:v>82</c:v>
                </c:pt>
                <c:pt idx="4">
                  <c:v>104</c:v>
                </c:pt>
                <c:pt idx="5">
                  <c:v>109</c:v>
                </c:pt>
                <c:pt idx="6">
                  <c:v>120</c:v>
                </c:pt>
                <c:pt idx="7">
                  <c:v>136</c:v>
                </c:pt>
                <c:pt idx="8">
                  <c:v>140</c:v>
                </c:pt>
                <c:pt idx="9">
                  <c:v>150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830208"/>
        <c:axId val="160831744"/>
      </c:lineChart>
      <c:catAx>
        <c:axId val="16083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540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1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0831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0831744"/>
        <c:scaling>
          <c:orientation val="minMax"/>
          <c:max val="2000"/>
          <c:min val="0"/>
        </c:scaling>
        <c:delete val="0"/>
        <c:axPos val="l"/>
        <c:majorGridlines>
          <c:spPr>
            <a:ln w="5407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540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1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0830208"/>
        <c:crosses val="autoZero"/>
        <c:crossBetween val="between"/>
        <c:majorUnit val="300"/>
      </c:valAx>
      <c:spPr>
        <a:solidFill>
          <a:srgbClr val="C0C0C0"/>
        </a:solidFill>
        <a:ln w="21628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51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479"/>
          <c:y val="0.18123235034003399"/>
          <c:w val="0.70760229413025422"/>
          <c:h val="0.66876114557952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Sheet3!$A$194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Sheet3!$B$193:$F$193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Sheet3!$B$194:$F$194</c:f>
              <c:numCache>
                <c:formatCode>General</c:formatCode>
                <c:ptCount val="5"/>
                <c:pt idx="0">
                  <c:v>2510.42</c:v>
                </c:pt>
                <c:pt idx="1">
                  <c:v>4226.9800000000005</c:v>
                </c:pt>
                <c:pt idx="2">
                  <c:v>7541.06</c:v>
                </c:pt>
                <c:pt idx="3">
                  <c:v>50000</c:v>
                </c:pt>
                <c:pt idx="4">
                  <c:v>50000</c:v>
                </c:pt>
              </c:numCache>
            </c:numRef>
          </c:val>
        </c:ser>
        <c:ser>
          <c:idx val="1"/>
          <c:order val="1"/>
          <c:tx>
            <c:strRef>
              <c:f>Sheet3!$A$195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Sheet3!$B$193:$F$193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Sheet3!$B$195:$F$195</c:f>
              <c:numCache>
                <c:formatCode>General</c:formatCode>
                <c:ptCount val="5"/>
                <c:pt idx="0">
                  <c:v>130</c:v>
                </c:pt>
                <c:pt idx="1">
                  <c:v>231</c:v>
                </c:pt>
                <c:pt idx="2">
                  <c:v>1403</c:v>
                </c:pt>
                <c:pt idx="3">
                  <c:v>4156</c:v>
                </c:pt>
                <c:pt idx="4">
                  <c:v>7482</c:v>
                </c:pt>
              </c:numCache>
            </c:numRef>
          </c:val>
        </c:ser>
        <c:ser>
          <c:idx val="2"/>
          <c:order val="2"/>
          <c:tx>
            <c:strRef>
              <c:f>Sheet3!$A$196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Sheet3!$B$193:$F$193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Sheet3!$B$196:$F$196</c:f>
              <c:numCache>
                <c:formatCode>General</c:formatCode>
                <c:ptCount val="5"/>
                <c:pt idx="0">
                  <c:v>280.84440000000023</c:v>
                </c:pt>
                <c:pt idx="1">
                  <c:v>263.55806159999997</c:v>
                </c:pt>
                <c:pt idx="2">
                  <c:v>507</c:v>
                </c:pt>
              </c:numCache>
            </c:numRef>
          </c:val>
        </c:ser>
        <c:ser>
          <c:idx val="3"/>
          <c:order val="3"/>
          <c:tx>
            <c:strRef>
              <c:f>Sheet3!$A$197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Sheet3!$B$193:$F$193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Sheet3!$B$197:$F$197</c:f>
              <c:numCache>
                <c:formatCode>General</c:formatCode>
                <c:ptCount val="5"/>
                <c:pt idx="0">
                  <c:v>344.464</c:v>
                </c:pt>
                <c:pt idx="1">
                  <c:v>372.02799999999979</c:v>
                </c:pt>
                <c:pt idx="2">
                  <c:v>624.78200000000004</c:v>
                </c:pt>
                <c:pt idx="3">
                  <c:v>1037.0999999999999</c:v>
                </c:pt>
                <c:pt idx="4">
                  <c:v>1392.35</c:v>
                </c:pt>
              </c:numCache>
            </c:numRef>
          </c:val>
        </c:ser>
        <c:ser>
          <c:idx val="5"/>
          <c:order val="4"/>
          <c:tx>
            <c:strRef>
              <c:f>Sheet3!$A$199</c:f>
              <c:strCache>
                <c:ptCount val="1"/>
                <c:pt idx="0">
                  <c:v>ITFM</c:v>
                </c:pt>
              </c:strCache>
            </c:strRef>
          </c:tx>
          <c:invertIfNegative val="0"/>
          <c:cat>
            <c:strRef>
              <c:f>Sheet3!$B$193:$F$193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Sheet3!$B$199:$F$199</c:f>
              <c:numCache>
                <c:formatCode>General</c:formatCode>
                <c:ptCount val="5"/>
                <c:pt idx="0">
                  <c:v>205.03800000000001</c:v>
                </c:pt>
                <c:pt idx="1">
                  <c:v>262.2609999999998</c:v>
                </c:pt>
                <c:pt idx="2">
                  <c:v>384.32499999999999</c:v>
                </c:pt>
                <c:pt idx="3">
                  <c:v>625.79000000000042</c:v>
                </c:pt>
                <c:pt idx="4">
                  <c:v>816.86199999999928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743808"/>
        <c:axId val="142753792"/>
      </c:barChart>
      <c:catAx>
        <c:axId val="14274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753792"/>
        <c:crosses val="autoZero"/>
        <c:auto val="1"/>
        <c:lblAlgn val="ctr"/>
        <c:lblOffset val="100"/>
        <c:noMultiLvlLbl val="0"/>
      </c:catAx>
      <c:valAx>
        <c:axId val="142753792"/>
        <c:scaling>
          <c:orientation val="minMax"/>
          <c:max val="5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743808"/>
        <c:crossesAt val="0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487"/>
          <c:y val="0.18123235034003407"/>
          <c:w val="0.70760229413025422"/>
          <c:h val="0.668761145579520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Sheet3!$A$219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Sheet3!$B$218:$F$218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Sheet3!$B$219:$F$219</c:f>
              <c:numCache>
                <c:formatCode>General</c:formatCode>
                <c:ptCount val="5"/>
                <c:pt idx="0">
                  <c:v>6533.3</c:v>
                </c:pt>
                <c:pt idx="1">
                  <c:v>28144</c:v>
                </c:pt>
                <c:pt idx="2">
                  <c:v>16420.21</c:v>
                </c:pt>
                <c:pt idx="3">
                  <c:v>50000</c:v>
                </c:pt>
                <c:pt idx="4">
                  <c:v>50000</c:v>
                </c:pt>
              </c:numCache>
            </c:numRef>
          </c:val>
        </c:ser>
        <c:ser>
          <c:idx val="1"/>
          <c:order val="1"/>
          <c:tx>
            <c:strRef>
              <c:f>Sheet3!$A$220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Sheet3!$B$218:$F$218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Sheet3!$B$220:$F$220</c:f>
              <c:numCache>
                <c:formatCode>General</c:formatCode>
                <c:ptCount val="5"/>
                <c:pt idx="0">
                  <c:v>323.91144000000003</c:v>
                </c:pt>
                <c:pt idx="1">
                  <c:v>582</c:v>
                </c:pt>
                <c:pt idx="2">
                  <c:v>3420.21</c:v>
                </c:pt>
                <c:pt idx="3">
                  <c:v>9402</c:v>
                </c:pt>
                <c:pt idx="4">
                  <c:v>18705</c:v>
                </c:pt>
              </c:numCache>
            </c:numRef>
          </c:val>
        </c:ser>
        <c:ser>
          <c:idx val="2"/>
          <c:order val="2"/>
          <c:tx>
            <c:strRef>
              <c:f>Sheet3!$A$221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Sheet3!$B$218:$F$218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Sheet3!$B$221:$F$221</c:f>
              <c:numCache>
                <c:formatCode>General</c:formatCode>
                <c:ptCount val="5"/>
                <c:pt idx="0">
                  <c:v>578.08500000000004</c:v>
                </c:pt>
                <c:pt idx="1">
                  <c:v>637.77599999999995</c:v>
                </c:pt>
                <c:pt idx="2">
                  <c:v>1173.066732</c:v>
                </c:pt>
              </c:numCache>
            </c:numRef>
          </c:val>
        </c:ser>
        <c:ser>
          <c:idx val="3"/>
          <c:order val="3"/>
          <c:tx>
            <c:strRef>
              <c:f>Sheet3!$A$222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Sheet3!$B$218:$F$218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Sheet3!$B$222:$F$222</c:f>
              <c:numCache>
                <c:formatCode>General</c:formatCode>
                <c:ptCount val="5"/>
                <c:pt idx="0">
                  <c:v>837.29900000000043</c:v>
                </c:pt>
                <c:pt idx="1">
                  <c:v>938.97</c:v>
                </c:pt>
                <c:pt idx="2">
                  <c:v>1476.83</c:v>
                </c:pt>
                <c:pt idx="3">
                  <c:v>2396.27</c:v>
                </c:pt>
                <c:pt idx="4">
                  <c:v>3134.34</c:v>
                </c:pt>
              </c:numCache>
            </c:numRef>
          </c:val>
        </c:ser>
        <c:ser>
          <c:idx val="5"/>
          <c:order val="4"/>
          <c:tx>
            <c:strRef>
              <c:f>Sheet3!$A$224</c:f>
              <c:strCache>
                <c:ptCount val="1"/>
                <c:pt idx="0">
                  <c:v>ITFM</c:v>
                </c:pt>
              </c:strCache>
            </c:strRef>
          </c:tx>
          <c:invertIfNegative val="0"/>
          <c:cat>
            <c:strRef>
              <c:f>Sheet3!$B$218:$F$218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Sheet3!$B$224:$F$224</c:f>
              <c:numCache>
                <c:formatCode>General</c:formatCode>
                <c:ptCount val="5"/>
                <c:pt idx="0">
                  <c:v>376.077</c:v>
                </c:pt>
                <c:pt idx="1">
                  <c:v>593.21799999999996</c:v>
                </c:pt>
                <c:pt idx="2">
                  <c:v>814.85999999999956</c:v>
                </c:pt>
                <c:pt idx="3">
                  <c:v>1257.06</c:v>
                </c:pt>
                <c:pt idx="4">
                  <c:v>1765.3899999999999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777344"/>
        <c:axId val="142787328"/>
      </c:barChart>
      <c:catAx>
        <c:axId val="14277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787328"/>
        <c:crosses val="autoZero"/>
        <c:auto val="1"/>
        <c:lblAlgn val="ctr"/>
        <c:lblOffset val="100"/>
        <c:noMultiLvlLbl val="0"/>
      </c:catAx>
      <c:valAx>
        <c:axId val="142787328"/>
        <c:scaling>
          <c:orientation val="minMax"/>
          <c:max val="6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777344"/>
        <c:crossesAt val="0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496"/>
          <c:y val="0.18123235034003418"/>
          <c:w val="0.70760229413025422"/>
          <c:h val="0.66876114557952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Sheet3!$A$240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Sheet3!$B$239:$F$239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Sheet3!$B$240:$F$240</c:f>
              <c:numCache>
                <c:formatCode>General</c:formatCode>
                <c:ptCount val="5"/>
                <c:pt idx="0">
                  <c:v>2338.92</c:v>
                </c:pt>
                <c:pt idx="1">
                  <c:v>11120.7</c:v>
                </c:pt>
                <c:pt idx="2">
                  <c:v>32871.83</c:v>
                </c:pt>
                <c:pt idx="3">
                  <c:v>50000</c:v>
                </c:pt>
                <c:pt idx="4">
                  <c:v>50000</c:v>
                </c:pt>
              </c:numCache>
            </c:numRef>
          </c:val>
        </c:ser>
        <c:ser>
          <c:idx val="1"/>
          <c:order val="1"/>
          <c:tx>
            <c:strRef>
              <c:f>Sheet3!$A$241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Sheet3!$B$239:$F$239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Sheet3!$B$241:$F$241</c:f>
              <c:numCache>
                <c:formatCode>General</c:formatCode>
                <c:ptCount val="5"/>
                <c:pt idx="0">
                  <c:v>169.9308</c:v>
                </c:pt>
                <c:pt idx="1">
                  <c:v>307</c:v>
                </c:pt>
                <c:pt idx="2">
                  <c:v>1544.2570000000001</c:v>
                </c:pt>
                <c:pt idx="3">
                  <c:v>11790</c:v>
                </c:pt>
                <c:pt idx="4">
                  <c:v>12663</c:v>
                </c:pt>
              </c:numCache>
            </c:numRef>
          </c:val>
        </c:ser>
        <c:ser>
          <c:idx val="2"/>
          <c:order val="2"/>
          <c:tx>
            <c:strRef>
              <c:f>Sheet3!$A$242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Sheet3!$B$239:$F$239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Sheet3!$B$242:$F$242</c:f>
              <c:numCache>
                <c:formatCode>General</c:formatCode>
                <c:ptCount val="5"/>
                <c:pt idx="0">
                  <c:v>390.00799999999975</c:v>
                </c:pt>
                <c:pt idx="1">
                  <c:v>415.03399999999965</c:v>
                </c:pt>
                <c:pt idx="2">
                  <c:v>475.25839999999965</c:v>
                </c:pt>
              </c:numCache>
            </c:numRef>
          </c:val>
        </c:ser>
        <c:ser>
          <c:idx val="3"/>
          <c:order val="3"/>
          <c:tx>
            <c:strRef>
              <c:f>Sheet3!$A$243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Sheet3!$B$239:$F$239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Sheet3!$B$243:$F$243</c:f>
              <c:numCache>
                <c:formatCode>General</c:formatCode>
                <c:ptCount val="5"/>
                <c:pt idx="0">
                  <c:v>510.93299999999965</c:v>
                </c:pt>
                <c:pt idx="1">
                  <c:v>573.25400000000002</c:v>
                </c:pt>
                <c:pt idx="2">
                  <c:v>672.90800000000002</c:v>
                </c:pt>
                <c:pt idx="3">
                  <c:v>821.53</c:v>
                </c:pt>
                <c:pt idx="4">
                  <c:v>1013.12</c:v>
                </c:pt>
              </c:numCache>
            </c:numRef>
          </c:val>
        </c:ser>
        <c:ser>
          <c:idx val="5"/>
          <c:order val="4"/>
          <c:tx>
            <c:strRef>
              <c:f>Sheet3!$A$245</c:f>
              <c:strCache>
                <c:ptCount val="1"/>
                <c:pt idx="0">
                  <c:v>ITFM</c:v>
                </c:pt>
              </c:strCache>
            </c:strRef>
          </c:tx>
          <c:invertIfNegative val="0"/>
          <c:cat>
            <c:strRef>
              <c:f>Sheet3!$B$239:$F$239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Sheet3!$B$245:$F$245</c:f>
              <c:numCache>
                <c:formatCode>General</c:formatCode>
                <c:ptCount val="5"/>
                <c:pt idx="0">
                  <c:v>351.09299999999979</c:v>
                </c:pt>
                <c:pt idx="1">
                  <c:v>446.666</c:v>
                </c:pt>
                <c:pt idx="2">
                  <c:v>537.63199999999949</c:v>
                </c:pt>
                <c:pt idx="3">
                  <c:v>623.26099999999997</c:v>
                </c:pt>
                <c:pt idx="4">
                  <c:v>746.83999999999958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424640"/>
        <c:axId val="155426176"/>
      </c:barChart>
      <c:catAx>
        <c:axId val="15542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5426176"/>
        <c:crosses val="autoZero"/>
        <c:auto val="1"/>
        <c:lblAlgn val="ctr"/>
        <c:lblOffset val="100"/>
        <c:noMultiLvlLbl val="0"/>
      </c:catAx>
      <c:valAx>
        <c:axId val="155426176"/>
        <c:scaling>
          <c:orientation val="minMax"/>
          <c:max val="2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424640"/>
        <c:crossesAt val="0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501"/>
          <c:y val="0.18123235034003427"/>
          <c:w val="0.70760229413025422"/>
          <c:h val="0.668761145579521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Sheet3!$A$266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Sheet3!$B$265:$F$265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Sheet3!$B$266:$F$266</c:f>
              <c:numCache>
                <c:formatCode>General</c:formatCode>
                <c:ptCount val="5"/>
                <c:pt idx="0">
                  <c:v>4190.4399999999996</c:v>
                </c:pt>
                <c:pt idx="1">
                  <c:v>27902.1</c:v>
                </c:pt>
                <c:pt idx="2">
                  <c:v>50000</c:v>
                </c:pt>
                <c:pt idx="3">
                  <c:v>50000</c:v>
                </c:pt>
                <c:pt idx="4">
                  <c:v>50000</c:v>
                </c:pt>
              </c:numCache>
            </c:numRef>
          </c:val>
        </c:ser>
        <c:ser>
          <c:idx val="1"/>
          <c:order val="1"/>
          <c:tx>
            <c:strRef>
              <c:f>Sheet3!$A$267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Sheet3!$B$265:$F$265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Sheet3!$B$267:$F$267</c:f>
              <c:numCache>
                <c:formatCode>General</c:formatCode>
                <c:ptCount val="5"/>
                <c:pt idx="0">
                  <c:v>421.08487200000002</c:v>
                </c:pt>
                <c:pt idx="1">
                  <c:v>762</c:v>
                </c:pt>
                <c:pt idx="2">
                  <c:v>3762.2310000000002</c:v>
                </c:pt>
                <c:pt idx="3">
                  <c:v>28711</c:v>
                </c:pt>
                <c:pt idx="4">
                  <c:v>31062</c:v>
                </c:pt>
              </c:numCache>
            </c:numRef>
          </c:val>
        </c:ser>
        <c:ser>
          <c:idx val="2"/>
          <c:order val="2"/>
          <c:tx>
            <c:strRef>
              <c:f>Sheet3!$A$268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Sheet3!$B$265:$F$265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Sheet3!$B$268:$F$268</c:f>
              <c:numCache>
                <c:formatCode>General</c:formatCode>
                <c:ptCount val="5"/>
                <c:pt idx="0">
                  <c:v>1155.23</c:v>
                </c:pt>
                <c:pt idx="1">
                  <c:v>1097.33</c:v>
                </c:pt>
                <c:pt idx="2">
                  <c:v>1312.87</c:v>
                </c:pt>
              </c:numCache>
            </c:numRef>
          </c:val>
        </c:ser>
        <c:ser>
          <c:idx val="3"/>
          <c:order val="3"/>
          <c:tx>
            <c:strRef>
              <c:f>Sheet3!$A$269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Sheet3!$B$265:$F$265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Sheet3!$B$269:$F$269</c:f>
              <c:numCache>
                <c:formatCode>General</c:formatCode>
                <c:ptCount val="5"/>
                <c:pt idx="0">
                  <c:v>1255.8399999999999</c:v>
                </c:pt>
                <c:pt idx="1">
                  <c:v>1413.09</c:v>
                </c:pt>
                <c:pt idx="2">
                  <c:v>1693.41</c:v>
                </c:pt>
                <c:pt idx="3">
                  <c:v>1975.7</c:v>
                </c:pt>
                <c:pt idx="4">
                  <c:v>2490.29</c:v>
                </c:pt>
              </c:numCache>
            </c:numRef>
          </c:val>
        </c:ser>
        <c:ser>
          <c:idx val="5"/>
          <c:order val="4"/>
          <c:tx>
            <c:strRef>
              <c:f>Sheet3!$A$271</c:f>
              <c:strCache>
                <c:ptCount val="1"/>
                <c:pt idx="0">
                  <c:v>ITFM</c:v>
                </c:pt>
              </c:strCache>
            </c:strRef>
          </c:tx>
          <c:invertIfNegative val="0"/>
          <c:cat>
            <c:strRef>
              <c:f>Sheet3!$B$265:$F$265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Sheet3!$B$271:$F$271</c:f>
              <c:numCache>
                <c:formatCode>General</c:formatCode>
                <c:ptCount val="5"/>
                <c:pt idx="0">
                  <c:v>656.43399999999997</c:v>
                </c:pt>
                <c:pt idx="1">
                  <c:v>1068.1099999999999</c:v>
                </c:pt>
                <c:pt idx="2">
                  <c:v>1205.5</c:v>
                </c:pt>
                <c:pt idx="3">
                  <c:v>1352.47</c:v>
                </c:pt>
                <c:pt idx="4">
                  <c:v>1628.25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470464"/>
        <c:axId val="155476352"/>
      </c:barChart>
      <c:catAx>
        <c:axId val="15547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5476352"/>
        <c:crosses val="autoZero"/>
        <c:auto val="1"/>
        <c:lblAlgn val="ctr"/>
        <c:lblOffset val="100"/>
        <c:noMultiLvlLbl val="0"/>
      </c:catAx>
      <c:valAx>
        <c:axId val="155476352"/>
        <c:scaling>
          <c:orientation val="minMax"/>
          <c:max val="4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470464"/>
        <c:crossesAt val="0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454"/>
          <c:y val="0.18123235034003374"/>
          <c:w val="0.70760229413025422"/>
          <c:h val="0.66876114557951971"/>
        </c:manualLayout>
      </c:layout>
      <c:lineChart>
        <c:grouping val="standard"/>
        <c:varyColors val="0"/>
        <c:ser>
          <c:idx val="0"/>
          <c:order val="0"/>
          <c:tx>
            <c:strRef>
              <c:f>Sheet3!$A$96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Sheet3!$B$95:$K$95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Sheet3!$B$96:$K$96</c:f>
              <c:numCache>
                <c:formatCode>General</c:formatCode>
                <c:ptCount val="10"/>
                <c:pt idx="0">
                  <c:v>654.78700000000003</c:v>
                </c:pt>
                <c:pt idx="1">
                  <c:v>1306.76</c:v>
                </c:pt>
                <c:pt idx="2">
                  <c:v>1952.43</c:v>
                </c:pt>
                <c:pt idx="3">
                  <c:v>2649.8700000000022</c:v>
                </c:pt>
                <c:pt idx="4">
                  <c:v>3283.6979999999999</c:v>
                </c:pt>
                <c:pt idx="5">
                  <c:v>3800</c:v>
                </c:pt>
                <c:pt idx="6">
                  <c:v>3800</c:v>
                </c:pt>
                <c:pt idx="7">
                  <c:v>3800</c:v>
                </c:pt>
                <c:pt idx="8">
                  <c:v>3800</c:v>
                </c:pt>
                <c:pt idx="9">
                  <c:v>3800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Sheet3!$A$97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Sheet3!$B$95:$K$95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Sheet3!$B$97:$K$97</c:f>
              <c:numCache>
                <c:formatCode>General</c:formatCode>
                <c:ptCount val="10"/>
                <c:pt idx="0">
                  <c:v>326.78699999999907</c:v>
                </c:pt>
                <c:pt idx="1">
                  <c:v>706.73599999999999</c:v>
                </c:pt>
                <c:pt idx="2">
                  <c:v>1072.43</c:v>
                </c:pt>
                <c:pt idx="3">
                  <c:v>1403.87</c:v>
                </c:pt>
                <c:pt idx="4">
                  <c:v>1746.98</c:v>
                </c:pt>
                <c:pt idx="5">
                  <c:v>2087.7399999999998</c:v>
                </c:pt>
                <c:pt idx="6">
                  <c:v>2352.08</c:v>
                </c:pt>
                <c:pt idx="7">
                  <c:v>2768.86</c:v>
                </c:pt>
                <c:pt idx="8">
                  <c:v>3064.12</c:v>
                </c:pt>
                <c:pt idx="9">
                  <c:v>3420.21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Sheet3!$A$98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Sheet3!$B$95:$K$95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Sheet3!$B$98:$K$98</c:f>
              <c:numCache>
                <c:formatCode>General</c:formatCode>
                <c:ptCount val="10"/>
                <c:pt idx="0">
                  <c:v>117.47723880597016</c:v>
                </c:pt>
                <c:pt idx="1">
                  <c:v>235.43097014925374</c:v>
                </c:pt>
                <c:pt idx="2">
                  <c:v>344.15223880597011</c:v>
                </c:pt>
                <c:pt idx="3">
                  <c:v>507.68656716417894</c:v>
                </c:pt>
                <c:pt idx="4">
                  <c:v>606.32089552238801</c:v>
                </c:pt>
                <c:pt idx="5">
                  <c:v>778.72388059701632</c:v>
                </c:pt>
                <c:pt idx="6">
                  <c:v>874.85074626865821</c:v>
                </c:pt>
                <c:pt idx="7">
                  <c:v>969.33955223880594</c:v>
                </c:pt>
                <c:pt idx="8">
                  <c:v>1046.6977611940301</c:v>
                </c:pt>
                <c:pt idx="9">
                  <c:v>1173.9303970149249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Sheet3!$A$99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marker>
            <c:spPr>
              <a:ln w="38100"/>
            </c:spPr>
          </c:marker>
          <c:cat>
            <c:numRef>
              <c:f>Sheet3!$B$95:$K$95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Sheet3!$B$99:$K$99</c:f>
              <c:numCache>
                <c:formatCode>General</c:formatCode>
                <c:ptCount val="10"/>
                <c:pt idx="0">
                  <c:v>148.43591840000025</c:v>
                </c:pt>
                <c:pt idx="1">
                  <c:v>301.81706170000001</c:v>
                </c:pt>
                <c:pt idx="2">
                  <c:v>461.11664060000032</c:v>
                </c:pt>
                <c:pt idx="3">
                  <c:v>624.14127579999899</c:v>
                </c:pt>
                <c:pt idx="4">
                  <c:v>741.01517490000003</c:v>
                </c:pt>
                <c:pt idx="5">
                  <c:v>936.03001799999947</c:v>
                </c:pt>
                <c:pt idx="6">
                  <c:v>1088.7337230000001</c:v>
                </c:pt>
                <c:pt idx="7">
                  <c:v>1229.367524</c:v>
                </c:pt>
                <c:pt idx="8">
                  <c:v>1343.0561459999999</c:v>
                </c:pt>
                <c:pt idx="9">
                  <c:v>1476.83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Sheet3!$A$100</c:f>
              <c:strCache>
                <c:ptCount val="1"/>
                <c:pt idx="0">
                  <c:v>TFM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Sheet3!$B$95:$K$95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Sheet3!$B$100:$K$100</c:f>
              <c:numCache>
                <c:formatCode>General</c:formatCode>
                <c:ptCount val="10"/>
                <c:pt idx="0">
                  <c:v>103.61063</c:v>
                </c:pt>
                <c:pt idx="1">
                  <c:v>189.62925000000001</c:v>
                </c:pt>
                <c:pt idx="2">
                  <c:v>280.79664999999937</c:v>
                </c:pt>
                <c:pt idx="3">
                  <c:v>362.62374999999969</c:v>
                </c:pt>
                <c:pt idx="4">
                  <c:v>439.40579999999937</c:v>
                </c:pt>
                <c:pt idx="5">
                  <c:v>513.28295000000003</c:v>
                </c:pt>
                <c:pt idx="6">
                  <c:v>583.27080000000115</c:v>
                </c:pt>
                <c:pt idx="7">
                  <c:v>649.52689999999996</c:v>
                </c:pt>
                <c:pt idx="8">
                  <c:v>726.73444999999992</c:v>
                </c:pt>
                <c:pt idx="9">
                  <c:v>831.28900000000101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Sheet3!$A$101</c:f>
              <c:strCache>
                <c:ptCount val="1"/>
                <c:pt idx="0">
                  <c:v>ITFM</c:v>
                </c:pt>
              </c:strCache>
            </c:strRef>
          </c:tx>
          <c:cat>
            <c:numRef>
              <c:f>Sheet3!$B$95:$K$95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Sheet3!$B$101:$K$101</c:f>
              <c:numCache>
                <c:formatCode>General</c:formatCode>
                <c:ptCount val="10"/>
                <c:pt idx="0">
                  <c:v>90.096199999999996</c:v>
                </c:pt>
                <c:pt idx="1">
                  <c:v>164.89500000000001</c:v>
                </c:pt>
                <c:pt idx="2">
                  <c:v>244.17099999999999</c:v>
                </c:pt>
                <c:pt idx="3">
                  <c:v>344.32499999999999</c:v>
                </c:pt>
                <c:pt idx="4">
                  <c:v>382.09199999999919</c:v>
                </c:pt>
                <c:pt idx="5">
                  <c:v>446.33300000000003</c:v>
                </c:pt>
                <c:pt idx="6">
                  <c:v>507.19200000000001</c:v>
                </c:pt>
                <c:pt idx="7">
                  <c:v>564.80599999999947</c:v>
                </c:pt>
                <c:pt idx="8">
                  <c:v>631.94299999999885</c:v>
                </c:pt>
                <c:pt idx="9">
                  <c:v>714.85999999999899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394432"/>
        <c:axId val="49875584"/>
      </c:lineChart>
      <c:catAx>
        <c:axId val="13939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9875584"/>
        <c:crosses val="autoZero"/>
        <c:auto val="1"/>
        <c:lblAlgn val="ctr"/>
        <c:lblOffset val="100"/>
        <c:noMultiLvlLbl val="0"/>
      </c:catAx>
      <c:valAx>
        <c:axId val="49875584"/>
        <c:scaling>
          <c:orientation val="minMax"/>
          <c:max val="36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394432"/>
        <c:crossesAt val="0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462"/>
          <c:y val="0.18123235034003382"/>
          <c:w val="0.70760229413025422"/>
          <c:h val="0.66876114557951993"/>
        </c:manualLayout>
      </c:layout>
      <c:lineChart>
        <c:grouping val="standard"/>
        <c:varyColors val="0"/>
        <c:ser>
          <c:idx val="0"/>
          <c:order val="0"/>
          <c:tx>
            <c:strRef>
              <c:f>Sheet3!$A$122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Sheet3!$B$121:$K$121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Sheet3!$B$122:$K$122</c:f>
              <c:numCache>
                <c:formatCode>General</c:formatCode>
                <c:ptCount val="10"/>
                <c:pt idx="0">
                  <c:v>1048.6439999999998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Sheet3!$A$123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Sheet3!$B$121:$K$121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Sheet3!$B$123:$K$123</c:f>
              <c:numCache>
                <c:formatCode>General</c:formatCode>
                <c:ptCount val="10"/>
                <c:pt idx="0">
                  <c:v>359.46570000000003</c:v>
                </c:pt>
                <c:pt idx="1">
                  <c:v>777.40959999999939</c:v>
                </c:pt>
                <c:pt idx="2">
                  <c:v>1179.6729999999998</c:v>
                </c:pt>
                <c:pt idx="3">
                  <c:v>1544.2570000000001</c:v>
                </c:pt>
                <c:pt idx="4">
                  <c:v>1921.6779999999999</c:v>
                </c:pt>
                <c:pt idx="5">
                  <c:v>2296.5140000000001</c:v>
                </c:pt>
                <c:pt idx="6">
                  <c:v>2587.2879999999959</c:v>
                </c:pt>
                <c:pt idx="7">
                  <c:v>3045.7459999999987</c:v>
                </c:pt>
                <c:pt idx="8">
                  <c:v>3370.5320000000002</c:v>
                </c:pt>
                <c:pt idx="9">
                  <c:v>3762.2310000000002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Sheet3!$A$124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Sheet3!$B$121:$K$121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Sheet3!$B$124:$K$124</c:f>
              <c:numCache>
                <c:formatCode>General</c:formatCode>
                <c:ptCount val="10"/>
                <c:pt idx="0">
                  <c:v>107.10799999999999</c:v>
                </c:pt>
                <c:pt idx="1">
                  <c:v>220.3896</c:v>
                </c:pt>
                <c:pt idx="2">
                  <c:v>342.58960000000002</c:v>
                </c:pt>
                <c:pt idx="3">
                  <c:v>475.25839999999926</c:v>
                </c:pt>
                <c:pt idx="4">
                  <c:v>602.45839999999998</c:v>
                </c:pt>
                <c:pt idx="5">
                  <c:v>751.38400000000001</c:v>
                </c:pt>
                <c:pt idx="6">
                  <c:v>883.18400000000054</c:v>
                </c:pt>
                <c:pt idx="7">
                  <c:v>1031.5839999999998</c:v>
                </c:pt>
                <c:pt idx="8">
                  <c:v>1147.1439999999998</c:v>
                </c:pt>
                <c:pt idx="9">
                  <c:v>1312.87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Sheet3!$A$125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marker>
            <c:spPr>
              <a:ln w="38100"/>
            </c:spPr>
          </c:marker>
          <c:cat>
            <c:numRef>
              <c:f>Sheet3!$B$121:$K$121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Sheet3!$B$125:$K$125</c:f>
              <c:numCache>
                <c:formatCode>General</c:formatCode>
                <c:ptCount val="10"/>
                <c:pt idx="0">
                  <c:v>174.48500000000001</c:v>
                </c:pt>
                <c:pt idx="1">
                  <c:v>347.70400000000001</c:v>
                </c:pt>
                <c:pt idx="2">
                  <c:v>497.95400000000001</c:v>
                </c:pt>
                <c:pt idx="3">
                  <c:v>692.90800000000002</c:v>
                </c:pt>
                <c:pt idx="4">
                  <c:v>896.72299999999996</c:v>
                </c:pt>
                <c:pt idx="5">
                  <c:v>1063.76</c:v>
                </c:pt>
                <c:pt idx="6">
                  <c:v>1244.9000000000001</c:v>
                </c:pt>
                <c:pt idx="7">
                  <c:v>1387.57</c:v>
                </c:pt>
                <c:pt idx="8">
                  <c:v>1442.59</c:v>
                </c:pt>
                <c:pt idx="9">
                  <c:v>1693.41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Sheet3!$A$126</c:f>
              <c:strCache>
                <c:ptCount val="1"/>
                <c:pt idx="0">
                  <c:v>TFM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Sheet3!$B$121:$K$121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Sheet3!$B$126:$K$126</c:f>
              <c:numCache>
                <c:formatCode>General</c:formatCode>
                <c:ptCount val="10"/>
                <c:pt idx="0">
                  <c:v>156.71149999999997</c:v>
                </c:pt>
                <c:pt idx="1">
                  <c:v>300.63109999999944</c:v>
                </c:pt>
                <c:pt idx="2">
                  <c:v>445.81569999999999</c:v>
                </c:pt>
                <c:pt idx="3">
                  <c:v>591.39519999999948</c:v>
                </c:pt>
                <c:pt idx="4">
                  <c:v>711.82870000000003</c:v>
                </c:pt>
                <c:pt idx="5">
                  <c:v>822.90559999999948</c:v>
                </c:pt>
                <c:pt idx="6">
                  <c:v>951.81459999999947</c:v>
                </c:pt>
                <c:pt idx="7">
                  <c:v>1105.2250000000001</c:v>
                </c:pt>
                <c:pt idx="8">
                  <c:v>1232.1979999999999</c:v>
                </c:pt>
                <c:pt idx="9">
                  <c:v>1326.0500000000002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Sheet3!$A$127</c:f>
              <c:strCache>
                <c:ptCount val="1"/>
                <c:pt idx="0">
                  <c:v>ITFM</c:v>
                </c:pt>
              </c:strCache>
            </c:strRef>
          </c:tx>
          <c:cat>
            <c:numRef>
              <c:f>Sheet3!$B$121:$K$121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cat>
          <c:val>
            <c:numRef>
              <c:f>Sheet3!$B$127:$K$127</c:f>
              <c:numCache>
                <c:formatCode>General</c:formatCode>
                <c:ptCount val="10"/>
                <c:pt idx="0">
                  <c:v>142.465</c:v>
                </c:pt>
                <c:pt idx="1">
                  <c:v>273.30099999999999</c:v>
                </c:pt>
                <c:pt idx="2">
                  <c:v>405.28699999999907</c:v>
                </c:pt>
                <c:pt idx="3">
                  <c:v>541.63199999999949</c:v>
                </c:pt>
                <c:pt idx="4">
                  <c:v>647.11699999999996</c:v>
                </c:pt>
                <c:pt idx="5">
                  <c:v>748.096</c:v>
                </c:pt>
                <c:pt idx="6">
                  <c:v>865.28599999999994</c:v>
                </c:pt>
                <c:pt idx="7">
                  <c:v>1004.75</c:v>
                </c:pt>
                <c:pt idx="8">
                  <c:v>1120.1799999999998</c:v>
                </c:pt>
                <c:pt idx="9">
                  <c:v>1205.5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201728"/>
        <c:axId val="50203264"/>
      </c:lineChart>
      <c:catAx>
        <c:axId val="5020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203264"/>
        <c:crosses val="autoZero"/>
        <c:auto val="1"/>
        <c:lblAlgn val="ctr"/>
        <c:lblOffset val="100"/>
        <c:noMultiLvlLbl val="0"/>
      </c:catAx>
      <c:valAx>
        <c:axId val="50203264"/>
        <c:scaling>
          <c:orientation val="minMax"/>
          <c:max val="2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201728"/>
        <c:crossesAt val="0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426"/>
          <c:y val="0.18123235034003338"/>
          <c:w val="0.70760229413025422"/>
          <c:h val="0.6687611455795186"/>
        </c:manualLayout>
      </c:layout>
      <c:lineChart>
        <c:grouping val="standard"/>
        <c:varyColors val="0"/>
        <c:ser>
          <c:idx val="0"/>
          <c:order val="0"/>
          <c:tx>
            <c:strRef>
              <c:f>Sheet3!$A$3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Sheet3!$B$2:$F$2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Sheet3!$B$3:$F$3</c:f>
              <c:numCache>
                <c:formatCode>General</c:formatCode>
                <c:ptCount val="5"/>
                <c:pt idx="0">
                  <c:v>1760</c:v>
                </c:pt>
                <c:pt idx="1">
                  <c:v>2100</c:v>
                </c:pt>
                <c:pt idx="2">
                  <c:v>2100</c:v>
                </c:pt>
                <c:pt idx="3">
                  <c:v>2100</c:v>
                </c:pt>
                <c:pt idx="4">
                  <c:v>2100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Sheet3!$A$4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Sheet3!$B$2:$F$2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Sheet3!$B$4:$F$4</c:f>
              <c:numCache>
                <c:formatCode>General</c:formatCode>
                <c:ptCount val="5"/>
                <c:pt idx="0">
                  <c:v>1203.5</c:v>
                </c:pt>
                <c:pt idx="1">
                  <c:v>1403.87</c:v>
                </c:pt>
                <c:pt idx="2">
                  <c:v>1743.1599999999999</c:v>
                </c:pt>
                <c:pt idx="3">
                  <c:v>1974.2</c:v>
                </c:pt>
                <c:pt idx="4">
                  <c:v>2304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Sheet3!$A$5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Sheet3!$B$2:$F$2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Sheet3!$B$5:$F$5</c:f>
              <c:numCache>
                <c:formatCode>General</c:formatCode>
                <c:ptCount val="5"/>
                <c:pt idx="0">
                  <c:v>662.56599999999946</c:v>
                </c:pt>
                <c:pt idx="1">
                  <c:v>507.97019999999907</c:v>
                </c:pt>
                <c:pt idx="2">
                  <c:v>472.56227999999999</c:v>
                </c:pt>
                <c:pt idx="3">
                  <c:v>475.25839999999926</c:v>
                </c:pt>
                <c:pt idx="4">
                  <c:v>523.59538999999995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Sheet3!$A$6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marker>
            <c:spPr>
              <a:ln w="38100"/>
            </c:spPr>
          </c:marker>
          <c:cat>
            <c:numRef>
              <c:f>Sheet3!$B$2:$F$2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Sheet3!$B$6:$F$6</c:f>
              <c:numCache>
                <c:formatCode>General</c:formatCode>
                <c:ptCount val="5"/>
                <c:pt idx="0">
                  <c:v>858.23</c:v>
                </c:pt>
                <c:pt idx="1">
                  <c:v>624.63499999999999</c:v>
                </c:pt>
                <c:pt idx="2">
                  <c:v>677.49699999999996</c:v>
                </c:pt>
                <c:pt idx="3">
                  <c:v>692.90800000000002</c:v>
                </c:pt>
                <c:pt idx="4">
                  <c:v>816.904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Sheet3!$A$8</c:f>
              <c:strCache>
                <c:ptCount val="1"/>
                <c:pt idx="0">
                  <c:v>ITFM</c:v>
                </c:pt>
              </c:strCache>
            </c:strRef>
          </c:tx>
          <c:cat>
            <c:numRef>
              <c:f>Sheet3!$B$2:$F$2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Sheet3!$B$8:$F$8</c:f>
              <c:numCache>
                <c:formatCode>General</c:formatCode>
                <c:ptCount val="5"/>
                <c:pt idx="0">
                  <c:v>528.98299999999949</c:v>
                </c:pt>
                <c:pt idx="1">
                  <c:v>344.358</c:v>
                </c:pt>
                <c:pt idx="2">
                  <c:v>409.26599999999951</c:v>
                </c:pt>
                <c:pt idx="3">
                  <c:v>541.95899999999949</c:v>
                </c:pt>
                <c:pt idx="4">
                  <c:v>655.79200000000003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274688"/>
        <c:axId val="50276224"/>
      </c:lineChart>
      <c:catAx>
        <c:axId val="5027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276224"/>
        <c:crosses val="autoZero"/>
        <c:auto val="1"/>
        <c:lblAlgn val="ctr"/>
        <c:lblOffset val="100"/>
        <c:noMultiLvlLbl val="0"/>
      </c:catAx>
      <c:valAx>
        <c:axId val="50276224"/>
        <c:scaling>
          <c:orientation val="minMax"/>
          <c:max val="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274688"/>
        <c:crossesAt val="0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432"/>
          <c:y val="0.18123235034003346"/>
          <c:w val="0.70760229413025422"/>
          <c:h val="0.66876114557951882"/>
        </c:manualLayout>
      </c:layout>
      <c:lineChart>
        <c:grouping val="standard"/>
        <c:varyColors val="0"/>
        <c:ser>
          <c:idx val="0"/>
          <c:order val="0"/>
          <c:tx>
            <c:strRef>
              <c:f>Sheet3!$A$23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Sheet3!$B$22:$F$22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Sheet3!$B$23:$F$23</c:f>
              <c:numCache>
                <c:formatCode>General</c:formatCode>
                <c:ptCount val="5"/>
                <c:pt idx="0">
                  <c:v>4400</c:v>
                </c:pt>
                <c:pt idx="1">
                  <c:v>5250</c:v>
                </c:pt>
                <c:pt idx="2">
                  <c:v>5250</c:v>
                </c:pt>
                <c:pt idx="3">
                  <c:v>5250</c:v>
                </c:pt>
                <c:pt idx="4">
                  <c:v>5250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Sheet3!$A$24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Sheet3!$B$22:$F$22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Sheet3!$B$24:$F$24</c:f>
              <c:numCache>
                <c:formatCode>General</c:formatCode>
                <c:ptCount val="5"/>
                <c:pt idx="0">
                  <c:v>3594.75</c:v>
                </c:pt>
                <c:pt idx="1">
                  <c:v>3509.6750000000002</c:v>
                </c:pt>
                <c:pt idx="2">
                  <c:v>4367.05</c:v>
                </c:pt>
                <c:pt idx="3">
                  <c:v>4715.17</c:v>
                </c:pt>
                <c:pt idx="4">
                  <c:v>5760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Sheet3!$A$25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Sheet3!$B$22:$F$22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Sheet3!$B$25:$F$25</c:f>
              <c:numCache>
                <c:formatCode>General</c:formatCode>
                <c:ptCount val="5"/>
                <c:pt idx="0">
                  <c:v>1573.066732</c:v>
                </c:pt>
                <c:pt idx="1">
                  <c:v>1173.066732</c:v>
                </c:pt>
                <c:pt idx="2">
                  <c:v>1208.75</c:v>
                </c:pt>
                <c:pt idx="3">
                  <c:v>1312.87</c:v>
                </c:pt>
                <c:pt idx="4">
                  <c:v>1437.21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Sheet3!$A$26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marker>
            <c:spPr>
              <a:ln w="38100"/>
            </c:spPr>
          </c:marker>
          <c:cat>
            <c:numRef>
              <c:f>Sheet3!$B$22:$F$22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Sheet3!$B$26:$F$26</c:f>
              <c:numCache>
                <c:formatCode>General</c:formatCode>
                <c:ptCount val="5"/>
                <c:pt idx="0">
                  <c:v>1948.34</c:v>
                </c:pt>
                <c:pt idx="1">
                  <c:v>1476.79</c:v>
                </c:pt>
                <c:pt idx="2">
                  <c:v>1605.79</c:v>
                </c:pt>
                <c:pt idx="3">
                  <c:v>1693</c:v>
                </c:pt>
                <c:pt idx="4">
                  <c:v>2029.74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Sheet3!$A$28</c:f>
              <c:strCache>
                <c:ptCount val="1"/>
                <c:pt idx="0">
                  <c:v>ITFM</c:v>
                </c:pt>
              </c:strCache>
            </c:strRef>
          </c:tx>
          <c:cat>
            <c:numRef>
              <c:f>Sheet3!$B$22:$F$22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</c:numCache>
            </c:numRef>
          </c:cat>
          <c:val>
            <c:numRef>
              <c:f>Sheet3!$B$28:$F$28</c:f>
              <c:numCache>
                <c:formatCode>General</c:formatCode>
                <c:ptCount val="5"/>
                <c:pt idx="0">
                  <c:v>1059.58</c:v>
                </c:pt>
                <c:pt idx="1">
                  <c:v>714.86499999999887</c:v>
                </c:pt>
                <c:pt idx="2">
                  <c:v>933.67499999999995</c:v>
                </c:pt>
                <c:pt idx="3">
                  <c:v>1205.5</c:v>
                </c:pt>
                <c:pt idx="4">
                  <c:v>1553.74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304512"/>
        <c:axId val="50306048"/>
      </c:lineChart>
      <c:catAx>
        <c:axId val="5030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306048"/>
        <c:crosses val="autoZero"/>
        <c:auto val="1"/>
        <c:lblAlgn val="ctr"/>
        <c:lblOffset val="100"/>
        <c:noMultiLvlLbl val="0"/>
      </c:catAx>
      <c:valAx>
        <c:axId val="50306048"/>
        <c:scaling>
          <c:orientation val="minMax"/>
          <c:max val="4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304512"/>
        <c:crossesAt val="0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496"/>
          <c:y val="0.18123235034003418"/>
          <c:w val="0.70760229413025422"/>
          <c:h val="0.66876114557952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Sheet3!$A$219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Sheet3!$B$218:$F$218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Sheet3!$B$219:$F$219</c:f>
              <c:numCache>
                <c:formatCode>General</c:formatCode>
                <c:ptCount val="5"/>
                <c:pt idx="0">
                  <c:v>6533.3</c:v>
                </c:pt>
                <c:pt idx="1">
                  <c:v>28144</c:v>
                </c:pt>
                <c:pt idx="2">
                  <c:v>16420.21</c:v>
                </c:pt>
                <c:pt idx="3">
                  <c:v>50000</c:v>
                </c:pt>
                <c:pt idx="4">
                  <c:v>50000</c:v>
                </c:pt>
              </c:numCache>
            </c:numRef>
          </c:val>
        </c:ser>
        <c:ser>
          <c:idx val="1"/>
          <c:order val="1"/>
          <c:tx>
            <c:strRef>
              <c:f>Sheet3!$A$220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Sheet3!$B$218:$F$218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Sheet3!$B$220:$F$220</c:f>
              <c:numCache>
                <c:formatCode>General</c:formatCode>
                <c:ptCount val="5"/>
                <c:pt idx="0">
                  <c:v>323.91144000000003</c:v>
                </c:pt>
                <c:pt idx="1">
                  <c:v>582</c:v>
                </c:pt>
                <c:pt idx="2">
                  <c:v>3420.21</c:v>
                </c:pt>
                <c:pt idx="3">
                  <c:v>9402</c:v>
                </c:pt>
                <c:pt idx="4">
                  <c:v>18705</c:v>
                </c:pt>
              </c:numCache>
            </c:numRef>
          </c:val>
        </c:ser>
        <c:ser>
          <c:idx val="2"/>
          <c:order val="2"/>
          <c:tx>
            <c:strRef>
              <c:f>Sheet3!$A$221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Sheet3!$B$218:$F$218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Sheet3!$B$221:$F$221</c:f>
              <c:numCache>
                <c:formatCode>General</c:formatCode>
                <c:ptCount val="5"/>
                <c:pt idx="0">
                  <c:v>578.08500000000004</c:v>
                </c:pt>
                <c:pt idx="1">
                  <c:v>637.77599999999995</c:v>
                </c:pt>
                <c:pt idx="2">
                  <c:v>1173.066732</c:v>
                </c:pt>
              </c:numCache>
            </c:numRef>
          </c:val>
        </c:ser>
        <c:ser>
          <c:idx val="3"/>
          <c:order val="3"/>
          <c:tx>
            <c:strRef>
              <c:f>Sheet3!$A$222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Sheet3!$B$218:$F$218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Sheet3!$B$222:$F$222</c:f>
              <c:numCache>
                <c:formatCode>General</c:formatCode>
                <c:ptCount val="5"/>
                <c:pt idx="0">
                  <c:v>837.29900000000043</c:v>
                </c:pt>
                <c:pt idx="1">
                  <c:v>938.97</c:v>
                </c:pt>
                <c:pt idx="2">
                  <c:v>1476.83</c:v>
                </c:pt>
                <c:pt idx="3">
                  <c:v>2396.27</c:v>
                </c:pt>
                <c:pt idx="4">
                  <c:v>3134.34</c:v>
                </c:pt>
              </c:numCache>
            </c:numRef>
          </c:val>
        </c:ser>
        <c:ser>
          <c:idx val="5"/>
          <c:order val="4"/>
          <c:tx>
            <c:strRef>
              <c:f>Sheet3!$A$224</c:f>
              <c:strCache>
                <c:ptCount val="1"/>
                <c:pt idx="0">
                  <c:v>ITFM</c:v>
                </c:pt>
              </c:strCache>
            </c:strRef>
          </c:tx>
          <c:invertIfNegative val="0"/>
          <c:cat>
            <c:strRef>
              <c:f>Sheet3!$B$218:$F$218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Sheet3!$B$224:$F$224</c:f>
              <c:numCache>
                <c:formatCode>General</c:formatCode>
                <c:ptCount val="5"/>
                <c:pt idx="0">
                  <c:v>376.077</c:v>
                </c:pt>
                <c:pt idx="1">
                  <c:v>593.21799999999996</c:v>
                </c:pt>
                <c:pt idx="2">
                  <c:v>814.85999999999956</c:v>
                </c:pt>
                <c:pt idx="3">
                  <c:v>1257.06</c:v>
                </c:pt>
                <c:pt idx="4">
                  <c:v>1765.3899999999999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356992"/>
        <c:axId val="50358528"/>
      </c:barChart>
      <c:catAx>
        <c:axId val="5035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358528"/>
        <c:crosses val="autoZero"/>
        <c:auto val="1"/>
        <c:lblAlgn val="ctr"/>
        <c:lblOffset val="100"/>
        <c:noMultiLvlLbl val="0"/>
      </c:catAx>
      <c:valAx>
        <c:axId val="50358528"/>
        <c:scaling>
          <c:orientation val="minMax"/>
          <c:max val="6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356992"/>
        <c:crossesAt val="0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507"/>
          <c:y val="0.18123235034003438"/>
          <c:w val="0.70760229413025422"/>
          <c:h val="0.668761145579521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Sheet3!$A$266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Sheet3!$B$265:$F$265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Sheet3!$B$266:$F$266</c:f>
              <c:numCache>
                <c:formatCode>General</c:formatCode>
                <c:ptCount val="5"/>
                <c:pt idx="0">
                  <c:v>4190.4399999999996</c:v>
                </c:pt>
                <c:pt idx="1">
                  <c:v>27902.1</c:v>
                </c:pt>
                <c:pt idx="2">
                  <c:v>50000</c:v>
                </c:pt>
                <c:pt idx="3">
                  <c:v>50000</c:v>
                </c:pt>
                <c:pt idx="4">
                  <c:v>50000</c:v>
                </c:pt>
              </c:numCache>
            </c:numRef>
          </c:val>
        </c:ser>
        <c:ser>
          <c:idx val="1"/>
          <c:order val="1"/>
          <c:tx>
            <c:strRef>
              <c:f>Sheet3!$A$267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Sheet3!$B$265:$F$265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Sheet3!$B$267:$F$267</c:f>
              <c:numCache>
                <c:formatCode>General</c:formatCode>
                <c:ptCount val="5"/>
                <c:pt idx="0">
                  <c:v>421.08487200000002</c:v>
                </c:pt>
                <c:pt idx="1">
                  <c:v>762</c:v>
                </c:pt>
                <c:pt idx="2">
                  <c:v>3762.2310000000002</c:v>
                </c:pt>
                <c:pt idx="3">
                  <c:v>28711</c:v>
                </c:pt>
                <c:pt idx="4">
                  <c:v>31062</c:v>
                </c:pt>
              </c:numCache>
            </c:numRef>
          </c:val>
        </c:ser>
        <c:ser>
          <c:idx val="2"/>
          <c:order val="2"/>
          <c:tx>
            <c:strRef>
              <c:f>Sheet3!$A$268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Sheet3!$B$265:$F$265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Sheet3!$B$268:$F$268</c:f>
              <c:numCache>
                <c:formatCode>General</c:formatCode>
                <c:ptCount val="5"/>
                <c:pt idx="0">
                  <c:v>1155.23</c:v>
                </c:pt>
                <c:pt idx="1">
                  <c:v>1097.33</c:v>
                </c:pt>
                <c:pt idx="2">
                  <c:v>1312.87</c:v>
                </c:pt>
              </c:numCache>
            </c:numRef>
          </c:val>
        </c:ser>
        <c:ser>
          <c:idx val="3"/>
          <c:order val="3"/>
          <c:tx>
            <c:strRef>
              <c:f>Sheet3!$A$269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invertIfNegative val="0"/>
          <c:cat>
            <c:strRef>
              <c:f>Sheet3!$B$265:$F$265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Sheet3!$B$269:$F$269</c:f>
              <c:numCache>
                <c:formatCode>General</c:formatCode>
                <c:ptCount val="5"/>
                <c:pt idx="0">
                  <c:v>1255.8399999999999</c:v>
                </c:pt>
                <c:pt idx="1">
                  <c:v>1413.09</c:v>
                </c:pt>
                <c:pt idx="2">
                  <c:v>1693.41</c:v>
                </c:pt>
                <c:pt idx="3">
                  <c:v>1975.7</c:v>
                </c:pt>
                <c:pt idx="4">
                  <c:v>2490.29</c:v>
                </c:pt>
              </c:numCache>
            </c:numRef>
          </c:val>
        </c:ser>
        <c:ser>
          <c:idx val="5"/>
          <c:order val="4"/>
          <c:tx>
            <c:strRef>
              <c:f>Sheet3!$A$271</c:f>
              <c:strCache>
                <c:ptCount val="1"/>
                <c:pt idx="0">
                  <c:v>ITFM</c:v>
                </c:pt>
              </c:strCache>
            </c:strRef>
          </c:tx>
          <c:invertIfNegative val="0"/>
          <c:cat>
            <c:strRef>
              <c:f>Sheet3!$B$265:$F$265</c:f>
              <c:strCache>
                <c:ptCount val="5"/>
                <c:pt idx="0">
                  <c:v>C. merlae</c:v>
                </c:pt>
                <c:pt idx="1">
                  <c:v>C. elegans</c:v>
                </c:pt>
                <c:pt idx="2">
                  <c:v>Chr1 of Rat</c:v>
                </c:pt>
                <c:pt idx="3">
                  <c:v>Zebrafish</c:v>
                </c:pt>
                <c:pt idx="4">
                  <c:v>Rat</c:v>
                </c:pt>
              </c:strCache>
            </c:strRef>
          </c:cat>
          <c:val>
            <c:numRef>
              <c:f>Sheet3!$B$271:$F$271</c:f>
              <c:numCache>
                <c:formatCode>General</c:formatCode>
                <c:ptCount val="5"/>
                <c:pt idx="0">
                  <c:v>656.43399999999997</c:v>
                </c:pt>
                <c:pt idx="1">
                  <c:v>1068.1099999999999</c:v>
                </c:pt>
                <c:pt idx="2">
                  <c:v>1205.5</c:v>
                </c:pt>
                <c:pt idx="3">
                  <c:v>1352.47</c:v>
                </c:pt>
                <c:pt idx="4">
                  <c:v>1628.25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398720"/>
        <c:axId val="50400256"/>
      </c:barChart>
      <c:catAx>
        <c:axId val="5039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400256"/>
        <c:crosses val="autoZero"/>
        <c:auto val="1"/>
        <c:lblAlgn val="ctr"/>
        <c:lblOffset val="100"/>
        <c:noMultiLvlLbl val="0"/>
      </c:catAx>
      <c:valAx>
        <c:axId val="50400256"/>
        <c:scaling>
          <c:orientation val="minMax"/>
          <c:max val="4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398720"/>
        <c:crossesAt val="0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7388486089499"/>
          <c:y val="0.18123235034003424"/>
          <c:w val="0.70760229413025422"/>
          <c:h val="0.66876114557952115"/>
        </c:manualLayout>
      </c:layout>
      <c:lineChart>
        <c:grouping val="standard"/>
        <c:varyColors val="0"/>
        <c:ser>
          <c:idx val="0"/>
          <c:order val="0"/>
          <c:tx>
            <c:strRef>
              <c:f>Sheet3!$A$338</c:f>
              <c:strCache>
                <c:ptCount val="1"/>
                <c:pt idx="0">
                  <c:v>Hash(reads)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Sheet3!$B$337:$E$337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</c:numCache>
            </c:numRef>
          </c:cat>
          <c:val>
            <c:numRef>
              <c:f>Sheet3!$B$338:$E$338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1"/>
          <c:order val="1"/>
          <c:tx>
            <c:strRef>
              <c:f>Sheet3!$A$339</c:f>
              <c:strCache>
                <c:ptCount val="1"/>
                <c:pt idx="0">
                  <c:v>Hash(ref)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Sheet3!$B$337:$E$337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</c:numCache>
            </c:numRef>
          </c:cat>
          <c:val>
            <c:numRef>
              <c:f>Sheet3!$B$339:$E$339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2"/>
          <c:order val="2"/>
          <c:tx>
            <c:strRef>
              <c:f>Sheet3!$A$340</c:f>
              <c:strCache>
                <c:ptCount val="1"/>
                <c:pt idx="0">
                  <c:v>Suffix Tree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Sheet3!$B$337:$E$337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</c:numCache>
            </c:numRef>
          </c:cat>
          <c:val>
            <c:numRef>
              <c:f>Sheet3!$B$340:$E$340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3"/>
          <c:order val="3"/>
          <c:tx>
            <c:strRef>
              <c:f>Sheet3!$A$341</c:f>
              <c:strCache>
                <c:ptCount val="1"/>
                <c:pt idx="0">
                  <c:v>FM-index</c:v>
                </c:pt>
              </c:strCache>
            </c:strRef>
          </c:tx>
          <c:spPr>
            <a:ln w="25400"/>
          </c:spPr>
          <c:marker>
            <c:spPr>
              <a:ln w="31750"/>
            </c:spPr>
          </c:marker>
          <c:cat>
            <c:numRef>
              <c:f>Sheet3!$B$337:$E$337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</c:numCache>
            </c:numRef>
          </c:cat>
          <c:val>
            <c:numRef>
              <c:f>Sheet3!$B$341:$E$341</c:f>
              <c:numCache>
                <c:formatCode>General</c:formatCode>
                <c:ptCount val="4"/>
                <c:pt idx="0">
                  <c:v>632.94599999999946</c:v>
                </c:pt>
                <c:pt idx="1">
                  <c:v>647.89599999999996</c:v>
                </c:pt>
                <c:pt idx="2">
                  <c:v>692.90800000000002</c:v>
                </c:pt>
                <c:pt idx="3">
                  <c:v>749.68600000000004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Sheet3!$A$342</c:f>
              <c:strCache>
                <c:ptCount val="1"/>
                <c:pt idx="0">
                  <c:v>TFM</c:v>
                </c:pt>
              </c:strCache>
            </c:strRef>
          </c:tx>
          <c:cat>
            <c:numRef>
              <c:f>Sheet3!$B$337:$E$337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</c:numCache>
            </c:numRef>
          </c:cat>
          <c:val>
            <c:numRef>
              <c:f>Sheet3!$B$342:$E$342</c:f>
              <c:numCache>
                <c:formatCode>General</c:formatCode>
                <c:ptCount val="4"/>
                <c:pt idx="0">
                  <c:v>478.20800000000003</c:v>
                </c:pt>
                <c:pt idx="1">
                  <c:v>510.28099999999949</c:v>
                </c:pt>
                <c:pt idx="2">
                  <c:v>582.37699999999938</c:v>
                </c:pt>
                <c:pt idx="3">
                  <c:v>634.43499999999949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Sheet3!$A$343</c:f>
              <c:strCache>
                <c:ptCount val="1"/>
                <c:pt idx="0">
                  <c:v>ITFM</c:v>
                </c:pt>
              </c:strCache>
            </c:strRef>
          </c:tx>
          <c:cat>
            <c:numRef>
              <c:f>Sheet3!$B$337:$E$337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</c:numCache>
            </c:numRef>
          </c:cat>
          <c:val>
            <c:numRef>
              <c:f>Sheet3!$B$343:$E$343</c:f>
              <c:numCache>
                <c:formatCode>General</c:formatCode>
                <c:ptCount val="4"/>
                <c:pt idx="0">
                  <c:v>461.65800000000002</c:v>
                </c:pt>
                <c:pt idx="1">
                  <c:v>482.04199999999969</c:v>
                </c:pt>
                <c:pt idx="2">
                  <c:v>537.63199999999949</c:v>
                </c:pt>
                <c:pt idx="3">
                  <c:v>569.49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463872"/>
        <c:axId val="50465408"/>
      </c:lineChart>
      <c:catAx>
        <c:axId val="5046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465408"/>
        <c:crosses val="autoZero"/>
        <c:auto val="1"/>
        <c:lblAlgn val="ctr"/>
        <c:lblOffset val="100"/>
        <c:noMultiLvlLbl val="0"/>
      </c:catAx>
      <c:valAx>
        <c:axId val="50465408"/>
        <c:scaling>
          <c:orientation val="minMax"/>
          <c:max val="1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463872"/>
        <c:crossesAt val="0"/>
        <c:crossBetween val="between"/>
      </c:valAx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time(s)</a:t>
          </a:r>
          <a:endParaRPr lang="zh-CN" altLang="en-US" sz="1100"/>
        </a:p>
      </cdr:txBody>
    </cdr:sp>
  </cdr:relSizeAnchor>
  <cdr:relSizeAnchor xmlns:cdr="http://schemas.openxmlformats.org/drawingml/2006/chartDrawing">
    <cdr:from>
      <cdr:x>0.37365</cdr:x>
      <cdr:y>0.91251</cdr:y>
    </cdr:from>
    <cdr:to>
      <cdr:x>0.65282</cdr:x>
      <cdr:y>0.99451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12539" y="3448521"/>
          <a:ext cx="1578400" cy="309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amount of reads (million)</a:t>
          </a:r>
          <a:endParaRPr lang="zh-CN" altLang="en-US" sz="110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time(s)</a:t>
          </a:r>
          <a:endParaRPr lang="zh-CN" altLang="en-US" sz="1100"/>
        </a:p>
      </cdr:txBody>
    </cdr:sp>
  </cdr:relSizeAnchor>
  <cdr:relSizeAnchor xmlns:cdr="http://schemas.openxmlformats.org/drawingml/2006/chartDrawing">
    <cdr:from>
      <cdr:x>0.37365</cdr:x>
      <cdr:y>0.91251</cdr:y>
    </cdr:from>
    <cdr:to>
      <cdr:x>0.65282</cdr:x>
      <cdr:y>0.99451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12539" y="3448521"/>
          <a:ext cx="1578400" cy="309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amount of reads (million)</a:t>
          </a:r>
          <a:endParaRPr lang="zh-CN" altLang="en-US" sz="110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time(s)</a:t>
          </a:r>
          <a:endParaRPr lang="zh-CN" altLang="en-US" sz="1100"/>
        </a:p>
      </cdr:txBody>
    </cdr:sp>
  </cdr:relSizeAnchor>
  <cdr:relSizeAnchor xmlns:cdr="http://schemas.openxmlformats.org/drawingml/2006/chartDrawing">
    <cdr:from>
      <cdr:x>0.37365</cdr:x>
      <cdr:y>0.91251</cdr:y>
    </cdr:from>
    <cdr:to>
      <cdr:x>0.65282</cdr:x>
      <cdr:y>0.99451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12539" y="3448521"/>
          <a:ext cx="1578400" cy="309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amount of reads (million)</a:t>
          </a:r>
          <a:endParaRPr lang="zh-CN" altLang="en-US" sz="110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time(s)</a:t>
          </a:r>
          <a:endParaRPr lang="zh-CN" altLang="en-US" sz="1100"/>
        </a:p>
      </cdr:txBody>
    </cdr:sp>
  </cdr:relSizeAnchor>
  <cdr:relSizeAnchor xmlns:cdr="http://schemas.openxmlformats.org/drawingml/2006/chartDrawing">
    <cdr:from>
      <cdr:x>0.4284</cdr:x>
      <cdr:y>0.91566</cdr:y>
    </cdr:from>
    <cdr:to>
      <cdr:x>0.62827</cdr:x>
      <cdr:y>0.99766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27223" y="3506450"/>
          <a:ext cx="1132411" cy="3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read length (bp)</a:t>
          </a:r>
          <a:endParaRPr lang="zh-CN" altLang="en-US" sz="110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time(s)</a:t>
          </a:r>
          <a:endParaRPr lang="zh-CN" altLang="en-US" sz="1100"/>
        </a:p>
      </cdr:txBody>
    </cdr:sp>
  </cdr:relSizeAnchor>
  <cdr:relSizeAnchor xmlns:cdr="http://schemas.openxmlformats.org/drawingml/2006/chartDrawing">
    <cdr:from>
      <cdr:x>0.4284</cdr:x>
      <cdr:y>0.91566</cdr:y>
    </cdr:from>
    <cdr:to>
      <cdr:x>0.62827</cdr:x>
      <cdr:y>0.99766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27223" y="3506450"/>
          <a:ext cx="1132411" cy="3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read length (bp)</a:t>
          </a:r>
          <a:endParaRPr lang="zh-CN" altLang="en-US" sz="110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 dirty="0">
              <a:solidFill>
                <a:schemeClr val="tx1"/>
              </a:solidFill>
            </a:rPr>
            <a:t>time(s)</a:t>
          </a:r>
          <a:endParaRPr lang="zh-CN" altLang="en-US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0.37365</cdr:x>
      <cdr:y>0.91251</cdr:y>
    </cdr:from>
    <cdr:to>
      <cdr:x>0.65282</cdr:x>
      <cdr:y>0.99451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12539" y="3448521"/>
          <a:ext cx="1578400" cy="309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 dirty="0">
              <a:solidFill>
                <a:schemeClr val="tx1"/>
              </a:solidFill>
            </a:rPr>
            <a:t>amount of reads (million)</a:t>
          </a:r>
          <a:endParaRPr lang="zh-CN" altLang="en-US" sz="1100" dirty="0">
            <a:solidFill>
              <a:schemeClr val="tx1"/>
            </a:solidFill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>
              <a:solidFill>
                <a:schemeClr val="tx1"/>
              </a:solidFill>
            </a:rPr>
            <a:t>time(s)</a:t>
          </a:r>
          <a:endParaRPr lang="zh-CN" altLang="en-US" sz="110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0.37365</cdr:x>
      <cdr:y>0.91251</cdr:y>
    </cdr:from>
    <cdr:to>
      <cdr:x>0.65282</cdr:x>
      <cdr:y>0.99451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12539" y="3448521"/>
          <a:ext cx="1578400" cy="309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>
              <a:solidFill>
                <a:schemeClr val="tx1"/>
              </a:solidFill>
            </a:rPr>
            <a:t>amount of reads (million)</a:t>
          </a:r>
          <a:endParaRPr lang="zh-CN" altLang="en-US" sz="1100">
            <a:solidFill>
              <a:schemeClr val="tx1"/>
            </a:solidFill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time(s)</a:t>
          </a:r>
          <a:endParaRPr lang="zh-CN" altLang="en-US" sz="1100"/>
        </a:p>
      </cdr:txBody>
    </cdr:sp>
  </cdr:relSizeAnchor>
  <cdr:relSizeAnchor xmlns:cdr="http://schemas.openxmlformats.org/drawingml/2006/chartDrawing">
    <cdr:from>
      <cdr:x>0.4284</cdr:x>
      <cdr:y>0.91566</cdr:y>
    </cdr:from>
    <cdr:to>
      <cdr:x>0.62827</cdr:x>
      <cdr:y>0.99766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27223" y="3506450"/>
          <a:ext cx="1132411" cy="3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read length (bp)</a:t>
          </a:r>
          <a:endParaRPr lang="zh-CN" altLang="en-US" sz="110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time(s)</a:t>
          </a:r>
          <a:endParaRPr lang="zh-CN" altLang="en-US" sz="1100"/>
        </a:p>
      </cdr:txBody>
    </cdr:sp>
  </cdr:relSizeAnchor>
  <cdr:relSizeAnchor xmlns:cdr="http://schemas.openxmlformats.org/drawingml/2006/chartDrawing">
    <cdr:from>
      <cdr:x>0.4284</cdr:x>
      <cdr:y>0.91566</cdr:y>
    </cdr:from>
    <cdr:to>
      <cdr:x>0.62827</cdr:x>
      <cdr:y>0.99766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27223" y="3506450"/>
          <a:ext cx="1132411" cy="3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read length (bp)</a:t>
          </a:r>
          <a:endParaRPr lang="zh-CN" altLang="en-US" sz="110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time(s)</a:t>
          </a:r>
          <a:endParaRPr lang="zh-CN" altLang="en-US" sz="110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time(s)</a:t>
          </a:r>
          <a:endParaRPr lang="zh-CN" alt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time(s)</a:t>
          </a:r>
          <a:endParaRPr lang="zh-CN" altLang="en-US" sz="1100"/>
        </a:p>
      </cdr:txBody>
    </cdr:sp>
  </cdr:relSizeAnchor>
  <cdr:relSizeAnchor xmlns:cdr="http://schemas.openxmlformats.org/drawingml/2006/chartDrawing">
    <cdr:from>
      <cdr:x>0.37365</cdr:x>
      <cdr:y>0.91251</cdr:y>
    </cdr:from>
    <cdr:to>
      <cdr:x>0.65282</cdr:x>
      <cdr:y>0.99451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12539" y="3448521"/>
          <a:ext cx="1578400" cy="309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amount of reads (million)</a:t>
          </a:r>
          <a:endParaRPr lang="zh-CN" altLang="en-US" sz="1100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time(s)</a:t>
          </a:r>
          <a:endParaRPr lang="zh-CN" altLang="en-US" sz="110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time(s)</a:t>
          </a:r>
          <a:endParaRPr lang="zh-CN" altLang="en-US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time(s)</a:t>
          </a:r>
          <a:endParaRPr lang="zh-CN" altLang="en-US" sz="1100"/>
        </a:p>
      </cdr:txBody>
    </cdr:sp>
  </cdr:relSizeAnchor>
  <cdr:relSizeAnchor xmlns:cdr="http://schemas.openxmlformats.org/drawingml/2006/chartDrawing">
    <cdr:from>
      <cdr:x>0.4284</cdr:x>
      <cdr:y>0.91566</cdr:y>
    </cdr:from>
    <cdr:to>
      <cdr:x>0.62827</cdr:x>
      <cdr:y>0.99766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27223" y="3506450"/>
          <a:ext cx="1132411" cy="3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read length (bp)</a:t>
          </a:r>
          <a:endParaRPr lang="zh-CN" alt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time(s)</a:t>
          </a:r>
          <a:endParaRPr lang="zh-CN" altLang="en-US" sz="1100"/>
        </a:p>
      </cdr:txBody>
    </cdr:sp>
  </cdr:relSizeAnchor>
  <cdr:relSizeAnchor xmlns:cdr="http://schemas.openxmlformats.org/drawingml/2006/chartDrawing">
    <cdr:from>
      <cdr:x>0.4284</cdr:x>
      <cdr:y>0.91566</cdr:y>
    </cdr:from>
    <cdr:to>
      <cdr:x>0.62827</cdr:x>
      <cdr:y>0.99766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27223" y="3506450"/>
          <a:ext cx="1132411" cy="314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read length (bp)</a:t>
          </a:r>
          <a:endParaRPr lang="zh-CN" altLang="en-US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time(s)</a:t>
          </a:r>
          <a:endParaRPr lang="zh-CN" altLang="en-US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time(s)</a:t>
          </a:r>
          <a:endParaRPr lang="zh-CN" altLang="en-US" sz="110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/>
            <a:t>time(s)</a:t>
          </a:r>
          <a:endParaRPr lang="zh-CN" altLang="en-US" sz="1100"/>
        </a:p>
      </cdr:txBody>
    </cdr:sp>
  </cdr:relSizeAnchor>
  <cdr:relSizeAnchor xmlns:cdr="http://schemas.openxmlformats.org/drawingml/2006/chartDrawing">
    <cdr:from>
      <cdr:x>0.40313</cdr:x>
      <cdr:y>0.90936</cdr:y>
    </cdr:from>
    <cdr:to>
      <cdr:x>0.65703</cdr:x>
      <cdr:y>0.99136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79241" y="3436617"/>
          <a:ext cx="1435509" cy="309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100">
              <a:latin typeface="+mn-lt"/>
              <a:ea typeface="+mn-ea"/>
              <a:cs typeface="+mn-cs"/>
            </a:rPr>
            <a:t>compact factor of </a:t>
          </a:r>
          <a:r>
            <a:rPr lang="en-US" sz="1100" i="1">
              <a:latin typeface="+mn-lt"/>
              <a:ea typeface="+mn-ea"/>
              <a:cs typeface="+mn-cs"/>
            </a:rPr>
            <a:t>A</a:t>
          </a:r>
          <a:r>
            <a:rPr lang="en-US" sz="1100">
              <a:latin typeface="+mn-lt"/>
              <a:ea typeface="+mn-ea"/>
              <a:cs typeface="+mn-cs"/>
            </a:rPr>
            <a:t>*</a:t>
          </a:r>
          <a:endParaRPr lang="zh-CN" altLang="en-US" sz="1100">
            <a:latin typeface="+mn-lt"/>
            <a:ea typeface="+mn-ea"/>
            <a:cs typeface="+mn-cs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 dirty="0">
              <a:solidFill>
                <a:schemeClr val="tx1"/>
              </a:solidFill>
            </a:rPr>
            <a:t>time(s)</a:t>
          </a:r>
          <a:endParaRPr lang="zh-CN" altLang="en-US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0.45535</cdr:x>
      <cdr:y>0.90936</cdr:y>
    </cdr:from>
    <cdr:to>
      <cdr:x>0.59578</cdr:x>
      <cdr:y>0.99136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20828" y="3436617"/>
          <a:ext cx="839142" cy="309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 dirty="0">
              <a:solidFill>
                <a:schemeClr val="tx1"/>
              </a:solidFill>
            </a:rPr>
            <a:t>sample id</a:t>
          </a:r>
          <a:endParaRPr lang="zh-CN" altLang="en-US" sz="1100" dirty="0">
            <a:solidFill>
              <a:schemeClr val="tx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0.09689</cdr:x>
      <cdr:y>0.08661</cdr:y>
    </cdr:from>
    <cdr:to>
      <cdr:x>0.21605</cdr:x>
      <cdr:y>0.15116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486" y="284017"/>
          <a:ext cx="603250" cy="21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 dirty="0">
              <a:solidFill>
                <a:schemeClr val="tx1"/>
              </a:solidFill>
            </a:rPr>
            <a:t>time(s)</a:t>
          </a:r>
          <a:endParaRPr lang="zh-CN" altLang="en-US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0.45535</cdr:x>
      <cdr:y>0.90936</cdr:y>
    </cdr:from>
    <cdr:to>
      <cdr:x>0.59578</cdr:x>
      <cdr:y>0.99136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20828" y="3436617"/>
          <a:ext cx="839142" cy="309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altLang="zh-CN" sz="1100" dirty="0">
              <a:solidFill>
                <a:schemeClr val="tx1"/>
              </a:solidFill>
            </a:rPr>
            <a:t>sample id</a:t>
          </a:r>
          <a:endParaRPr lang="zh-CN" altLang="en-US" sz="11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9BF498D-6AD3-4F68-9EF9-72A9BD7C4010}" type="datetimeFigureOut">
              <a:rPr lang="en-US"/>
              <a:pPr>
                <a:defRPr/>
              </a:pPr>
              <a:t>6/23/2016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D78BF7C-3D96-4693-9890-18D137D09F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96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78BF7C-3D96-4693-9890-18D137D09F3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78BF7C-3D96-4693-9890-18D137D09F3B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96686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21468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23/06/2016</a:t>
            </a:fld>
            <a:endParaRPr lang="en-CA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23/06/2016</a:t>
            </a:fld>
            <a:endParaRPr lang="en-CA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20275" y="274638"/>
            <a:ext cx="1962125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915424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23/06/2016</a:t>
            </a:fld>
            <a:endParaRPr lang="en-CA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7536" y="6400800"/>
            <a:ext cx="4267200" cy="283800"/>
          </a:xfrm>
        </p:spPr>
        <p:txBody>
          <a:bodyPr/>
          <a:lstStyle/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23/06/2016</a:t>
            </a:fld>
            <a:endParaRPr lang="en-CA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107936" y="6400800"/>
            <a:ext cx="4978400" cy="283800"/>
          </a:xfrm>
        </p:spPr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43248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3143249"/>
            <a:ext cx="103632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1643062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23/06/2016</a:t>
            </a:fld>
            <a:endParaRPr lang="en-CA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23/06/2016</a:t>
            </a:fld>
            <a:endParaRPr lang="en-CA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23/06/2016</a:t>
            </a:fld>
            <a:endParaRPr lang="en-CA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23/06/2016</a:t>
            </a:fld>
            <a:endParaRPr lang="en-CA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23/06/2016</a:t>
            </a:fld>
            <a:endParaRPr lang="en-CA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714733" y="1053546"/>
            <a:ext cx="7872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33" y="228600"/>
            <a:ext cx="7867669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33" y="1142984"/>
            <a:ext cx="7867667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142984"/>
            <a:ext cx="3009877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23/06/2016</a:t>
            </a:fld>
            <a:endParaRPr lang="en-CA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85344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35403" y="1143000"/>
            <a:ext cx="9630997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49600" y="5410200"/>
            <a:ext cx="7543851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23/06/2016</a:t>
            </a:fld>
            <a:endParaRPr lang="en-CA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12192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A117AE0D-123D-40C0-A704-08584E6D3B93}" type="datetime1">
              <a:rPr lang="en-CA" smtClean="0"/>
              <a:pPr>
                <a:defRPr/>
              </a:pPr>
              <a:t>23/06/2016</a:t>
            </a:fld>
            <a:endParaRPr lang="en-CA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779271" y="923160"/>
            <a:ext cx="10602955" cy="2207623"/>
          </a:xfrm>
        </p:spPr>
        <p:txBody>
          <a:bodyPr/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dirty="0" smtClean="0">
                <a:solidFill>
                  <a:srgbClr val="5014F8"/>
                </a:solidFill>
                <a:latin typeface="Century Gothic" panose="020B0502020202020204" pitchFamily="34" charset="0"/>
                <a:ea typeface="SimSun"/>
                <a:cs typeface="Times New Roman"/>
              </a:rPr>
              <a:t>An Efficient Algorithm for Read </a:t>
            </a:r>
            <a:r>
              <a:rPr lang="en-US" sz="3200" b="1" dirty="0">
                <a:solidFill>
                  <a:srgbClr val="5014F8"/>
                </a:solidFill>
                <a:latin typeface="Century Gothic" panose="020B0502020202020204" pitchFamily="34" charset="0"/>
                <a:ea typeface="SimSun"/>
                <a:cs typeface="Times New Roman"/>
              </a:rPr>
              <a:t>Matching </a:t>
            </a:r>
            <a:r>
              <a:rPr lang="en-US" sz="3200" b="1" dirty="0" smtClean="0">
                <a:solidFill>
                  <a:srgbClr val="5014F8"/>
                </a:solidFill>
                <a:latin typeface="Century Gothic" panose="020B0502020202020204" pitchFamily="34" charset="0"/>
                <a:ea typeface="SimSun"/>
                <a:cs typeface="Times New Roman"/>
              </a:rPr>
              <a:t>in </a:t>
            </a:r>
            <a:r>
              <a:rPr lang="en-US" sz="3200" b="1" dirty="0">
                <a:solidFill>
                  <a:srgbClr val="5014F8"/>
                </a:solidFill>
                <a:latin typeface="Century Gothic" panose="020B0502020202020204" pitchFamily="34" charset="0"/>
                <a:ea typeface="SimSun"/>
                <a:cs typeface="Times New Roman"/>
              </a:rPr>
              <a:t>DNA Databases</a:t>
            </a:r>
            <a:endParaRPr lang="en-US" sz="1200" dirty="0">
              <a:solidFill>
                <a:srgbClr val="5014F8"/>
              </a:solidFill>
              <a:effectLst/>
              <a:latin typeface="Century Gothic" panose="020B0502020202020204" pitchFamily="34" charset="0"/>
              <a:ea typeface="SimSu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336" y="4116296"/>
            <a:ext cx="8824913" cy="1227229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3" charset="2"/>
              <a:buNone/>
              <a:defRPr/>
            </a:pPr>
            <a:r>
              <a:rPr lang="en-CA" sz="1800" cap="none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Dr. Yangjun Chen</a:t>
            </a:r>
          </a:p>
          <a:p>
            <a:pPr algn="l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3" charset="2"/>
              <a:buNone/>
              <a:defRPr/>
            </a:pPr>
            <a:r>
              <a:rPr lang="en-CA" sz="1800" cap="none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Department of Applied Computer Science</a:t>
            </a:r>
          </a:p>
          <a:p>
            <a:pPr algn="l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3" charset="2"/>
              <a:buNone/>
              <a:defRPr/>
            </a:pPr>
            <a:r>
              <a:rPr lang="en-CA" sz="1800" cap="none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University of Winnipeg</a:t>
            </a:r>
            <a:endParaRPr lang="en-CA" sz="1800" cap="none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31C093-76B0-467D-B7CA-7A67996B4627}" type="slidenum">
              <a:rPr lang="en-CA" smtClean="0"/>
              <a:pPr/>
              <a:t>1</a:t>
            </a:fld>
            <a:endParaRPr lang="en-CA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Our Approach</a:t>
            </a:r>
            <a:endParaRPr lang="en-US" b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By BWT-arrays, reads are searched one by one.</a:t>
            </a:r>
            <a:endParaRPr lang="en-US" b="1" dirty="0" smtClean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We consider all reads as a whole to avoid recalculation.</a:t>
            </a:r>
          </a:p>
          <a:p>
            <a:pPr marL="571500" lvl="1" indent="-228600">
              <a:spcBef>
                <a:spcPts val="600"/>
              </a:spcBef>
              <a:spcAft>
                <a:spcPts val="600"/>
              </a:spcAft>
              <a:buNone/>
              <a:tabLst>
                <a:tab pos="571500" algn="l"/>
              </a:tabLst>
            </a:pPr>
            <a:r>
              <a:rPr lang="en-US" sz="22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-	When total amount of reads is large, many reads share common prefixes.</a:t>
            </a:r>
          </a:p>
          <a:p>
            <a:pPr marL="571500" lvl="1" indent="-228600">
              <a:spcBef>
                <a:spcPts val="600"/>
              </a:spcBef>
              <a:spcAft>
                <a:spcPts val="600"/>
              </a:spcAft>
              <a:buNone/>
              <a:tabLst>
                <a:tab pos="571500" algn="l"/>
              </a:tabLst>
            </a:pPr>
            <a:r>
              <a:rPr lang="en-US" sz="22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-	Search of same subsequences will result in same rank segment using BWT-index.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Methodology</a:t>
            </a:r>
            <a:endParaRPr lang="en-US" b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Arrange a set of reads into a </a:t>
            </a:r>
            <a:r>
              <a:rPr lang="en-US" sz="2800" b="1" i="1" dirty="0" err="1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</a:rPr>
              <a:t>trie</a:t>
            </a:r>
            <a:r>
              <a:rPr lang="en-US" sz="28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 structure.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Search the </a:t>
            </a:r>
            <a:r>
              <a:rPr lang="en-US" sz="2800" b="1" i="1" dirty="0" err="1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</a:rPr>
              <a:t>trie</a:t>
            </a:r>
            <a:r>
              <a:rPr lang="en-US" sz="28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 against BWT arrays created for a reference genome.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itchFamily="18" charset="0"/>
              </a:rPr>
              <a:t>Multi-character checking </a:t>
            </a:r>
            <a:r>
              <a:rPr lang="en-US" sz="28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when scanning a segment of </a:t>
            </a:r>
            <a:r>
              <a:rPr lang="en-US" sz="2800" b="1" i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L</a:t>
            </a:r>
            <a:r>
              <a:rPr lang="en-US" sz="28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 in BWT index to reduce the frequency of accessing </a:t>
            </a:r>
            <a:r>
              <a:rPr lang="en-US" sz="2800" b="1" i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L</a:t>
            </a:r>
            <a:r>
              <a:rPr lang="en-US" sz="28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11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885" y="1786492"/>
            <a:ext cx="9961681" cy="425132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Arrange all reads into a </a:t>
            </a:r>
            <a:r>
              <a:rPr lang="en-US" sz="2400" b="1" dirty="0" err="1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trie</a:t>
            </a:r>
            <a:r>
              <a:rPr lang="en-US" sz="24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 structure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Trie</a:t>
            </a:r>
            <a:r>
              <a:rPr lang="en-US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 Construction</a:t>
            </a:r>
            <a:endParaRPr lang="en-US" b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12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943720"/>
              </p:ext>
            </p:extLst>
          </p:nvPr>
        </p:nvGraphicFramePr>
        <p:xfrm>
          <a:off x="6877317" y="1546701"/>
          <a:ext cx="3095358" cy="20574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54149"/>
                <a:gridCol w="2341209"/>
              </a:tblGrid>
              <a:tr h="401466"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595"/>
                        </a:spcAft>
                        <a:tabLst>
                          <a:tab pos="228600" algn="l"/>
                          <a:tab pos="2857500" algn="l"/>
                        </a:tabLst>
                      </a:pPr>
                      <a:r>
                        <a:rPr lang="en-US" sz="1800" dirty="0">
                          <a:latin typeface="+mj-lt"/>
                          <a:cs typeface="Times New Roman" pitchFamily="18" charset="0"/>
                        </a:rPr>
                        <a:t>ID</a:t>
                      </a:r>
                      <a:endParaRPr lang="zh-CN" sz="18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595"/>
                        </a:spcAft>
                        <a:tabLst>
                          <a:tab pos="228600" algn="l"/>
                          <a:tab pos="2857500" algn="l"/>
                        </a:tabLst>
                      </a:pPr>
                      <a:r>
                        <a:rPr lang="en-US" sz="1800" dirty="0">
                          <a:latin typeface="+mj-lt"/>
                          <a:cs typeface="Times New Roman" pitchFamily="18" charset="0"/>
                        </a:rPr>
                        <a:t>Read sequence</a:t>
                      </a:r>
                      <a:endParaRPr lang="zh-CN" sz="18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0077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595"/>
                        </a:spcAft>
                        <a:tabLst>
                          <a:tab pos="228600" algn="l"/>
                          <a:tab pos="2857500" algn="l"/>
                        </a:tabLst>
                      </a:pPr>
                      <a:r>
                        <a:rPr lang="en-US" sz="1800" i="1" dirty="0" smtClean="0">
                          <a:latin typeface="+mj-lt"/>
                          <a:cs typeface="Times New Roman" pitchFamily="18" charset="0"/>
                        </a:rPr>
                        <a:t>r</a:t>
                      </a:r>
                      <a:r>
                        <a:rPr lang="en-US" sz="1800" baseline="-25000" dirty="0" smtClean="0">
                          <a:latin typeface="+mj-lt"/>
                          <a:cs typeface="Times New Roman" pitchFamily="18" charset="0"/>
                        </a:rPr>
                        <a:t>1</a:t>
                      </a:r>
                      <a:endParaRPr lang="zh-CN" sz="1800" baseline="-250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595"/>
                        </a:spcAft>
                        <a:tabLst>
                          <a:tab pos="228600" algn="l"/>
                          <a:tab pos="2857500" algn="l"/>
                        </a:tabLst>
                      </a:pPr>
                      <a:r>
                        <a:rPr lang="en-US" sz="1800" i="1" dirty="0" err="1">
                          <a:latin typeface="Calibri" pitchFamily="34" charset="0"/>
                          <a:cs typeface="Times New Roman" pitchFamily="18" charset="0"/>
                        </a:rPr>
                        <a:t>acaga</a:t>
                      </a:r>
                      <a:endParaRPr lang="zh-CN" sz="1800" i="1" dirty="0">
                        <a:solidFill>
                          <a:srgbClr val="00000A"/>
                        </a:solidFill>
                        <a:latin typeface="Calibri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0077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595"/>
                        </a:spcAft>
                        <a:tabLst>
                          <a:tab pos="228600" algn="l"/>
                          <a:tab pos="2857500" algn="l"/>
                        </a:tabLst>
                      </a:pPr>
                      <a:r>
                        <a:rPr kumimoji="0"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lang="en-US" sz="1800" baseline="-25000" dirty="0" smtClean="0">
                          <a:latin typeface="+mj-lt"/>
                          <a:cs typeface="Times New Roman" pitchFamily="18" charset="0"/>
                        </a:rPr>
                        <a:t>2</a:t>
                      </a:r>
                      <a:endParaRPr lang="zh-CN" sz="1800" baseline="-250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595"/>
                        </a:spcAft>
                        <a:tabLst>
                          <a:tab pos="228600" algn="l"/>
                          <a:tab pos="2857500" algn="l"/>
                        </a:tabLst>
                      </a:pPr>
                      <a:r>
                        <a:rPr lang="en-US" sz="1800" i="1" dirty="0">
                          <a:latin typeface="Calibri" pitchFamily="34" charset="0"/>
                          <a:cs typeface="Times New Roman" pitchFamily="18" charset="0"/>
                        </a:rPr>
                        <a:t>ca</a:t>
                      </a:r>
                      <a:endParaRPr lang="zh-CN" sz="1800" i="1" dirty="0">
                        <a:solidFill>
                          <a:srgbClr val="00000A"/>
                        </a:solidFill>
                        <a:latin typeface="Calibri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0077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595"/>
                        </a:spcAft>
                        <a:tabLst>
                          <a:tab pos="228600" algn="l"/>
                          <a:tab pos="2857500" algn="l"/>
                        </a:tabLst>
                      </a:pPr>
                      <a:r>
                        <a:rPr kumimoji="0"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lang="en-US" sz="1800" baseline="-25000" dirty="0" smtClean="0">
                          <a:latin typeface="+mj-lt"/>
                          <a:cs typeface="Times New Roman" pitchFamily="18" charset="0"/>
                        </a:rPr>
                        <a:t>3</a:t>
                      </a:r>
                      <a:endParaRPr lang="zh-CN" sz="1800" baseline="-250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595"/>
                        </a:spcAft>
                        <a:tabLst>
                          <a:tab pos="228600" algn="l"/>
                          <a:tab pos="2857500" algn="l"/>
                        </a:tabLst>
                      </a:pPr>
                      <a:r>
                        <a:rPr lang="en-US" sz="1800" i="1" dirty="0" err="1">
                          <a:latin typeface="Calibri" pitchFamily="34" charset="0"/>
                          <a:cs typeface="Times New Roman" pitchFamily="18" charset="0"/>
                        </a:rPr>
                        <a:t>ag</a:t>
                      </a:r>
                      <a:endParaRPr lang="zh-CN" sz="1800" i="1" dirty="0">
                        <a:solidFill>
                          <a:srgbClr val="00000A"/>
                        </a:solidFill>
                        <a:latin typeface="Calibri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0077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595"/>
                        </a:spcAft>
                        <a:tabLst>
                          <a:tab pos="228600" algn="l"/>
                          <a:tab pos="2857500" algn="l"/>
                        </a:tabLst>
                      </a:pPr>
                      <a:r>
                        <a:rPr kumimoji="0"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lang="en-US" sz="1800" baseline="-25000" dirty="0" smtClean="0">
                          <a:latin typeface="+mj-lt"/>
                          <a:cs typeface="Times New Roman" pitchFamily="18" charset="0"/>
                        </a:rPr>
                        <a:t>4</a:t>
                      </a:r>
                      <a:endParaRPr lang="zh-CN" sz="1800" baseline="-250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595"/>
                        </a:spcAft>
                        <a:tabLst>
                          <a:tab pos="228600" algn="l"/>
                          <a:tab pos="2857500" algn="l"/>
                        </a:tabLst>
                      </a:pPr>
                      <a:r>
                        <a:rPr lang="en-US" sz="1800" i="1" dirty="0" err="1">
                          <a:latin typeface="Calibri" pitchFamily="34" charset="0"/>
                          <a:cs typeface="Times New Roman" pitchFamily="18" charset="0"/>
                        </a:rPr>
                        <a:t>acagc</a:t>
                      </a:r>
                      <a:endParaRPr lang="zh-CN" sz="1800" i="1" dirty="0">
                        <a:solidFill>
                          <a:srgbClr val="00000A"/>
                        </a:solidFill>
                        <a:latin typeface="Calibri" pitchFamily="34" charset="0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393" name="Rectangle 8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473" name="Rectangle 16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05" name="组合 204"/>
          <p:cNvGrpSpPr/>
          <p:nvPr/>
        </p:nvGrpSpPr>
        <p:grpSpPr>
          <a:xfrm>
            <a:off x="1386855" y="2539844"/>
            <a:ext cx="4623420" cy="3975256"/>
            <a:chOff x="1386855" y="2539844"/>
            <a:chExt cx="4197511" cy="3741209"/>
          </a:xfrm>
        </p:grpSpPr>
        <p:sp>
          <p:nvSpPr>
            <p:cNvPr id="124" name="Oval 30"/>
            <p:cNvSpPr>
              <a:spLocks noChangeArrowheads="1"/>
            </p:cNvSpPr>
            <p:nvPr/>
          </p:nvSpPr>
          <p:spPr bwMode="auto">
            <a:xfrm>
              <a:off x="3968328" y="2560122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25" name="Oval 30"/>
            <p:cNvSpPr>
              <a:spLocks noChangeArrowheads="1"/>
            </p:cNvSpPr>
            <p:nvPr/>
          </p:nvSpPr>
          <p:spPr bwMode="auto">
            <a:xfrm>
              <a:off x="3234166" y="3068411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i="1" dirty="0" smtClean="0"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endParaRPr kumimoji="0" lang="zh-CN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26" name="Oval 30"/>
            <p:cNvSpPr>
              <a:spLocks noChangeArrowheads="1"/>
            </p:cNvSpPr>
            <p:nvPr/>
          </p:nvSpPr>
          <p:spPr bwMode="auto">
            <a:xfrm>
              <a:off x="4835250" y="3563191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endParaRPr kumimoji="0" lang="zh-CN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27" name="Oval 30"/>
            <p:cNvSpPr>
              <a:spLocks noChangeArrowheads="1"/>
            </p:cNvSpPr>
            <p:nvPr/>
          </p:nvSpPr>
          <p:spPr bwMode="auto">
            <a:xfrm>
              <a:off x="4827867" y="3047033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i="1" dirty="0" smtClean="0">
                  <a:latin typeface="Calibri" pitchFamily="34" charset="0"/>
                  <a:ea typeface="宋体" pitchFamily="2" charset="-122"/>
                  <a:cs typeface="宋体" pitchFamily="2" charset="-122"/>
                </a:rPr>
                <a:t>c</a:t>
              </a:r>
              <a:endParaRPr kumimoji="0" lang="zh-CN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28" name="AutoShape 23"/>
            <p:cNvSpPr>
              <a:spLocks noChangeShapeType="1"/>
            </p:cNvSpPr>
            <p:nvPr/>
          </p:nvSpPr>
          <p:spPr bwMode="auto">
            <a:xfrm flipH="1">
              <a:off x="3398904" y="2811068"/>
              <a:ext cx="602156" cy="25588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cxnSp>
          <p:nvCxnSpPr>
            <p:cNvPr id="129" name="直接连接符 128"/>
            <p:cNvCxnSpPr/>
            <p:nvPr/>
          </p:nvCxnSpPr>
          <p:spPr>
            <a:xfrm rot="16200000" flipH="1">
              <a:off x="4837796" y="3444271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AutoShape 23"/>
            <p:cNvSpPr>
              <a:spLocks noChangeShapeType="1"/>
            </p:cNvSpPr>
            <p:nvPr/>
          </p:nvSpPr>
          <p:spPr bwMode="auto">
            <a:xfrm>
              <a:off x="4203796" y="2801762"/>
              <a:ext cx="689200" cy="26519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sp>
          <p:nvSpPr>
            <p:cNvPr id="134" name="Oval 30"/>
            <p:cNvSpPr>
              <a:spLocks noChangeArrowheads="1"/>
            </p:cNvSpPr>
            <p:nvPr/>
          </p:nvSpPr>
          <p:spPr bwMode="auto">
            <a:xfrm>
              <a:off x="2499571" y="3575246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i="1" dirty="0" smtClean="0">
                  <a:latin typeface="Calibri" pitchFamily="34" charset="0"/>
                  <a:ea typeface="宋体" pitchFamily="2" charset="-122"/>
                  <a:cs typeface="宋体" pitchFamily="2" charset="-122"/>
                </a:rPr>
                <a:t>c</a:t>
              </a:r>
              <a:endParaRPr kumimoji="0" lang="zh-CN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35" name="AutoShape 23"/>
            <p:cNvSpPr>
              <a:spLocks noChangeShapeType="1"/>
            </p:cNvSpPr>
            <p:nvPr/>
          </p:nvSpPr>
          <p:spPr bwMode="auto">
            <a:xfrm flipH="1">
              <a:off x="2664309" y="3317903"/>
              <a:ext cx="602156" cy="25588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sp>
          <p:nvSpPr>
            <p:cNvPr id="136" name="Oval 30"/>
            <p:cNvSpPr>
              <a:spLocks noChangeArrowheads="1"/>
            </p:cNvSpPr>
            <p:nvPr/>
          </p:nvSpPr>
          <p:spPr bwMode="auto">
            <a:xfrm>
              <a:off x="4080824" y="3565935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i="1" dirty="0" smtClean="0">
                  <a:latin typeface="Calibri" pitchFamily="34" charset="0"/>
                  <a:ea typeface="宋体" pitchFamily="2" charset="-122"/>
                  <a:cs typeface="宋体" pitchFamily="2" charset="-122"/>
                </a:rPr>
                <a:t>g</a:t>
              </a:r>
              <a:endParaRPr kumimoji="0" lang="zh-CN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37" name="AutoShape 23"/>
            <p:cNvSpPr>
              <a:spLocks noChangeShapeType="1"/>
            </p:cNvSpPr>
            <p:nvPr/>
          </p:nvSpPr>
          <p:spPr bwMode="auto">
            <a:xfrm>
              <a:off x="3456753" y="3320663"/>
              <a:ext cx="689200" cy="26519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sp>
          <p:nvSpPr>
            <p:cNvPr id="139" name="Oval 30"/>
            <p:cNvSpPr>
              <a:spLocks noChangeArrowheads="1"/>
            </p:cNvSpPr>
            <p:nvPr/>
          </p:nvSpPr>
          <p:spPr bwMode="auto">
            <a:xfrm>
              <a:off x="4835245" y="4082102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$</a:t>
              </a:r>
              <a:endParaRPr kumimoji="0" lang="zh-CN" altLang="zh-CN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cxnSp>
          <p:nvCxnSpPr>
            <p:cNvPr id="140" name="直接连接符 139"/>
            <p:cNvCxnSpPr/>
            <p:nvPr/>
          </p:nvCxnSpPr>
          <p:spPr>
            <a:xfrm rot="16200000" flipH="1">
              <a:off x="4837792" y="3963182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Oval 30"/>
            <p:cNvSpPr>
              <a:spLocks noChangeArrowheads="1"/>
            </p:cNvSpPr>
            <p:nvPr/>
          </p:nvSpPr>
          <p:spPr bwMode="auto">
            <a:xfrm>
              <a:off x="4088176" y="4082098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$</a:t>
              </a:r>
              <a:endParaRPr kumimoji="0" lang="zh-CN" altLang="zh-CN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cxnSp>
          <p:nvCxnSpPr>
            <p:cNvPr id="142" name="直接连接符 141"/>
            <p:cNvCxnSpPr/>
            <p:nvPr/>
          </p:nvCxnSpPr>
          <p:spPr>
            <a:xfrm rot="16200000" flipH="1">
              <a:off x="4090722" y="3963178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30"/>
            <p:cNvSpPr>
              <a:spLocks noChangeArrowheads="1"/>
            </p:cNvSpPr>
            <p:nvPr/>
          </p:nvSpPr>
          <p:spPr bwMode="auto">
            <a:xfrm>
              <a:off x="2494479" y="4094165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endParaRPr kumimoji="0" lang="zh-CN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cxnSp>
          <p:nvCxnSpPr>
            <p:cNvPr id="146" name="直接连接符 145"/>
            <p:cNvCxnSpPr/>
            <p:nvPr/>
          </p:nvCxnSpPr>
          <p:spPr>
            <a:xfrm rot="16200000" flipH="1">
              <a:off x="2497025" y="3975245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/>
          </p:nvCxnSpPr>
          <p:spPr>
            <a:xfrm rot="16200000" flipH="1">
              <a:off x="2496997" y="4506217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30"/>
            <p:cNvSpPr>
              <a:spLocks noChangeArrowheads="1"/>
            </p:cNvSpPr>
            <p:nvPr/>
          </p:nvSpPr>
          <p:spPr bwMode="auto">
            <a:xfrm>
              <a:off x="2499573" y="4625117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g</a:t>
              </a:r>
              <a:endParaRPr kumimoji="0" lang="zh-CN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50" name="Oval 30"/>
            <p:cNvSpPr>
              <a:spLocks noChangeArrowheads="1"/>
            </p:cNvSpPr>
            <p:nvPr/>
          </p:nvSpPr>
          <p:spPr bwMode="auto">
            <a:xfrm>
              <a:off x="1764979" y="5131952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endParaRPr kumimoji="0" lang="zh-CN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51" name="AutoShape 23"/>
            <p:cNvSpPr>
              <a:spLocks noChangeShapeType="1"/>
            </p:cNvSpPr>
            <p:nvPr/>
          </p:nvSpPr>
          <p:spPr bwMode="auto">
            <a:xfrm flipH="1">
              <a:off x="1929717" y="4874609"/>
              <a:ext cx="602156" cy="25588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sp>
          <p:nvSpPr>
            <p:cNvPr id="152" name="Oval 30"/>
            <p:cNvSpPr>
              <a:spLocks noChangeArrowheads="1"/>
            </p:cNvSpPr>
            <p:nvPr/>
          </p:nvSpPr>
          <p:spPr bwMode="auto">
            <a:xfrm>
              <a:off x="3346231" y="5122641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c</a:t>
              </a:r>
              <a:endParaRPr kumimoji="0" lang="zh-CN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53" name="AutoShape 23"/>
            <p:cNvSpPr>
              <a:spLocks noChangeShapeType="1"/>
            </p:cNvSpPr>
            <p:nvPr/>
          </p:nvSpPr>
          <p:spPr bwMode="auto">
            <a:xfrm>
              <a:off x="2722160" y="4877369"/>
              <a:ext cx="689200" cy="26519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sp>
          <p:nvSpPr>
            <p:cNvPr id="154" name="Oval 30"/>
            <p:cNvSpPr>
              <a:spLocks noChangeArrowheads="1"/>
            </p:cNvSpPr>
            <p:nvPr/>
          </p:nvSpPr>
          <p:spPr bwMode="auto">
            <a:xfrm>
              <a:off x="3353581" y="5638803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$</a:t>
              </a:r>
              <a:endParaRPr kumimoji="0" lang="zh-CN" altLang="zh-CN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cxnSp>
          <p:nvCxnSpPr>
            <p:cNvPr id="155" name="直接连接符 154"/>
            <p:cNvCxnSpPr/>
            <p:nvPr/>
          </p:nvCxnSpPr>
          <p:spPr>
            <a:xfrm rot="16200000" flipH="1">
              <a:off x="3356127" y="5519883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30"/>
            <p:cNvSpPr>
              <a:spLocks noChangeArrowheads="1"/>
            </p:cNvSpPr>
            <p:nvPr/>
          </p:nvSpPr>
          <p:spPr bwMode="auto">
            <a:xfrm>
              <a:off x="1772334" y="5650872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$</a:t>
              </a:r>
              <a:endParaRPr kumimoji="0" lang="zh-CN" altLang="zh-CN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cxnSp>
          <p:nvCxnSpPr>
            <p:cNvPr id="157" name="直接连接符 156"/>
            <p:cNvCxnSpPr/>
            <p:nvPr/>
          </p:nvCxnSpPr>
          <p:spPr>
            <a:xfrm rot="16200000" flipH="1">
              <a:off x="1774881" y="5531952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 Box 156"/>
            <p:cNvSpPr txBox="1">
              <a:spLocks noChangeArrowheads="1"/>
            </p:cNvSpPr>
            <p:nvPr/>
          </p:nvSpPr>
          <p:spPr bwMode="auto">
            <a:xfrm>
              <a:off x="2880940" y="3046679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59" name="Text Box 156"/>
            <p:cNvSpPr txBox="1">
              <a:spLocks noChangeArrowheads="1"/>
            </p:cNvSpPr>
            <p:nvPr/>
          </p:nvSpPr>
          <p:spPr bwMode="auto">
            <a:xfrm>
              <a:off x="2121445" y="3541443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60" name="Text Box 156"/>
            <p:cNvSpPr txBox="1">
              <a:spLocks noChangeArrowheads="1"/>
            </p:cNvSpPr>
            <p:nvPr/>
          </p:nvSpPr>
          <p:spPr bwMode="auto">
            <a:xfrm>
              <a:off x="2121445" y="4048278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61" name="Text Box 156"/>
            <p:cNvSpPr txBox="1">
              <a:spLocks noChangeArrowheads="1"/>
            </p:cNvSpPr>
            <p:nvPr/>
          </p:nvSpPr>
          <p:spPr bwMode="auto">
            <a:xfrm>
              <a:off x="2133898" y="4591313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4</a:t>
              </a:r>
              <a:endPara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63" name="Text Box 156"/>
            <p:cNvSpPr txBox="1">
              <a:spLocks noChangeArrowheads="1"/>
            </p:cNvSpPr>
            <p:nvPr/>
          </p:nvSpPr>
          <p:spPr bwMode="auto">
            <a:xfrm>
              <a:off x="1386855" y="5098151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5</a:t>
              </a:r>
              <a:endPara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64" name="Text Box 156"/>
            <p:cNvSpPr txBox="1">
              <a:spLocks noChangeArrowheads="1"/>
            </p:cNvSpPr>
            <p:nvPr/>
          </p:nvSpPr>
          <p:spPr bwMode="auto">
            <a:xfrm>
              <a:off x="1399308" y="5641185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6</a:t>
              </a:r>
              <a:endPara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65" name="Text Box 156"/>
            <p:cNvSpPr txBox="1">
              <a:spLocks noChangeArrowheads="1"/>
            </p:cNvSpPr>
            <p:nvPr/>
          </p:nvSpPr>
          <p:spPr bwMode="auto">
            <a:xfrm>
              <a:off x="3665399" y="5098146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7</a:t>
              </a:r>
              <a:endPara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66" name="Text Box 156"/>
            <p:cNvSpPr txBox="1">
              <a:spLocks noChangeArrowheads="1"/>
            </p:cNvSpPr>
            <p:nvPr/>
          </p:nvSpPr>
          <p:spPr bwMode="auto">
            <a:xfrm>
              <a:off x="3677853" y="5641181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6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8</a:t>
              </a:r>
              <a:endParaRPr kumimoji="0" lang="en-US" altLang="zh-CN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67" name="Text Box 156"/>
            <p:cNvSpPr txBox="1">
              <a:spLocks noChangeArrowheads="1"/>
            </p:cNvSpPr>
            <p:nvPr/>
          </p:nvSpPr>
          <p:spPr bwMode="auto">
            <a:xfrm>
              <a:off x="3740082" y="3553507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b="0" u="none" strike="noStrike" cap="none" normalizeH="0" baseline="-25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9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68" name="Text Box 156"/>
            <p:cNvSpPr txBox="1">
              <a:spLocks noChangeArrowheads="1"/>
            </p:cNvSpPr>
            <p:nvPr/>
          </p:nvSpPr>
          <p:spPr bwMode="auto">
            <a:xfrm>
              <a:off x="3740082" y="4060341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10</a:t>
              </a:r>
              <a:endPara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69" name="Text Box 156"/>
            <p:cNvSpPr txBox="1">
              <a:spLocks noChangeArrowheads="1"/>
            </p:cNvSpPr>
            <p:nvPr/>
          </p:nvSpPr>
          <p:spPr bwMode="auto">
            <a:xfrm>
              <a:off x="5147050" y="3553502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12</a:t>
              </a:r>
              <a:endPara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70" name="Text Box 156"/>
            <p:cNvSpPr txBox="1">
              <a:spLocks noChangeArrowheads="1"/>
            </p:cNvSpPr>
            <p:nvPr/>
          </p:nvSpPr>
          <p:spPr bwMode="auto">
            <a:xfrm>
              <a:off x="5147050" y="4060337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13</a:t>
              </a:r>
              <a:endPara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71" name="Text Box 156"/>
            <p:cNvSpPr txBox="1">
              <a:spLocks noChangeArrowheads="1"/>
            </p:cNvSpPr>
            <p:nvPr/>
          </p:nvSpPr>
          <p:spPr bwMode="auto">
            <a:xfrm>
              <a:off x="5159484" y="3058742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11</a:t>
              </a:r>
              <a:endPara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72" name="Text Box 156"/>
            <p:cNvSpPr txBox="1">
              <a:spLocks noChangeArrowheads="1"/>
            </p:cNvSpPr>
            <p:nvPr/>
          </p:nvSpPr>
          <p:spPr bwMode="auto">
            <a:xfrm>
              <a:off x="3640435" y="2539844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0</a:t>
              </a:r>
              <a:endPara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73" name="Text Box 156"/>
            <p:cNvSpPr txBox="1">
              <a:spLocks noChangeArrowheads="1"/>
            </p:cNvSpPr>
            <p:nvPr/>
          </p:nvSpPr>
          <p:spPr bwMode="auto">
            <a:xfrm>
              <a:off x="3349441" y="5991137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r</a:t>
              </a:r>
              <a:r>
                <a:rPr kumimoji="0" lang="en-US" altLang="zh-CN" b="0" i="0" u="none" strike="noStrike" cap="none" normalizeH="0" baseline="-25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4</a:t>
              </a:r>
            </a:p>
          </p:txBody>
        </p:sp>
        <p:sp>
          <p:nvSpPr>
            <p:cNvPr id="174" name="Text Box 156"/>
            <p:cNvSpPr txBox="1">
              <a:spLocks noChangeArrowheads="1"/>
            </p:cNvSpPr>
            <p:nvPr/>
          </p:nvSpPr>
          <p:spPr bwMode="auto">
            <a:xfrm>
              <a:off x="1780645" y="5991136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US" altLang="zh-CN" b="0" u="none" strike="noStrike" cap="none" normalizeH="0" baseline="-25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US" altLang="zh-CN" b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76" name="Text Box 156"/>
            <p:cNvSpPr txBox="1">
              <a:spLocks noChangeArrowheads="1"/>
            </p:cNvSpPr>
            <p:nvPr/>
          </p:nvSpPr>
          <p:spPr bwMode="auto">
            <a:xfrm>
              <a:off x="4063831" y="4422362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US" altLang="zh-CN" b="0" u="none" strike="noStrike" cap="none" normalizeH="0" baseline="-25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US" altLang="zh-CN" b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77" name="Text Box 156"/>
            <p:cNvSpPr txBox="1">
              <a:spLocks noChangeArrowheads="1"/>
            </p:cNvSpPr>
            <p:nvPr/>
          </p:nvSpPr>
          <p:spPr bwMode="auto">
            <a:xfrm>
              <a:off x="4835780" y="4422361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US" altLang="zh-CN" b="0" u="none" strike="noStrike" cap="none" normalizeH="0" baseline="-25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US" altLang="zh-CN" b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179" name="Oval 30"/>
          <p:cNvSpPr>
            <a:spLocks noChangeArrowheads="1"/>
          </p:cNvSpPr>
          <p:nvPr/>
        </p:nvSpPr>
        <p:spPr bwMode="auto">
          <a:xfrm>
            <a:off x="8478680" y="4081437"/>
            <a:ext cx="251897" cy="288166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80" name="Oval 30"/>
          <p:cNvSpPr>
            <a:spLocks noChangeArrowheads="1"/>
          </p:cNvSpPr>
          <p:nvPr/>
        </p:nvSpPr>
        <p:spPr bwMode="auto">
          <a:xfrm>
            <a:off x="7725468" y="4561151"/>
            <a:ext cx="251897" cy="288166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i="1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endParaRPr kumimoji="0" lang="zh-CN" altLang="zh-CN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81" name="Oval 30"/>
          <p:cNvSpPr>
            <a:spLocks noChangeArrowheads="1"/>
          </p:cNvSpPr>
          <p:nvPr/>
        </p:nvSpPr>
        <p:spPr bwMode="auto">
          <a:xfrm>
            <a:off x="9139507" y="4561545"/>
            <a:ext cx="551306" cy="288166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i="1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ca</a:t>
            </a:r>
            <a:r>
              <a:rPr lang="en-US" altLang="zh-CN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endParaRPr kumimoji="0" lang="zh-CN" altLang="zh-CN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82" name="AutoShape 23"/>
          <p:cNvSpPr>
            <a:spLocks noChangeShapeType="1"/>
          </p:cNvSpPr>
          <p:nvPr/>
        </p:nvSpPr>
        <p:spPr bwMode="auto">
          <a:xfrm flipH="1">
            <a:off x="8002472" y="4384647"/>
            <a:ext cx="602156" cy="25588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3" name="AutoShape 23"/>
          <p:cNvSpPr>
            <a:spLocks noChangeShapeType="1"/>
          </p:cNvSpPr>
          <p:nvPr/>
        </p:nvSpPr>
        <p:spPr bwMode="auto">
          <a:xfrm>
            <a:off x="8584150" y="4369603"/>
            <a:ext cx="617758" cy="22203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" name="Text Box 156"/>
          <p:cNvSpPr txBox="1">
            <a:spLocks noChangeArrowheads="1"/>
          </p:cNvSpPr>
          <p:nvPr/>
        </p:nvSpPr>
        <p:spPr bwMode="auto">
          <a:xfrm>
            <a:off x="7372242" y="4539419"/>
            <a:ext cx="424882" cy="28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u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85" name="Text Box 156"/>
          <p:cNvSpPr txBox="1">
            <a:spLocks noChangeArrowheads="1"/>
          </p:cNvSpPr>
          <p:nvPr/>
        </p:nvSpPr>
        <p:spPr bwMode="auto">
          <a:xfrm>
            <a:off x="9726988" y="4551482"/>
            <a:ext cx="424882" cy="28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u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6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86" name="Text Box 156"/>
          <p:cNvSpPr txBox="1">
            <a:spLocks noChangeArrowheads="1"/>
          </p:cNvSpPr>
          <p:nvPr/>
        </p:nvSpPr>
        <p:spPr bwMode="auto">
          <a:xfrm>
            <a:off x="8131737" y="4032584"/>
            <a:ext cx="424882" cy="28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u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0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89" name="AutoShape 23"/>
          <p:cNvSpPr>
            <a:spLocks noChangeShapeType="1"/>
          </p:cNvSpPr>
          <p:nvPr/>
        </p:nvSpPr>
        <p:spPr bwMode="auto">
          <a:xfrm flipH="1">
            <a:off x="7263103" y="4771815"/>
            <a:ext cx="513519" cy="25588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0" name="AutoShape 23"/>
          <p:cNvSpPr>
            <a:spLocks noChangeShapeType="1"/>
          </p:cNvSpPr>
          <p:nvPr/>
        </p:nvSpPr>
        <p:spPr bwMode="auto">
          <a:xfrm>
            <a:off x="7978967" y="4709518"/>
            <a:ext cx="689200" cy="26519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1" name="Oval 30"/>
          <p:cNvSpPr>
            <a:spLocks noChangeArrowheads="1"/>
          </p:cNvSpPr>
          <p:nvPr/>
        </p:nvSpPr>
        <p:spPr bwMode="auto">
          <a:xfrm>
            <a:off x="6853508" y="4986087"/>
            <a:ext cx="551306" cy="288166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i="1" dirty="0" err="1" smtClean="0">
                <a:latin typeface="Calibri" pitchFamily="34" charset="0"/>
                <a:ea typeface="宋体" pitchFamily="2" charset="-122"/>
                <a:cs typeface="宋体" pitchFamily="2" charset="-122"/>
              </a:rPr>
              <a:t>cag</a:t>
            </a:r>
            <a:endParaRPr kumimoji="0" lang="zh-CN" altLang="zh-CN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92" name="Oval 30"/>
          <p:cNvSpPr>
            <a:spLocks noChangeArrowheads="1"/>
          </p:cNvSpPr>
          <p:nvPr/>
        </p:nvSpPr>
        <p:spPr bwMode="auto">
          <a:xfrm>
            <a:off x="8388395" y="4986086"/>
            <a:ext cx="551306" cy="288166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i="1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g</a:t>
            </a:r>
            <a:r>
              <a:rPr lang="en-US" altLang="zh-CN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endParaRPr kumimoji="0" lang="zh-CN" altLang="zh-CN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93" name="AutoShape 23"/>
          <p:cNvSpPr>
            <a:spLocks noChangeShapeType="1"/>
          </p:cNvSpPr>
          <p:nvPr/>
        </p:nvSpPr>
        <p:spPr bwMode="auto">
          <a:xfrm flipH="1">
            <a:off x="6434595" y="5224352"/>
            <a:ext cx="487815" cy="25163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4" name="AutoShape 23"/>
          <p:cNvSpPr>
            <a:spLocks noChangeShapeType="1"/>
          </p:cNvSpPr>
          <p:nvPr/>
        </p:nvSpPr>
        <p:spPr bwMode="auto">
          <a:xfrm>
            <a:off x="7380868" y="5210793"/>
            <a:ext cx="689200" cy="26519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5" name="Oval 30"/>
          <p:cNvSpPr>
            <a:spLocks noChangeArrowheads="1"/>
          </p:cNvSpPr>
          <p:nvPr/>
        </p:nvSpPr>
        <p:spPr bwMode="auto">
          <a:xfrm>
            <a:off x="6049326" y="5444647"/>
            <a:ext cx="551306" cy="288166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kumimoji="0" lang="en-US" altLang="zh-CN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endParaRPr kumimoji="0" lang="zh-CN" altLang="zh-CN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96" name="Oval 30"/>
          <p:cNvSpPr>
            <a:spLocks noChangeArrowheads="1"/>
          </p:cNvSpPr>
          <p:nvPr/>
        </p:nvSpPr>
        <p:spPr bwMode="auto">
          <a:xfrm>
            <a:off x="7659052" y="5455532"/>
            <a:ext cx="551306" cy="288166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i="1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US" altLang="zh-CN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endParaRPr kumimoji="0" lang="zh-CN" altLang="zh-CN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97" name="Text Box 156"/>
          <p:cNvSpPr txBox="1">
            <a:spLocks noChangeArrowheads="1"/>
          </p:cNvSpPr>
          <p:nvPr/>
        </p:nvSpPr>
        <p:spPr bwMode="auto">
          <a:xfrm>
            <a:off x="7840728" y="5743522"/>
            <a:ext cx="424882" cy="28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r</a:t>
            </a:r>
            <a:r>
              <a:rPr kumimoji="0" lang="en-US" altLang="zh-CN" b="0" i="0" u="none" strike="noStrike" cap="none" normalizeH="0" baseline="-25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</a:p>
        </p:txBody>
      </p:sp>
      <p:sp>
        <p:nvSpPr>
          <p:cNvPr id="198" name="Text Box 156"/>
          <p:cNvSpPr txBox="1">
            <a:spLocks noChangeArrowheads="1"/>
          </p:cNvSpPr>
          <p:nvPr/>
        </p:nvSpPr>
        <p:spPr bwMode="auto">
          <a:xfrm>
            <a:off x="6186207" y="5743521"/>
            <a:ext cx="424882" cy="28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r</a:t>
            </a:r>
            <a:r>
              <a:rPr kumimoji="0" lang="en-US" altLang="zh-CN" b="0" u="none" strike="noStrike" cap="none" normalizeH="0" baseline="-25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endParaRPr kumimoji="0" lang="en-US" altLang="zh-CN" b="0" u="none" strike="noStrike" cap="none" normalizeH="0" baseline="-2500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99" name="Text Box 156"/>
          <p:cNvSpPr txBox="1">
            <a:spLocks noChangeArrowheads="1"/>
          </p:cNvSpPr>
          <p:nvPr/>
        </p:nvSpPr>
        <p:spPr bwMode="auto">
          <a:xfrm>
            <a:off x="8544233" y="5261958"/>
            <a:ext cx="424882" cy="28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r</a:t>
            </a:r>
            <a:r>
              <a:rPr kumimoji="0" lang="en-US" altLang="zh-CN" b="0" u="none" strike="noStrike" cap="none" normalizeH="0" baseline="-25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endParaRPr kumimoji="0" lang="en-US" altLang="zh-CN" b="0" u="none" strike="noStrike" cap="none" normalizeH="0" baseline="-2500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0" name="Text Box 156"/>
          <p:cNvSpPr txBox="1">
            <a:spLocks noChangeArrowheads="1"/>
          </p:cNvSpPr>
          <p:nvPr/>
        </p:nvSpPr>
        <p:spPr bwMode="auto">
          <a:xfrm>
            <a:off x="9327069" y="4848298"/>
            <a:ext cx="424882" cy="28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r</a:t>
            </a:r>
            <a:r>
              <a:rPr kumimoji="0" lang="en-US" altLang="zh-CN" b="0" u="none" strike="noStrike" cap="none" normalizeH="0" baseline="-25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endParaRPr kumimoji="0" lang="en-US" altLang="zh-CN" b="0" u="none" strike="noStrike" cap="none" normalizeH="0" baseline="-2500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1" name="Text Box 156"/>
          <p:cNvSpPr txBox="1">
            <a:spLocks noChangeArrowheads="1"/>
          </p:cNvSpPr>
          <p:nvPr/>
        </p:nvSpPr>
        <p:spPr bwMode="auto">
          <a:xfrm>
            <a:off x="6398648" y="4974849"/>
            <a:ext cx="424882" cy="28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u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2" name="Text Box 156"/>
          <p:cNvSpPr txBox="1">
            <a:spLocks noChangeArrowheads="1"/>
          </p:cNvSpPr>
          <p:nvPr/>
        </p:nvSpPr>
        <p:spPr bwMode="auto">
          <a:xfrm>
            <a:off x="5718978" y="5433409"/>
            <a:ext cx="424882" cy="28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u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3" name="Text Box 156"/>
          <p:cNvSpPr txBox="1">
            <a:spLocks noChangeArrowheads="1"/>
          </p:cNvSpPr>
          <p:nvPr/>
        </p:nvSpPr>
        <p:spPr bwMode="auto">
          <a:xfrm>
            <a:off x="8221334" y="5444295"/>
            <a:ext cx="424882" cy="28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u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4" name="Text Box 156"/>
          <p:cNvSpPr txBox="1">
            <a:spLocks noChangeArrowheads="1"/>
          </p:cNvSpPr>
          <p:nvPr/>
        </p:nvSpPr>
        <p:spPr bwMode="auto">
          <a:xfrm>
            <a:off x="8950678" y="4974848"/>
            <a:ext cx="424882" cy="28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u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5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13</a:t>
            </a:fld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10598150" cy="425132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Search a </a:t>
            </a:r>
            <a:r>
              <a:rPr lang="en-US" sz="2400" b="1" dirty="0" err="1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trie</a:t>
            </a:r>
            <a:r>
              <a:rPr lang="en-US" sz="24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 structure in the </a:t>
            </a:r>
            <a:r>
              <a:rPr lang="en-US" sz="24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epth-first manner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Trie</a:t>
            </a:r>
            <a:r>
              <a:rPr lang="en-US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 Searching against BWT Array</a:t>
            </a:r>
            <a:endParaRPr lang="en-US" b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13</a:t>
            </a:fld>
            <a:endParaRPr lang="en-CA" dirty="0"/>
          </a:p>
        </p:txBody>
      </p:sp>
      <p:grpSp>
        <p:nvGrpSpPr>
          <p:cNvPr id="9" name="组合 204"/>
          <p:cNvGrpSpPr/>
          <p:nvPr/>
        </p:nvGrpSpPr>
        <p:grpSpPr>
          <a:xfrm>
            <a:off x="967755" y="2663669"/>
            <a:ext cx="4197511" cy="3741209"/>
            <a:chOff x="1386855" y="2539844"/>
            <a:chExt cx="4197511" cy="3741209"/>
          </a:xfrm>
        </p:grpSpPr>
        <p:sp>
          <p:nvSpPr>
            <p:cNvPr id="10" name="Oval 30"/>
            <p:cNvSpPr>
              <a:spLocks noChangeArrowheads="1"/>
            </p:cNvSpPr>
            <p:nvPr/>
          </p:nvSpPr>
          <p:spPr bwMode="auto">
            <a:xfrm>
              <a:off x="3968328" y="2560122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1" name="Oval 30"/>
            <p:cNvSpPr>
              <a:spLocks noChangeArrowheads="1"/>
            </p:cNvSpPr>
            <p:nvPr/>
          </p:nvSpPr>
          <p:spPr bwMode="auto">
            <a:xfrm>
              <a:off x="3234166" y="3068411"/>
              <a:ext cx="251897" cy="28816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300" i="1" dirty="0" smtClean="0">
                  <a:solidFill>
                    <a:schemeClr val="bg1"/>
                  </a:solidFill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endParaRPr kumimoji="0" lang="zh-CN" altLang="zh-CN" sz="13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2" name="Oval 30"/>
            <p:cNvSpPr>
              <a:spLocks noChangeArrowheads="1"/>
            </p:cNvSpPr>
            <p:nvPr/>
          </p:nvSpPr>
          <p:spPr bwMode="auto">
            <a:xfrm>
              <a:off x="4835250" y="3563191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endParaRPr kumimoji="0" lang="zh-CN" altLang="zh-CN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3" name="Oval 30"/>
            <p:cNvSpPr>
              <a:spLocks noChangeArrowheads="1"/>
            </p:cNvSpPr>
            <p:nvPr/>
          </p:nvSpPr>
          <p:spPr bwMode="auto">
            <a:xfrm>
              <a:off x="4827867" y="3047033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300" i="1" dirty="0" smtClean="0">
                  <a:latin typeface="Calibri" pitchFamily="34" charset="0"/>
                  <a:ea typeface="宋体" pitchFamily="2" charset="-122"/>
                  <a:cs typeface="宋体" pitchFamily="2" charset="-122"/>
                </a:rPr>
                <a:t>c</a:t>
              </a:r>
              <a:endParaRPr kumimoji="0" lang="zh-CN" altLang="zh-CN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4" name="AutoShape 23"/>
            <p:cNvSpPr>
              <a:spLocks noChangeShapeType="1"/>
            </p:cNvSpPr>
            <p:nvPr/>
          </p:nvSpPr>
          <p:spPr bwMode="auto">
            <a:xfrm flipH="1">
              <a:off x="3456753" y="2792060"/>
              <a:ext cx="538281" cy="32046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cxnSp>
          <p:nvCxnSpPr>
            <p:cNvPr id="15" name="直接连接符 128"/>
            <p:cNvCxnSpPr/>
            <p:nvPr/>
          </p:nvCxnSpPr>
          <p:spPr>
            <a:xfrm rot="16200000" flipH="1">
              <a:off x="4837796" y="3444271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utoShape 23"/>
            <p:cNvSpPr>
              <a:spLocks noChangeShapeType="1"/>
            </p:cNvSpPr>
            <p:nvPr/>
          </p:nvSpPr>
          <p:spPr bwMode="auto">
            <a:xfrm>
              <a:off x="4203796" y="2801762"/>
              <a:ext cx="689200" cy="26519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sp>
          <p:nvSpPr>
            <p:cNvPr id="17" name="Oval 30"/>
            <p:cNvSpPr>
              <a:spLocks noChangeArrowheads="1"/>
            </p:cNvSpPr>
            <p:nvPr/>
          </p:nvSpPr>
          <p:spPr bwMode="auto">
            <a:xfrm>
              <a:off x="2499571" y="3575246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300" i="1" dirty="0" smtClean="0">
                  <a:latin typeface="Calibri" pitchFamily="34" charset="0"/>
                  <a:ea typeface="宋体" pitchFamily="2" charset="-122"/>
                  <a:cs typeface="宋体" pitchFamily="2" charset="-122"/>
                </a:rPr>
                <a:t>c</a:t>
              </a:r>
              <a:endParaRPr kumimoji="0" lang="zh-CN" altLang="zh-CN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8" name="AutoShape 23"/>
            <p:cNvSpPr>
              <a:spLocks noChangeShapeType="1"/>
            </p:cNvSpPr>
            <p:nvPr/>
          </p:nvSpPr>
          <p:spPr bwMode="auto">
            <a:xfrm flipH="1">
              <a:off x="2746375" y="3299590"/>
              <a:ext cx="520019" cy="38681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sp>
          <p:nvSpPr>
            <p:cNvPr id="19" name="Oval 30"/>
            <p:cNvSpPr>
              <a:spLocks noChangeArrowheads="1"/>
            </p:cNvSpPr>
            <p:nvPr/>
          </p:nvSpPr>
          <p:spPr bwMode="auto">
            <a:xfrm>
              <a:off x="4080824" y="3565935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300" i="1" dirty="0" smtClean="0">
                  <a:latin typeface="Calibri" pitchFamily="34" charset="0"/>
                  <a:ea typeface="宋体" pitchFamily="2" charset="-122"/>
                  <a:cs typeface="宋体" pitchFamily="2" charset="-122"/>
                </a:rPr>
                <a:t>g</a:t>
              </a:r>
              <a:endParaRPr kumimoji="0" lang="zh-CN" altLang="zh-CN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" name="AutoShape 23"/>
            <p:cNvSpPr>
              <a:spLocks noChangeShapeType="1"/>
            </p:cNvSpPr>
            <p:nvPr/>
          </p:nvSpPr>
          <p:spPr bwMode="auto">
            <a:xfrm>
              <a:off x="3456753" y="3320663"/>
              <a:ext cx="689200" cy="26519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sp>
          <p:nvSpPr>
            <p:cNvPr id="21" name="Oval 30"/>
            <p:cNvSpPr>
              <a:spLocks noChangeArrowheads="1"/>
            </p:cNvSpPr>
            <p:nvPr/>
          </p:nvSpPr>
          <p:spPr bwMode="auto">
            <a:xfrm>
              <a:off x="4835245" y="4082102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$</a:t>
              </a:r>
              <a:endParaRPr kumimoji="0" lang="zh-CN" altLang="zh-CN" sz="1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cxnSp>
          <p:nvCxnSpPr>
            <p:cNvPr id="22" name="直接连接符 139"/>
            <p:cNvCxnSpPr/>
            <p:nvPr/>
          </p:nvCxnSpPr>
          <p:spPr>
            <a:xfrm rot="16200000" flipH="1">
              <a:off x="4837792" y="3963182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30"/>
            <p:cNvSpPr>
              <a:spLocks noChangeArrowheads="1"/>
            </p:cNvSpPr>
            <p:nvPr/>
          </p:nvSpPr>
          <p:spPr bwMode="auto">
            <a:xfrm>
              <a:off x="4088176" y="4082098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$</a:t>
              </a:r>
              <a:endParaRPr kumimoji="0" lang="zh-CN" altLang="zh-CN" sz="1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cxnSp>
          <p:nvCxnSpPr>
            <p:cNvPr id="24" name="直接连接符 141"/>
            <p:cNvCxnSpPr/>
            <p:nvPr/>
          </p:nvCxnSpPr>
          <p:spPr>
            <a:xfrm rot="16200000" flipH="1">
              <a:off x="4090722" y="3963178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30"/>
            <p:cNvSpPr>
              <a:spLocks noChangeArrowheads="1"/>
            </p:cNvSpPr>
            <p:nvPr/>
          </p:nvSpPr>
          <p:spPr bwMode="auto">
            <a:xfrm>
              <a:off x="2494479" y="4094165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endParaRPr kumimoji="0" lang="zh-CN" altLang="zh-CN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cxnSp>
          <p:nvCxnSpPr>
            <p:cNvPr id="26" name="直接连接符 145"/>
            <p:cNvCxnSpPr/>
            <p:nvPr/>
          </p:nvCxnSpPr>
          <p:spPr>
            <a:xfrm rot="16200000" flipH="1">
              <a:off x="2497025" y="3975245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147"/>
            <p:cNvCxnSpPr/>
            <p:nvPr/>
          </p:nvCxnSpPr>
          <p:spPr>
            <a:xfrm rot="16200000" flipH="1">
              <a:off x="2496997" y="4506217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2499573" y="4739417"/>
              <a:ext cx="251897" cy="28816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g</a:t>
              </a:r>
              <a:endParaRPr kumimoji="0" lang="zh-CN" altLang="zh-CN" sz="13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9" name="Oval 30"/>
            <p:cNvSpPr>
              <a:spLocks noChangeArrowheads="1"/>
            </p:cNvSpPr>
            <p:nvPr/>
          </p:nvSpPr>
          <p:spPr bwMode="auto">
            <a:xfrm>
              <a:off x="1764979" y="5131952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endParaRPr kumimoji="0" lang="zh-CN" altLang="zh-CN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0" name="AutoShape 23"/>
            <p:cNvSpPr>
              <a:spLocks noChangeShapeType="1"/>
            </p:cNvSpPr>
            <p:nvPr/>
          </p:nvSpPr>
          <p:spPr bwMode="auto">
            <a:xfrm flipH="1">
              <a:off x="1929717" y="4874609"/>
              <a:ext cx="602156" cy="25588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3346231" y="5122641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c</a:t>
              </a:r>
              <a:endParaRPr kumimoji="0" lang="zh-CN" altLang="zh-CN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2" name="AutoShape 23"/>
            <p:cNvSpPr>
              <a:spLocks noChangeShapeType="1"/>
            </p:cNvSpPr>
            <p:nvPr/>
          </p:nvSpPr>
          <p:spPr bwMode="auto">
            <a:xfrm>
              <a:off x="2722160" y="4877369"/>
              <a:ext cx="689200" cy="26519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3353581" y="5638803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$</a:t>
              </a:r>
              <a:endParaRPr kumimoji="0" lang="zh-CN" altLang="zh-CN" sz="1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cxnSp>
          <p:nvCxnSpPr>
            <p:cNvPr id="34" name="直接连接符 154"/>
            <p:cNvCxnSpPr/>
            <p:nvPr/>
          </p:nvCxnSpPr>
          <p:spPr>
            <a:xfrm rot="16200000" flipH="1">
              <a:off x="3356127" y="5519883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0"/>
            <p:cNvSpPr>
              <a:spLocks noChangeArrowheads="1"/>
            </p:cNvSpPr>
            <p:nvPr/>
          </p:nvSpPr>
          <p:spPr bwMode="auto">
            <a:xfrm>
              <a:off x="1772334" y="5650872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$</a:t>
              </a:r>
              <a:endParaRPr kumimoji="0" lang="zh-CN" altLang="zh-CN" sz="1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cxnSp>
          <p:nvCxnSpPr>
            <p:cNvPr id="36" name="直接连接符 156"/>
            <p:cNvCxnSpPr/>
            <p:nvPr/>
          </p:nvCxnSpPr>
          <p:spPr>
            <a:xfrm rot="16200000" flipH="1">
              <a:off x="1774881" y="5531952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 Box 156"/>
            <p:cNvSpPr txBox="1">
              <a:spLocks noChangeArrowheads="1"/>
            </p:cNvSpPr>
            <p:nvPr/>
          </p:nvSpPr>
          <p:spPr bwMode="auto">
            <a:xfrm>
              <a:off x="2880940" y="3046679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8" name="Text Box 156"/>
            <p:cNvSpPr txBox="1">
              <a:spLocks noChangeArrowheads="1"/>
            </p:cNvSpPr>
            <p:nvPr/>
          </p:nvSpPr>
          <p:spPr bwMode="auto">
            <a:xfrm>
              <a:off x="2121445" y="3541443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9" name="Text Box 156"/>
            <p:cNvSpPr txBox="1">
              <a:spLocks noChangeArrowheads="1"/>
            </p:cNvSpPr>
            <p:nvPr/>
          </p:nvSpPr>
          <p:spPr bwMode="auto">
            <a:xfrm>
              <a:off x="2121445" y="4048278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0" name="Text Box 156"/>
            <p:cNvSpPr txBox="1">
              <a:spLocks noChangeArrowheads="1"/>
            </p:cNvSpPr>
            <p:nvPr/>
          </p:nvSpPr>
          <p:spPr bwMode="auto">
            <a:xfrm>
              <a:off x="2133898" y="4591313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4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1" name="Text Box 156"/>
            <p:cNvSpPr txBox="1">
              <a:spLocks noChangeArrowheads="1"/>
            </p:cNvSpPr>
            <p:nvPr/>
          </p:nvSpPr>
          <p:spPr bwMode="auto">
            <a:xfrm>
              <a:off x="1386855" y="5098151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5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2" name="Text Box 156"/>
            <p:cNvSpPr txBox="1">
              <a:spLocks noChangeArrowheads="1"/>
            </p:cNvSpPr>
            <p:nvPr/>
          </p:nvSpPr>
          <p:spPr bwMode="auto">
            <a:xfrm>
              <a:off x="1399308" y="5641185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6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3" name="Text Box 156"/>
            <p:cNvSpPr txBox="1">
              <a:spLocks noChangeArrowheads="1"/>
            </p:cNvSpPr>
            <p:nvPr/>
          </p:nvSpPr>
          <p:spPr bwMode="auto">
            <a:xfrm>
              <a:off x="3665399" y="5098146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7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4" name="Text Box 156"/>
            <p:cNvSpPr txBox="1">
              <a:spLocks noChangeArrowheads="1"/>
            </p:cNvSpPr>
            <p:nvPr/>
          </p:nvSpPr>
          <p:spPr bwMode="auto">
            <a:xfrm>
              <a:off x="3677853" y="5641181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8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5" name="Text Box 156"/>
            <p:cNvSpPr txBox="1">
              <a:spLocks noChangeArrowheads="1"/>
            </p:cNvSpPr>
            <p:nvPr/>
          </p:nvSpPr>
          <p:spPr bwMode="auto">
            <a:xfrm>
              <a:off x="3740082" y="3553507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u="none" strike="noStrike" cap="none" normalizeH="0" baseline="-25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9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6" name="Text Box 156"/>
            <p:cNvSpPr txBox="1">
              <a:spLocks noChangeArrowheads="1"/>
            </p:cNvSpPr>
            <p:nvPr/>
          </p:nvSpPr>
          <p:spPr bwMode="auto">
            <a:xfrm>
              <a:off x="3740082" y="4060341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10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7" name="Text Box 156"/>
            <p:cNvSpPr txBox="1">
              <a:spLocks noChangeArrowheads="1"/>
            </p:cNvSpPr>
            <p:nvPr/>
          </p:nvSpPr>
          <p:spPr bwMode="auto">
            <a:xfrm>
              <a:off x="5147050" y="3553502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12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8" name="Text Box 156"/>
            <p:cNvSpPr txBox="1">
              <a:spLocks noChangeArrowheads="1"/>
            </p:cNvSpPr>
            <p:nvPr/>
          </p:nvSpPr>
          <p:spPr bwMode="auto">
            <a:xfrm>
              <a:off x="5147050" y="4060337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13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9" name="Text Box 156"/>
            <p:cNvSpPr txBox="1">
              <a:spLocks noChangeArrowheads="1"/>
            </p:cNvSpPr>
            <p:nvPr/>
          </p:nvSpPr>
          <p:spPr bwMode="auto">
            <a:xfrm>
              <a:off x="5159484" y="3058742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11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50" name="Text Box 156"/>
            <p:cNvSpPr txBox="1">
              <a:spLocks noChangeArrowheads="1"/>
            </p:cNvSpPr>
            <p:nvPr/>
          </p:nvSpPr>
          <p:spPr bwMode="auto">
            <a:xfrm>
              <a:off x="3640435" y="2539844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0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51" name="Text Box 156"/>
            <p:cNvSpPr txBox="1">
              <a:spLocks noChangeArrowheads="1"/>
            </p:cNvSpPr>
            <p:nvPr/>
          </p:nvSpPr>
          <p:spPr bwMode="auto">
            <a:xfrm>
              <a:off x="3349441" y="5991137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r</a:t>
              </a:r>
              <a:r>
                <a:rPr kumimoji="0" lang="en-US" altLang="zh-CN" sz="1300" b="0" i="0" u="none" strike="noStrike" cap="none" normalizeH="0" baseline="-25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4</a:t>
              </a:r>
            </a:p>
          </p:txBody>
        </p:sp>
        <p:sp>
          <p:nvSpPr>
            <p:cNvPr id="52" name="Text Box 156"/>
            <p:cNvSpPr txBox="1">
              <a:spLocks noChangeArrowheads="1"/>
            </p:cNvSpPr>
            <p:nvPr/>
          </p:nvSpPr>
          <p:spPr bwMode="auto">
            <a:xfrm>
              <a:off x="1780645" y="5991136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US" altLang="zh-CN" sz="1300" b="0" u="none" strike="noStrike" cap="none" normalizeH="0" baseline="-25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US" altLang="zh-CN" sz="1300" b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53" name="Text Box 156"/>
            <p:cNvSpPr txBox="1">
              <a:spLocks noChangeArrowheads="1"/>
            </p:cNvSpPr>
            <p:nvPr/>
          </p:nvSpPr>
          <p:spPr bwMode="auto">
            <a:xfrm>
              <a:off x="4063831" y="4422362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US" altLang="zh-CN" sz="1300" b="0" u="none" strike="noStrike" cap="none" normalizeH="0" baseline="-25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US" altLang="zh-CN" sz="1300" b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54" name="Text Box 156"/>
            <p:cNvSpPr txBox="1">
              <a:spLocks noChangeArrowheads="1"/>
            </p:cNvSpPr>
            <p:nvPr/>
          </p:nvSpPr>
          <p:spPr bwMode="auto">
            <a:xfrm>
              <a:off x="4835780" y="4422361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US" altLang="zh-CN" sz="1300" b="0" u="none" strike="noStrike" cap="none" normalizeH="0" baseline="-25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US" altLang="zh-CN" sz="1300" b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81" name="Text Box 15"/>
          <p:cNvSpPr txBox="1">
            <a:spLocks noChangeArrowheads="1"/>
          </p:cNvSpPr>
          <p:nvPr/>
        </p:nvSpPr>
        <p:spPr bwMode="auto">
          <a:xfrm>
            <a:off x="5496737" y="2945664"/>
            <a:ext cx="313514" cy="254182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L </a:t>
            </a:r>
            <a:r>
              <a:rPr kumimoji="0" lang="en-US" altLang="zh-CN" b="0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$       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     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6177988" y="2957184"/>
            <a:ext cx="307291" cy="253030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F</a:t>
            </a:r>
            <a:endParaRPr lang="en-US" altLang="zh-CN" i="1" u="sng" dirty="0"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$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2891931"/>
            <a:ext cx="1133475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2898156"/>
            <a:ext cx="1133475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49" name="Straight Arrow Connector 2048"/>
          <p:cNvCxnSpPr/>
          <p:nvPr/>
        </p:nvCxnSpPr>
        <p:spPr>
          <a:xfrm>
            <a:off x="5654113" y="3362210"/>
            <a:ext cx="523875" cy="277554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5653494" y="4575269"/>
            <a:ext cx="523875" cy="713948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Arrow Connector 2058"/>
          <p:cNvCxnSpPr/>
          <p:nvPr/>
        </p:nvCxnSpPr>
        <p:spPr>
          <a:xfrm>
            <a:off x="6409302" y="3668339"/>
            <a:ext cx="335422" cy="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6390252" y="4508195"/>
            <a:ext cx="335422" cy="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6919912" y="3668339"/>
            <a:ext cx="523875" cy="1086872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986587" y="4544155"/>
            <a:ext cx="457200" cy="440182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7748588" y="4755211"/>
            <a:ext cx="335422" cy="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740087" y="5070284"/>
            <a:ext cx="335422" cy="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8301037" y="4003789"/>
            <a:ext cx="523875" cy="763485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8320086" y="4269249"/>
            <a:ext cx="523875" cy="763485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9129713" y="4010574"/>
            <a:ext cx="335422" cy="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9129713" y="4281304"/>
            <a:ext cx="335422" cy="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363" y="2938447"/>
            <a:ext cx="1133475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3" name="Straight Arrow Connector 112"/>
          <p:cNvCxnSpPr/>
          <p:nvPr/>
        </p:nvCxnSpPr>
        <p:spPr>
          <a:xfrm>
            <a:off x="9767887" y="4010574"/>
            <a:ext cx="404813" cy="1379975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 Box 15"/>
          <p:cNvSpPr txBox="1">
            <a:spLocks noChangeArrowheads="1"/>
          </p:cNvSpPr>
          <p:nvPr/>
        </p:nvSpPr>
        <p:spPr bwMode="auto">
          <a:xfrm>
            <a:off x="10745012" y="3016984"/>
            <a:ext cx="313514" cy="254182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L </a:t>
            </a:r>
            <a:r>
              <a:rPr kumimoji="0" lang="en-US" altLang="zh-CN" b="0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$       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     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10420351" y="5385603"/>
            <a:ext cx="335422" cy="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9" name="Straight Arrow Connector 2068"/>
          <p:cNvCxnSpPr/>
          <p:nvPr/>
        </p:nvCxnSpPr>
        <p:spPr>
          <a:xfrm flipH="1">
            <a:off x="1714798" y="2590800"/>
            <a:ext cx="1427984" cy="979388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1702345" y="3601765"/>
            <a:ext cx="0" cy="1089379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H="1">
            <a:off x="825123" y="4739277"/>
            <a:ext cx="784398" cy="394514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825123" y="5191880"/>
            <a:ext cx="0" cy="858914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3115061" y="3331260"/>
            <a:ext cx="712266" cy="255528"/>
          </a:xfrm>
          <a:prstGeom prst="straightConnector1">
            <a:avLst/>
          </a:prstGeom>
          <a:ln>
            <a:solidFill>
              <a:srgbClr val="5014F8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4004178" y="3843007"/>
            <a:ext cx="0" cy="492176"/>
          </a:xfrm>
          <a:prstGeom prst="straightConnector1">
            <a:avLst/>
          </a:prstGeom>
          <a:ln>
            <a:solidFill>
              <a:srgbClr val="5014F8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6925081" y="4168136"/>
            <a:ext cx="494488" cy="1063360"/>
          </a:xfrm>
          <a:prstGeom prst="straightConnector1">
            <a:avLst/>
          </a:prstGeom>
          <a:ln>
            <a:solidFill>
              <a:srgbClr val="5014F8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7599666" y="4317062"/>
            <a:ext cx="553734" cy="914434"/>
          </a:xfrm>
          <a:prstGeom prst="straightConnector1">
            <a:avLst/>
          </a:prstGeom>
          <a:ln>
            <a:solidFill>
              <a:srgbClr val="5014F8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Box 156"/>
          <p:cNvSpPr txBox="1">
            <a:spLocks noChangeArrowheads="1"/>
          </p:cNvSpPr>
          <p:nvPr/>
        </p:nvSpPr>
        <p:spPr bwMode="auto">
          <a:xfrm>
            <a:off x="2786865" y="4833577"/>
            <a:ext cx="1917997" cy="28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i="1" dirty="0">
                <a:solidFill>
                  <a:srgbClr val="5014F8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b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solidFill>
                  <a:srgbClr val="5014F8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acktracking point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rgbClr val="5014F8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2441205" y="4981703"/>
            <a:ext cx="412910" cy="12070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409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Simultaneously Search </a:t>
            </a:r>
            <a:r>
              <a:rPr lang="en-US" b="1" dirty="0" err="1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Trie</a:t>
            </a:r>
            <a:r>
              <a:rPr lang="en-US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 and BWT-Index</a:t>
            </a:r>
            <a:endParaRPr lang="en-US" b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10803207" cy="448095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Search the </a:t>
            </a:r>
            <a:r>
              <a:rPr lang="en-US" sz="2200" b="1" dirty="0" err="1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trie</a:t>
            </a:r>
            <a:r>
              <a:rPr lang="en-US" sz="2200" b="1" dirty="0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 against BWT-index created for a reference genome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Keep intermediate ranks in a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7626" name="Rectangle 4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92" name="组合 291"/>
          <p:cNvGrpSpPr/>
          <p:nvPr/>
        </p:nvGrpSpPr>
        <p:grpSpPr>
          <a:xfrm>
            <a:off x="5968371" y="2529230"/>
            <a:ext cx="4411345" cy="4113543"/>
            <a:chOff x="5599875" y="2707355"/>
            <a:chExt cx="4411345" cy="4113543"/>
          </a:xfrm>
        </p:grpSpPr>
        <p:grpSp>
          <p:nvGrpSpPr>
            <p:cNvPr id="67589" name="Group 5"/>
            <p:cNvGrpSpPr>
              <a:grpSpLocks/>
            </p:cNvGrpSpPr>
            <p:nvPr/>
          </p:nvGrpSpPr>
          <p:grpSpPr bwMode="auto">
            <a:xfrm>
              <a:off x="5599875" y="2707355"/>
              <a:ext cx="4411345" cy="4113543"/>
              <a:chOff x="7675" y="4621"/>
              <a:chExt cx="6947" cy="6479"/>
            </a:xfrm>
          </p:grpSpPr>
          <p:sp>
            <p:nvSpPr>
              <p:cNvPr id="67624" name="Text Box 40"/>
              <p:cNvSpPr txBox="1">
                <a:spLocks noChangeArrowheads="1"/>
              </p:cNvSpPr>
              <p:nvPr/>
            </p:nvSpPr>
            <p:spPr bwMode="auto">
              <a:xfrm>
                <a:off x="7675" y="4621"/>
                <a:ext cx="1990" cy="505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Stack</a:t>
                </a: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Droid Sans Fallback" charset="0"/>
                    <a:cs typeface="Times New Roman" pitchFamily="18" charset="0"/>
                  </a:rPr>
                  <a:t>:</a:t>
                </a:r>
                <a:endParaRPr kumimoji="0" lang="en-CA" altLang="zh-CN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67623" name="Text Box 39"/>
              <p:cNvSpPr txBox="1">
                <a:spLocks noChangeArrowheads="1"/>
              </p:cNvSpPr>
              <p:nvPr/>
            </p:nvSpPr>
            <p:spPr bwMode="auto">
              <a:xfrm>
                <a:off x="8927" y="10739"/>
                <a:ext cx="314" cy="36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Droid Sans Fallback" charset="0"/>
                    <a:cs typeface="Times New Roman" pitchFamily="18" charset="0"/>
                  </a:rPr>
                  <a:t>(d)</a:t>
                </a:r>
                <a:endParaRPr kumimoji="0" lang="en-CA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67622" name="Text Box 38"/>
              <p:cNvSpPr txBox="1">
                <a:spLocks noChangeArrowheads="1"/>
              </p:cNvSpPr>
              <p:nvPr/>
            </p:nvSpPr>
            <p:spPr bwMode="auto">
              <a:xfrm>
                <a:off x="11416" y="10738"/>
                <a:ext cx="314" cy="36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Droid Sans Fallback" charset="0"/>
                    <a:cs typeface="Times New Roman" pitchFamily="18" charset="0"/>
                  </a:rPr>
                  <a:t>(e)</a:t>
                </a:r>
                <a:endParaRPr kumimoji="0" lang="en-CA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67621" name="Text Box 37"/>
              <p:cNvSpPr txBox="1">
                <a:spLocks noChangeArrowheads="1"/>
              </p:cNvSpPr>
              <p:nvPr/>
            </p:nvSpPr>
            <p:spPr bwMode="auto">
              <a:xfrm>
                <a:off x="13862" y="10707"/>
                <a:ext cx="314" cy="36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Droid Sans Fallback" charset="0"/>
                    <a:cs typeface="Times New Roman" pitchFamily="18" charset="0"/>
                  </a:rPr>
                  <a:t>(f)</a:t>
                </a:r>
                <a:endParaRPr kumimoji="0" lang="en-CA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67620" name="Text Box 36"/>
              <p:cNvSpPr txBox="1">
                <a:spLocks noChangeArrowheads="1"/>
              </p:cNvSpPr>
              <p:nvPr/>
            </p:nvSpPr>
            <p:spPr bwMode="auto">
              <a:xfrm>
                <a:off x="11417" y="7724"/>
                <a:ext cx="314" cy="36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Droid Sans Fallback" charset="0"/>
                    <a:cs typeface="Times New Roman" pitchFamily="18" charset="0"/>
                  </a:rPr>
                  <a:t>(b)</a:t>
                </a:r>
                <a:endParaRPr kumimoji="0" lang="en-CA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67619" name="Text Box 35"/>
              <p:cNvSpPr txBox="1">
                <a:spLocks noChangeArrowheads="1"/>
              </p:cNvSpPr>
              <p:nvPr/>
            </p:nvSpPr>
            <p:spPr bwMode="auto">
              <a:xfrm>
                <a:off x="13887" y="7724"/>
                <a:ext cx="314" cy="36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Droid Sans Fallback" charset="0"/>
                    <a:cs typeface="Times New Roman" pitchFamily="18" charset="0"/>
                  </a:rPr>
                  <a:t>(c)</a:t>
                </a:r>
                <a:endParaRPr kumimoji="0" lang="en-CA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grpSp>
            <p:nvGrpSpPr>
              <p:cNvPr id="67614" name="Group 30"/>
              <p:cNvGrpSpPr>
                <a:grpSpLocks/>
              </p:cNvGrpSpPr>
              <p:nvPr/>
            </p:nvGrpSpPr>
            <p:grpSpPr bwMode="auto">
              <a:xfrm>
                <a:off x="10906" y="5169"/>
                <a:ext cx="1261" cy="2349"/>
                <a:chOff x="10906" y="5169"/>
                <a:chExt cx="1261" cy="2349"/>
              </a:xfrm>
            </p:grpSpPr>
            <p:sp>
              <p:nvSpPr>
                <p:cNvPr id="67618" name="Rectangle 34"/>
                <p:cNvSpPr>
                  <a:spLocks noChangeArrowheads="1"/>
                </p:cNvSpPr>
                <p:nvPr/>
              </p:nvSpPr>
              <p:spPr bwMode="auto">
                <a:xfrm>
                  <a:off x="10906" y="7054"/>
                  <a:ext cx="1260" cy="44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&lt;</a:t>
                  </a:r>
                  <a:r>
                    <a:rPr kumimoji="0" lang="en-US" altLang="zh-CN" sz="1100" b="0" i="1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v</a:t>
                  </a:r>
                  <a:r>
                    <a:rPr kumimoji="0" lang="en-US" altLang="zh-CN" sz="1100" b="0" i="0" u="none" strike="noStrike" cap="none" normalizeH="0" baseline="-3000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11</a:t>
                  </a: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, 1, 2&gt;</a:t>
                  </a:r>
                  <a:endParaRPr kumimoji="0" lang="en-US" altLang="zh-CN" sz="1800" b="0" i="0" u="none" strike="noStrike" cap="none" normalizeH="0" baseline="0" smtClean="0">
                    <a:ln>
                      <a:noFill/>
                    </a:ln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  <p:sp>
              <p:nvSpPr>
                <p:cNvPr id="67617" name="AutoShape 33"/>
                <p:cNvSpPr>
                  <a:spLocks noChangeShapeType="1"/>
                </p:cNvSpPr>
                <p:nvPr/>
              </p:nvSpPr>
              <p:spPr bwMode="auto">
                <a:xfrm>
                  <a:off x="10906" y="5169"/>
                  <a:ext cx="1" cy="233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616" name="AutoShape 32"/>
                <p:cNvSpPr>
                  <a:spLocks noChangeShapeType="1"/>
                </p:cNvSpPr>
                <p:nvPr/>
              </p:nvSpPr>
              <p:spPr bwMode="auto">
                <a:xfrm>
                  <a:off x="12166" y="5184"/>
                  <a:ext cx="1" cy="233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615" name="Rectangle 31"/>
                <p:cNvSpPr>
                  <a:spLocks noChangeArrowheads="1"/>
                </p:cNvSpPr>
                <p:nvPr/>
              </p:nvSpPr>
              <p:spPr bwMode="auto">
                <a:xfrm>
                  <a:off x="10906" y="6604"/>
                  <a:ext cx="1260" cy="44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&lt;</a:t>
                  </a:r>
                  <a:r>
                    <a:rPr kumimoji="0" lang="en-US" altLang="zh-CN" sz="1100" b="0" i="1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v</a:t>
                  </a:r>
                  <a:r>
                    <a:rPr kumimoji="0" lang="en-US" altLang="zh-CN" sz="1100" b="0" i="0" u="none" strike="noStrike" cap="none" normalizeH="0" baseline="-3000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1</a:t>
                  </a: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, 1, 4&gt;</a:t>
                  </a:r>
                  <a:endParaRPr kumimoji="0" lang="en-US" altLang="zh-CN" sz="1800" b="0" i="0" u="none" strike="noStrike" cap="none" normalizeH="0" baseline="0" smtClean="0">
                    <a:ln>
                      <a:noFill/>
                    </a:ln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</p:grpSp>
          <p:grpSp>
            <p:nvGrpSpPr>
              <p:cNvPr id="67608" name="Group 24"/>
              <p:cNvGrpSpPr>
                <a:grpSpLocks/>
              </p:cNvGrpSpPr>
              <p:nvPr/>
            </p:nvGrpSpPr>
            <p:grpSpPr bwMode="auto">
              <a:xfrm>
                <a:off x="13361" y="5169"/>
                <a:ext cx="1261" cy="2349"/>
                <a:chOff x="13361" y="5169"/>
                <a:chExt cx="1261" cy="2349"/>
              </a:xfrm>
            </p:grpSpPr>
            <p:sp>
              <p:nvSpPr>
                <p:cNvPr id="67613" name="Rectangle 29"/>
                <p:cNvSpPr>
                  <a:spLocks noChangeArrowheads="1"/>
                </p:cNvSpPr>
                <p:nvPr/>
              </p:nvSpPr>
              <p:spPr bwMode="auto">
                <a:xfrm>
                  <a:off x="13361" y="7054"/>
                  <a:ext cx="1260" cy="44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&lt;</a:t>
                  </a:r>
                  <a:r>
                    <a:rPr kumimoji="0" lang="en-US" altLang="zh-CN" sz="1100" b="0" i="1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v</a:t>
                  </a:r>
                  <a:r>
                    <a:rPr kumimoji="0" lang="en-US" altLang="zh-CN" sz="1100" b="0" i="0" u="none" strike="noStrike" cap="none" normalizeH="0" baseline="-3000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11</a:t>
                  </a: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, 1, 2&gt;</a:t>
                  </a:r>
                  <a:endParaRPr kumimoji="0" lang="en-US" altLang="zh-CN" sz="1800" b="0" i="0" u="none" strike="noStrike" cap="none" normalizeH="0" baseline="0" smtClean="0">
                    <a:ln>
                      <a:noFill/>
                    </a:ln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  <p:sp>
              <p:nvSpPr>
                <p:cNvPr id="67612" name="AutoShape 28"/>
                <p:cNvSpPr>
                  <a:spLocks noChangeShapeType="1"/>
                </p:cNvSpPr>
                <p:nvPr/>
              </p:nvSpPr>
              <p:spPr bwMode="auto">
                <a:xfrm>
                  <a:off x="13361" y="5169"/>
                  <a:ext cx="1" cy="233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611" name="AutoShape 27"/>
                <p:cNvSpPr>
                  <a:spLocks noChangeShapeType="1"/>
                </p:cNvSpPr>
                <p:nvPr/>
              </p:nvSpPr>
              <p:spPr bwMode="auto">
                <a:xfrm>
                  <a:off x="14621" y="5184"/>
                  <a:ext cx="1" cy="233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610" name="Rectangle 26"/>
                <p:cNvSpPr>
                  <a:spLocks noChangeArrowheads="1"/>
                </p:cNvSpPr>
                <p:nvPr/>
              </p:nvSpPr>
              <p:spPr bwMode="auto">
                <a:xfrm>
                  <a:off x="13361" y="6604"/>
                  <a:ext cx="1260" cy="44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&lt;</a:t>
                  </a:r>
                  <a:r>
                    <a:rPr kumimoji="0" lang="en-US" altLang="zh-CN" sz="1100" b="0" i="1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v</a:t>
                  </a:r>
                  <a:r>
                    <a:rPr kumimoji="0" lang="en-US" altLang="zh-CN" sz="1100" b="0" i="0" u="none" strike="noStrike" cap="none" normalizeH="0" baseline="-3000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9</a:t>
                  </a: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, 1, 1&gt;</a:t>
                  </a:r>
                  <a:endParaRPr kumimoji="0" lang="en-US" altLang="zh-CN" sz="1800" b="0" i="0" u="none" strike="noStrike" cap="none" normalizeH="0" baseline="0" smtClean="0">
                    <a:ln>
                      <a:noFill/>
                    </a:ln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  <p:sp>
              <p:nvSpPr>
                <p:cNvPr id="67609" name="Rectangle 25"/>
                <p:cNvSpPr>
                  <a:spLocks noChangeArrowheads="1"/>
                </p:cNvSpPr>
                <p:nvPr/>
              </p:nvSpPr>
              <p:spPr bwMode="auto">
                <a:xfrm>
                  <a:off x="13361" y="6154"/>
                  <a:ext cx="1260" cy="44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&lt;</a:t>
                  </a:r>
                  <a:r>
                    <a:rPr kumimoji="0" lang="en-US" altLang="zh-CN" sz="1100" b="0" i="1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v</a:t>
                  </a:r>
                  <a:r>
                    <a:rPr kumimoji="0" lang="en-US" altLang="zh-CN" sz="1100" b="0" i="0" u="none" strike="noStrike" cap="none" normalizeH="0" baseline="-3000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2</a:t>
                  </a: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, 1, 2&gt;</a:t>
                  </a:r>
                  <a:endParaRPr kumimoji="0" lang="en-US" altLang="zh-CN" sz="1800" b="0" i="0" u="none" strike="noStrike" cap="none" normalizeH="0" baseline="0" smtClean="0">
                    <a:ln>
                      <a:noFill/>
                    </a:ln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</p:grpSp>
          <p:grpSp>
            <p:nvGrpSpPr>
              <p:cNvPr id="67602" name="Group 18"/>
              <p:cNvGrpSpPr>
                <a:grpSpLocks/>
              </p:cNvGrpSpPr>
              <p:nvPr/>
            </p:nvGrpSpPr>
            <p:grpSpPr bwMode="auto">
              <a:xfrm>
                <a:off x="8401" y="8184"/>
                <a:ext cx="1261" cy="2349"/>
                <a:chOff x="8401" y="8184"/>
                <a:chExt cx="1261" cy="2349"/>
              </a:xfrm>
            </p:grpSpPr>
            <p:sp>
              <p:nvSpPr>
                <p:cNvPr id="67607" name="Rectangle 23"/>
                <p:cNvSpPr>
                  <a:spLocks noChangeArrowheads="1"/>
                </p:cNvSpPr>
                <p:nvPr/>
              </p:nvSpPr>
              <p:spPr bwMode="auto">
                <a:xfrm>
                  <a:off x="8401" y="10069"/>
                  <a:ext cx="1260" cy="44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&lt;</a:t>
                  </a:r>
                  <a:r>
                    <a:rPr kumimoji="0" lang="en-US" altLang="zh-CN" sz="1100" b="0" i="1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v</a:t>
                  </a:r>
                  <a:r>
                    <a:rPr kumimoji="0" lang="en-US" altLang="zh-CN" sz="1100" b="0" i="0" u="none" strike="noStrike" cap="none" normalizeH="0" baseline="-3000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11</a:t>
                  </a: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, 1, 2&gt;</a:t>
                  </a:r>
                  <a:endParaRPr kumimoji="0" lang="en-US" altLang="zh-CN" sz="1800" b="0" i="0" u="none" strike="noStrike" cap="none" normalizeH="0" baseline="0" smtClean="0">
                    <a:ln>
                      <a:noFill/>
                    </a:ln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  <p:sp>
              <p:nvSpPr>
                <p:cNvPr id="67606" name="AutoShape 22"/>
                <p:cNvSpPr>
                  <a:spLocks noChangeShapeType="1"/>
                </p:cNvSpPr>
                <p:nvPr/>
              </p:nvSpPr>
              <p:spPr bwMode="auto">
                <a:xfrm>
                  <a:off x="8401" y="8184"/>
                  <a:ext cx="1" cy="233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605" name="AutoShape 21"/>
                <p:cNvSpPr>
                  <a:spLocks noChangeShapeType="1"/>
                </p:cNvSpPr>
                <p:nvPr/>
              </p:nvSpPr>
              <p:spPr bwMode="auto">
                <a:xfrm>
                  <a:off x="9661" y="8199"/>
                  <a:ext cx="1" cy="233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604" name="Rectangle 20"/>
                <p:cNvSpPr>
                  <a:spLocks noChangeArrowheads="1"/>
                </p:cNvSpPr>
                <p:nvPr/>
              </p:nvSpPr>
              <p:spPr bwMode="auto">
                <a:xfrm>
                  <a:off x="8401" y="9619"/>
                  <a:ext cx="1260" cy="44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&lt;</a:t>
                  </a:r>
                  <a:r>
                    <a:rPr kumimoji="0" lang="en-US" altLang="zh-CN" sz="1100" b="0" i="1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v</a:t>
                  </a:r>
                  <a:r>
                    <a:rPr kumimoji="0" lang="en-US" altLang="zh-CN" sz="1100" b="0" i="0" u="none" strike="noStrike" cap="none" normalizeH="0" baseline="-3000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9</a:t>
                  </a: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, 1, 1&gt;</a:t>
                  </a:r>
                  <a:endParaRPr kumimoji="0" lang="en-US" altLang="zh-CN" sz="1800" b="0" i="0" u="none" strike="noStrike" cap="none" normalizeH="0" baseline="0" smtClean="0">
                    <a:ln>
                      <a:noFill/>
                    </a:ln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  <p:sp>
              <p:nvSpPr>
                <p:cNvPr id="67603" name="Rectangle 19"/>
                <p:cNvSpPr>
                  <a:spLocks noChangeArrowheads="1"/>
                </p:cNvSpPr>
                <p:nvPr/>
              </p:nvSpPr>
              <p:spPr bwMode="auto">
                <a:xfrm>
                  <a:off x="8401" y="9169"/>
                  <a:ext cx="1260" cy="44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&lt;</a:t>
                  </a:r>
                  <a:r>
                    <a:rPr kumimoji="0" lang="en-US" altLang="zh-CN" sz="1100" b="0" i="1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v</a:t>
                  </a:r>
                  <a:r>
                    <a:rPr kumimoji="0" lang="en-US" altLang="zh-CN" sz="1100" b="0" i="0" u="none" strike="noStrike" cap="none" normalizeH="0" baseline="-3000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3</a:t>
                  </a: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, 2, 3&gt;</a:t>
                  </a:r>
                  <a:endParaRPr kumimoji="0" lang="en-US" altLang="zh-CN" sz="1800" b="0" i="0" u="none" strike="noStrike" cap="none" normalizeH="0" baseline="0" smtClean="0">
                    <a:ln>
                      <a:noFill/>
                    </a:ln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</p:grpSp>
          <p:grpSp>
            <p:nvGrpSpPr>
              <p:cNvPr id="67596" name="Group 12"/>
              <p:cNvGrpSpPr>
                <a:grpSpLocks/>
              </p:cNvGrpSpPr>
              <p:nvPr/>
            </p:nvGrpSpPr>
            <p:grpSpPr bwMode="auto">
              <a:xfrm>
                <a:off x="10890" y="8183"/>
                <a:ext cx="1261" cy="2349"/>
                <a:chOff x="10890" y="8183"/>
                <a:chExt cx="1261" cy="2349"/>
              </a:xfrm>
            </p:grpSpPr>
            <p:sp>
              <p:nvSpPr>
                <p:cNvPr id="67601" name="Rectangle 17"/>
                <p:cNvSpPr>
                  <a:spLocks noChangeArrowheads="1"/>
                </p:cNvSpPr>
                <p:nvPr/>
              </p:nvSpPr>
              <p:spPr bwMode="auto">
                <a:xfrm>
                  <a:off x="10890" y="10068"/>
                  <a:ext cx="1260" cy="44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&lt;</a:t>
                  </a:r>
                  <a:r>
                    <a:rPr kumimoji="0" lang="en-US" altLang="zh-CN" sz="1100" b="0" i="1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v</a:t>
                  </a:r>
                  <a:r>
                    <a:rPr kumimoji="0" lang="en-US" altLang="zh-CN" sz="1100" b="0" i="0" u="none" strike="noStrike" cap="none" normalizeH="0" baseline="-3000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11</a:t>
                  </a: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, 1, 2&gt;</a:t>
                  </a:r>
                  <a:endParaRPr kumimoji="0" lang="en-US" altLang="zh-CN" sz="1800" b="0" i="0" u="none" strike="noStrike" cap="none" normalizeH="0" baseline="0" smtClean="0">
                    <a:ln>
                      <a:noFill/>
                    </a:ln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  <p:sp>
              <p:nvSpPr>
                <p:cNvPr id="67600" name="AutoShape 16"/>
                <p:cNvSpPr>
                  <a:spLocks noChangeShapeType="1"/>
                </p:cNvSpPr>
                <p:nvPr/>
              </p:nvSpPr>
              <p:spPr bwMode="auto">
                <a:xfrm>
                  <a:off x="10890" y="8183"/>
                  <a:ext cx="1" cy="233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599" name="AutoShape 15"/>
                <p:cNvSpPr>
                  <a:spLocks noChangeShapeType="1"/>
                </p:cNvSpPr>
                <p:nvPr/>
              </p:nvSpPr>
              <p:spPr bwMode="auto">
                <a:xfrm>
                  <a:off x="12150" y="8198"/>
                  <a:ext cx="1" cy="233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598" name="Rectangle 14"/>
                <p:cNvSpPr>
                  <a:spLocks noChangeArrowheads="1"/>
                </p:cNvSpPr>
                <p:nvPr/>
              </p:nvSpPr>
              <p:spPr bwMode="auto">
                <a:xfrm>
                  <a:off x="10890" y="9618"/>
                  <a:ext cx="1260" cy="44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&lt;</a:t>
                  </a:r>
                  <a:r>
                    <a:rPr kumimoji="0" lang="en-US" altLang="zh-CN" sz="1100" b="0" i="1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v</a:t>
                  </a:r>
                  <a:r>
                    <a:rPr kumimoji="0" lang="en-US" altLang="zh-CN" sz="1100" b="0" i="0" u="none" strike="noStrike" cap="none" normalizeH="0" baseline="-3000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9</a:t>
                  </a: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, 1, 1&gt;</a:t>
                  </a:r>
                  <a:endParaRPr kumimoji="0" lang="en-US" altLang="zh-CN" sz="1800" b="0" i="0" u="none" strike="noStrike" cap="none" normalizeH="0" baseline="0" smtClean="0">
                    <a:ln>
                      <a:noFill/>
                    </a:ln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  <p:sp>
              <p:nvSpPr>
                <p:cNvPr id="67597" name="Rectangle 13"/>
                <p:cNvSpPr>
                  <a:spLocks noChangeArrowheads="1"/>
                </p:cNvSpPr>
                <p:nvPr/>
              </p:nvSpPr>
              <p:spPr bwMode="auto">
                <a:xfrm>
                  <a:off x="10890" y="9168"/>
                  <a:ext cx="1260" cy="44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&lt;</a:t>
                  </a:r>
                  <a:r>
                    <a:rPr kumimoji="0" lang="en-US" altLang="zh-CN" sz="1100" b="0" i="1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v</a:t>
                  </a:r>
                  <a:r>
                    <a:rPr kumimoji="0" lang="en-US" altLang="zh-CN" sz="1100" b="0" i="0" u="none" strike="noStrike" cap="none" normalizeH="0" baseline="-3000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4</a:t>
                  </a: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, 1, 1&gt;</a:t>
                  </a:r>
                  <a:endParaRPr kumimoji="0" lang="en-US" altLang="zh-CN" sz="1800" b="0" i="0" u="none" strike="noStrike" cap="none" normalizeH="0" baseline="0" smtClean="0">
                    <a:ln>
                      <a:noFill/>
                    </a:ln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</p:grpSp>
          <p:grpSp>
            <p:nvGrpSpPr>
              <p:cNvPr id="67590" name="Group 6"/>
              <p:cNvGrpSpPr>
                <a:grpSpLocks/>
              </p:cNvGrpSpPr>
              <p:nvPr/>
            </p:nvGrpSpPr>
            <p:grpSpPr bwMode="auto">
              <a:xfrm>
                <a:off x="13336" y="8152"/>
                <a:ext cx="1261" cy="2349"/>
                <a:chOff x="13336" y="8152"/>
                <a:chExt cx="1261" cy="2349"/>
              </a:xfrm>
            </p:grpSpPr>
            <p:sp>
              <p:nvSpPr>
                <p:cNvPr id="67595" name="Rectangle 11"/>
                <p:cNvSpPr>
                  <a:spLocks noChangeArrowheads="1"/>
                </p:cNvSpPr>
                <p:nvPr/>
              </p:nvSpPr>
              <p:spPr bwMode="auto">
                <a:xfrm>
                  <a:off x="13336" y="10037"/>
                  <a:ext cx="1260" cy="44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&lt;</a:t>
                  </a:r>
                  <a:r>
                    <a:rPr kumimoji="0" lang="en-US" altLang="zh-CN" sz="1100" b="0" i="1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v</a:t>
                  </a:r>
                  <a:r>
                    <a:rPr kumimoji="0" lang="en-US" altLang="zh-CN" sz="1100" b="0" i="0" u="none" strike="noStrike" cap="none" normalizeH="0" baseline="-3000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11</a:t>
                  </a: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, 1, 2&gt;</a:t>
                  </a:r>
                  <a:endParaRPr kumimoji="0" lang="en-US" altLang="zh-CN" sz="1800" b="0" i="0" u="none" strike="noStrike" cap="none" normalizeH="0" baseline="0" smtClean="0">
                    <a:ln>
                      <a:noFill/>
                    </a:ln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  <p:sp>
              <p:nvSpPr>
                <p:cNvPr id="67594" name="AutoShape 10"/>
                <p:cNvSpPr>
                  <a:spLocks noChangeShapeType="1"/>
                </p:cNvSpPr>
                <p:nvPr/>
              </p:nvSpPr>
              <p:spPr bwMode="auto">
                <a:xfrm>
                  <a:off x="13336" y="8152"/>
                  <a:ext cx="1" cy="233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593" name="AutoShape 9"/>
                <p:cNvSpPr>
                  <a:spLocks noChangeShapeType="1"/>
                </p:cNvSpPr>
                <p:nvPr/>
              </p:nvSpPr>
              <p:spPr bwMode="auto">
                <a:xfrm>
                  <a:off x="14596" y="8167"/>
                  <a:ext cx="1" cy="233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592" name="Rectangle 8"/>
                <p:cNvSpPr>
                  <a:spLocks noChangeArrowheads="1"/>
                </p:cNvSpPr>
                <p:nvPr/>
              </p:nvSpPr>
              <p:spPr bwMode="auto">
                <a:xfrm>
                  <a:off x="13336" y="9587"/>
                  <a:ext cx="1260" cy="44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&lt;</a:t>
                  </a:r>
                  <a:r>
                    <a:rPr kumimoji="0" lang="en-US" altLang="zh-CN" sz="1100" b="0" i="1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v</a:t>
                  </a:r>
                  <a:r>
                    <a:rPr kumimoji="0" lang="en-US" altLang="zh-CN" sz="1100" b="0" i="0" u="none" strike="noStrike" cap="none" normalizeH="0" baseline="-3000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9</a:t>
                  </a: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, 1, 1&gt;</a:t>
                  </a:r>
                  <a:endParaRPr kumimoji="0" lang="en-US" altLang="zh-CN" sz="1800" b="0" i="0" u="none" strike="noStrike" cap="none" normalizeH="0" baseline="0" smtClean="0">
                    <a:ln>
                      <a:noFill/>
                    </a:ln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  <p:sp>
              <p:nvSpPr>
                <p:cNvPr id="67591" name="Rectangle 7"/>
                <p:cNvSpPr>
                  <a:spLocks noChangeArrowheads="1"/>
                </p:cNvSpPr>
                <p:nvPr/>
              </p:nvSpPr>
              <p:spPr bwMode="auto">
                <a:xfrm>
                  <a:off x="13336" y="9137"/>
                  <a:ext cx="1260" cy="44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0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&lt;</a:t>
                  </a:r>
                  <a:r>
                    <a:rPr kumimoji="0" lang="en-US" altLang="zh-CN" sz="1100" b="0" i="1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v</a:t>
                  </a:r>
                  <a:r>
                    <a:rPr kumimoji="0" lang="en-US" altLang="zh-CN" sz="1100" b="0" i="0" u="none" strike="noStrike" cap="none" normalizeH="0" baseline="-30000" dirty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5</a:t>
                  </a:r>
                  <a:r>
                    <a:rPr kumimoji="0" lang="en-US" altLang="zh-CN" sz="1100" b="0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  <a:ea typeface="宋体" pitchFamily="2" charset="-122"/>
                      <a:cs typeface="Times New Roman" pitchFamily="18" charset="0"/>
                    </a:rPr>
                    <a:t>, 4, 4&gt;</a:t>
                  </a:r>
                  <a:endParaRPr kumimoji="0" lang="en-US" altLang="zh-CN" sz="1800" b="0" i="0" u="none" strike="noStrike" cap="none" normalizeH="0" baseline="0" dirty="0" smtClean="0">
                    <a:ln>
                      <a:noFill/>
                    </a:ln>
                    <a:effectLst/>
                    <a:latin typeface="Arial" pitchFamily="34" charset="0"/>
                    <a:ea typeface="宋体" pitchFamily="2" charset="-122"/>
                    <a:cs typeface="宋体" pitchFamily="2" charset="-122"/>
                  </a:endParaRPr>
                </a:p>
              </p:txBody>
            </p:sp>
          </p:grpSp>
        </p:grpSp>
        <p:sp>
          <p:nvSpPr>
            <p:cNvPr id="287" name="Text Box 36"/>
            <p:cNvSpPr txBox="1">
              <a:spLocks noChangeArrowheads="1"/>
            </p:cNvSpPr>
            <p:nvPr/>
          </p:nvSpPr>
          <p:spPr bwMode="auto">
            <a:xfrm>
              <a:off x="6395149" y="4679734"/>
              <a:ext cx="199390" cy="22920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sz="11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Droid Sans Fallback" charset="0"/>
                  <a:cs typeface="Times New Roman" pitchFamily="18" charset="0"/>
                </a:rPr>
                <a:t>(a)</a:t>
              </a:r>
              <a:endParaRPr kumimoji="0" lang="en-CA" altLang="zh-CN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88" name="Rectangle 34"/>
            <p:cNvSpPr>
              <a:spLocks noChangeArrowheads="1"/>
            </p:cNvSpPr>
            <p:nvPr/>
          </p:nvSpPr>
          <p:spPr bwMode="auto">
            <a:xfrm>
              <a:off x="6070664" y="4254348"/>
              <a:ext cx="800100" cy="2844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&lt;</a:t>
              </a:r>
              <a:r>
                <a:rPr kumimoji="0" lang="en-US" altLang="zh-CN" sz="11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100" b="0" i="1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0</a:t>
              </a:r>
              <a:r>
                <a:rPr kumimoji="0" lang="en-US" altLang="zh-CN" sz="11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, 1, 8&gt;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89" name="AutoShape 33"/>
            <p:cNvSpPr>
              <a:spLocks noChangeShapeType="1"/>
            </p:cNvSpPr>
            <p:nvPr/>
          </p:nvSpPr>
          <p:spPr bwMode="auto">
            <a:xfrm>
              <a:off x="6070664" y="3057554"/>
              <a:ext cx="635" cy="14818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AutoShape 32"/>
            <p:cNvSpPr>
              <a:spLocks noChangeShapeType="1"/>
            </p:cNvSpPr>
            <p:nvPr/>
          </p:nvSpPr>
          <p:spPr bwMode="auto">
            <a:xfrm>
              <a:off x="6870764" y="3067078"/>
              <a:ext cx="635" cy="14818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1169141" y="2844644"/>
            <a:ext cx="4197511" cy="3741209"/>
            <a:chOff x="1386855" y="2539844"/>
            <a:chExt cx="4197511" cy="3741209"/>
          </a:xfrm>
        </p:grpSpPr>
        <p:sp>
          <p:nvSpPr>
            <p:cNvPr id="124" name="Oval 30"/>
            <p:cNvSpPr>
              <a:spLocks noChangeArrowheads="1"/>
            </p:cNvSpPr>
            <p:nvPr/>
          </p:nvSpPr>
          <p:spPr bwMode="auto">
            <a:xfrm>
              <a:off x="3968328" y="2560122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25" name="Oval 30"/>
            <p:cNvSpPr>
              <a:spLocks noChangeArrowheads="1"/>
            </p:cNvSpPr>
            <p:nvPr/>
          </p:nvSpPr>
          <p:spPr bwMode="auto">
            <a:xfrm>
              <a:off x="3234166" y="3068411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300" i="1" dirty="0" smtClean="0"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endParaRPr kumimoji="0" lang="zh-CN" altLang="zh-CN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26" name="Oval 30"/>
            <p:cNvSpPr>
              <a:spLocks noChangeArrowheads="1"/>
            </p:cNvSpPr>
            <p:nvPr/>
          </p:nvSpPr>
          <p:spPr bwMode="auto">
            <a:xfrm>
              <a:off x="4835250" y="3563191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endParaRPr kumimoji="0" lang="zh-CN" altLang="zh-CN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27" name="Oval 30"/>
            <p:cNvSpPr>
              <a:spLocks noChangeArrowheads="1"/>
            </p:cNvSpPr>
            <p:nvPr/>
          </p:nvSpPr>
          <p:spPr bwMode="auto">
            <a:xfrm>
              <a:off x="4827867" y="3047033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300" i="1" dirty="0" smtClean="0">
                  <a:latin typeface="Calibri" pitchFamily="34" charset="0"/>
                  <a:ea typeface="宋体" pitchFamily="2" charset="-122"/>
                  <a:cs typeface="宋体" pitchFamily="2" charset="-122"/>
                </a:rPr>
                <a:t>c</a:t>
              </a:r>
              <a:endParaRPr kumimoji="0" lang="zh-CN" altLang="zh-CN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28" name="AutoShape 23"/>
            <p:cNvSpPr>
              <a:spLocks noChangeShapeType="1"/>
            </p:cNvSpPr>
            <p:nvPr/>
          </p:nvSpPr>
          <p:spPr bwMode="auto">
            <a:xfrm flipH="1">
              <a:off x="3398904" y="2811068"/>
              <a:ext cx="602156" cy="25588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cxnSp>
          <p:nvCxnSpPr>
            <p:cNvPr id="129" name="直接连接符 128"/>
            <p:cNvCxnSpPr/>
            <p:nvPr/>
          </p:nvCxnSpPr>
          <p:spPr>
            <a:xfrm rot="16200000" flipH="1">
              <a:off x="4837796" y="3444271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AutoShape 23"/>
            <p:cNvSpPr>
              <a:spLocks noChangeShapeType="1"/>
            </p:cNvSpPr>
            <p:nvPr/>
          </p:nvSpPr>
          <p:spPr bwMode="auto">
            <a:xfrm>
              <a:off x="4203796" y="2801762"/>
              <a:ext cx="689200" cy="26519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sp>
          <p:nvSpPr>
            <p:cNvPr id="131" name="Oval 30"/>
            <p:cNvSpPr>
              <a:spLocks noChangeArrowheads="1"/>
            </p:cNvSpPr>
            <p:nvPr/>
          </p:nvSpPr>
          <p:spPr bwMode="auto">
            <a:xfrm>
              <a:off x="2499571" y="3575246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300" i="1" dirty="0" smtClean="0">
                  <a:latin typeface="Calibri" pitchFamily="34" charset="0"/>
                  <a:ea typeface="宋体" pitchFamily="2" charset="-122"/>
                  <a:cs typeface="宋体" pitchFamily="2" charset="-122"/>
                </a:rPr>
                <a:t>c</a:t>
              </a:r>
              <a:endParaRPr kumimoji="0" lang="zh-CN" altLang="zh-CN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32" name="AutoShape 23"/>
            <p:cNvSpPr>
              <a:spLocks noChangeShapeType="1"/>
            </p:cNvSpPr>
            <p:nvPr/>
          </p:nvSpPr>
          <p:spPr bwMode="auto">
            <a:xfrm flipH="1">
              <a:off x="2664309" y="3317903"/>
              <a:ext cx="602156" cy="25588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sp>
          <p:nvSpPr>
            <p:cNvPr id="133" name="Oval 30"/>
            <p:cNvSpPr>
              <a:spLocks noChangeArrowheads="1"/>
            </p:cNvSpPr>
            <p:nvPr/>
          </p:nvSpPr>
          <p:spPr bwMode="auto">
            <a:xfrm>
              <a:off x="4080824" y="3565935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300" i="1" dirty="0" smtClean="0">
                  <a:latin typeface="Calibri" pitchFamily="34" charset="0"/>
                  <a:ea typeface="宋体" pitchFamily="2" charset="-122"/>
                  <a:cs typeface="宋体" pitchFamily="2" charset="-122"/>
                </a:rPr>
                <a:t>g</a:t>
              </a:r>
              <a:endParaRPr kumimoji="0" lang="zh-CN" altLang="zh-CN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34" name="AutoShape 23"/>
            <p:cNvSpPr>
              <a:spLocks noChangeShapeType="1"/>
            </p:cNvSpPr>
            <p:nvPr/>
          </p:nvSpPr>
          <p:spPr bwMode="auto">
            <a:xfrm>
              <a:off x="3456753" y="3320663"/>
              <a:ext cx="689200" cy="26519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sp>
          <p:nvSpPr>
            <p:cNvPr id="135" name="Oval 30"/>
            <p:cNvSpPr>
              <a:spLocks noChangeArrowheads="1"/>
            </p:cNvSpPr>
            <p:nvPr/>
          </p:nvSpPr>
          <p:spPr bwMode="auto">
            <a:xfrm>
              <a:off x="4835245" y="4082102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$</a:t>
              </a:r>
              <a:endParaRPr kumimoji="0" lang="zh-CN" altLang="zh-CN" sz="1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cxnSp>
          <p:nvCxnSpPr>
            <p:cNvPr id="136" name="直接连接符 135"/>
            <p:cNvCxnSpPr/>
            <p:nvPr/>
          </p:nvCxnSpPr>
          <p:spPr>
            <a:xfrm rot="16200000" flipH="1">
              <a:off x="4837792" y="3963182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Oval 30"/>
            <p:cNvSpPr>
              <a:spLocks noChangeArrowheads="1"/>
            </p:cNvSpPr>
            <p:nvPr/>
          </p:nvSpPr>
          <p:spPr bwMode="auto">
            <a:xfrm>
              <a:off x="4088176" y="4082098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$</a:t>
              </a:r>
              <a:endParaRPr kumimoji="0" lang="zh-CN" altLang="zh-CN" sz="1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cxnSp>
          <p:nvCxnSpPr>
            <p:cNvPr id="138" name="直接连接符 137"/>
            <p:cNvCxnSpPr/>
            <p:nvPr/>
          </p:nvCxnSpPr>
          <p:spPr>
            <a:xfrm rot="16200000" flipH="1">
              <a:off x="4090722" y="3963178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30"/>
            <p:cNvSpPr>
              <a:spLocks noChangeArrowheads="1"/>
            </p:cNvSpPr>
            <p:nvPr/>
          </p:nvSpPr>
          <p:spPr bwMode="auto">
            <a:xfrm>
              <a:off x="2494479" y="4094165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endParaRPr kumimoji="0" lang="zh-CN" altLang="zh-CN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cxnSp>
          <p:nvCxnSpPr>
            <p:cNvPr id="140" name="直接连接符 139"/>
            <p:cNvCxnSpPr/>
            <p:nvPr/>
          </p:nvCxnSpPr>
          <p:spPr>
            <a:xfrm rot="16200000" flipH="1">
              <a:off x="2497025" y="3975245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/>
            <p:nvPr/>
          </p:nvCxnSpPr>
          <p:spPr>
            <a:xfrm rot="16200000" flipH="1">
              <a:off x="2496997" y="4506217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Oval 30"/>
            <p:cNvSpPr>
              <a:spLocks noChangeArrowheads="1"/>
            </p:cNvSpPr>
            <p:nvPr/>
          </p:nvSpPr>
          <p:spPr bwMode="auto">
            <a:xfrm>
              <a:off x="2499573" y="4625117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g</a:t>
              </a:r>
              <a:endParaRPr kumimoji="0" lang="zh-CN" altLang="zh-CN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43" name="Oval 30"/>
            <p:cNvSpPr>
              <a:spLocks noChangeArrowheads="1"/>
            </p:cNvSpPr>
            <p:nvPr/>
          </p:nvSpPr>
          <p:spPr bwMode="auto">
            <a:xfrm>
              <a:off x="1764979" y="5131952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endParaRPr kumimoji="0" lang="zh-CN" altLang="zh-CN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44" name="AutoShape 23"/>
            <p:cNvSpPr>
              <a:spLocks noChangeShapeType="1"/>
            </p:cNvSpPr>
            <p:nvPr/>
          </p:nvSpPr>
          <p:spPr bwMode="auto">
            <a:xfrm flipH="1">
              <a:off x="1929717" y="4874609"/>
              <a:ext cx="602156" cy="25588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sp>
          <p:nvSpPr>
            <p:cNvPr id="145" name="Oval 30"/>
            <p:cNvSpPr>
              <a:spLocks noChangeArrowheads="1"/>
            </p:cNvSpPr>
            <p:nvPr/>
          </p:nvSpPr>
          <p:spPr bwMode="auto">
            <a:xfrm>
              <a:off x="3346231" y="5122641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c</a:t>
              </a:r>
              <a:endParaRPr kumimoji="0" lang="zh-CN" altLang="zh-CN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46" name="AutoShape 23"/>
            <p:cNvSpPr>
              <a:spLocks noChangeShapeType="1"/>
            </p:cNvSpPr>
            <p:nvPr/>
          </p:nvSpPr>
          <p:spPr bwMode="auto">
            <a:xfrm>
              <a:off x="2722160" y="4877369"/>
              <a:ext cx="689200" cy="26519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sp>
          <p:nvSpPr>
            <p:cNvPr id="147" name="Oval 30"/>
            <p:cNvSpPr>
              <a:spLocks noChangeArrowheads="1"/>
            </p:cNvSpPr>
            <p:nvPr/>
          </p:nvSpPr>
          <p:spPr bwMode="auto">
            <a:xfrm>
              <a:off x="3353581" y="5638803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$</a:t>
              </a:r>
              <a:endParaRPr kumimoji="0" lang="zh-CN" altLang="zh-CN" sz="1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cxnSp>
          <p:nvCxnSpPr>
            <p:cNvPr id="148" name="直接连接符 147"/>
            <p:cNvCxnSpPr/>
            <p:nvPr/>
          </p:nvCxnSpPr>
          <p:spPr>
            <a:xfrm rot="16200000" flipH="1">
              <a:off x="3356127" y="5519883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30"/>
            <p:cNvSpPr>
              <a:spLocks noChangeArrowheads="1"/>
            </p:cNvSpPr>
            <p:nvPr/>
          </p:nvSpPr>
          <p:spPr bwMode="auto">
            <a:xfrm>
              <a:off x="1772334" y="5650872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$</a:t>
              </a:r>
              <a:endParaRPr kumimoji="0" lang="zh-CN" altLang="zh-CN" sz="1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cxnSp>
          <p:nvCxnSpPr>
            <p:cNvPr id="150" name="直接连接符 149"/>
            <p:cNvCxnSpPr/>
            <p:nvPr/>
          </p:nvCxnSpPr>
          <p:spPr>
            <a:xfrm rot="16200000" flipH="1">
              <a:off x="1774881" y="5531952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 Box 156"/>
            <p:cNvSpPr txBox="1">
              <a:spLocks noChangeArrowheads="1"/>
            </p:cNvSpPr>
            <p:nvPr/>
          </p:nvSpPr>
          <p:spPr bwMode="auto">
            <a:xfrm>
              <a:off x="2902712" y="3035793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52" name="Text Box 156"/>
            <p:cNvSpPr txBox="1">
              <a:spLocks noChangeArrowheads="1"/>
            </p:cNvSpPr>
            <p:nvPr/>
          </p:nvSpPr>
          <p:spPr bwMode="auto">
            <a:xfrm>
              <a:off x="2121445" y="3541443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53" name="Text Box 156"/>
            <p:cNvSpPr txBox="1">
              <a:spLocks noChangeArrowheads="1"/>
            </p:cNvSpPr>
            <p:nvPr/>
          </p:nvSpPr>
          <p:spPr bwMode="auto">
            <a:xfrm>
              <a:off x="2121445" y="4048278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54" name="Text Box 156"/>
            <p:cNvSpPr txBox="1">
              <a:spLocks noChangeArrowheads="1"/>
            </p:cNvSpPr>
            <p:nvPr/>
          </p:nvSpPr>
          <p:spPr bwMode="auto">
            <a:xfrm>
              <a:off x="2133898" y="4591313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4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55" name="Text Box 156"/>
            <p:cNvSpPr txBox="1">
              <a:spLocks noChangeArrowheads="1"/>
            </p:cNvSpPr>
            <p:nvPr/>
          </p:nvSpPr>
          <p:spPr bwMode="auto">
            <a:xfrm>
              <a:off x="1386855" y="5098151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5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56" name="Text Box 156"/>
            <p:cNvSpPr txBox="1">
              <a:spLocks noChangeArrowheads="1"/>
            </p:cNvSpPr>
            <p:nvPr/>
          </p:nvSpPr>
          <p:spPr bwMode="auto">
            <a:xfrm>
              <a:off x="1399308" y="5641185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6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57" name="Text Box 156"/>
            <p:cNvSpPr txBox="1">
              <a:spLocks noChangeArrowheads="1"/>
            </p:cNvSpPr>
            <p:nvPr/>
          </p:nvSpPr>
          <p:spPr bwMode="auto">
            <a:xfrm>
              <a:off x="3665399" y="5098146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7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58" name="Text Box 156"/>
            <p:cNvSpPr txBox="1">
              <a:spLocks noChangeArrowheads="1"/>
            </p:cNvSpPr>
            <p:nvPr/>
          </p:nvSpPr>
          <p:spPr bwMode="auto">
            <a:xfrm>
              <a:off x="3677853" y="5641181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8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59" name="Text Box 156"/>
            <p:cNvSpPr txBox="1">
              <a:spLocks noChangeArrowheads="1"/>
            </p:cNvSpPr>
            <p:nvPr/>
          </p:nvSpPr>
          <p:spPr bwMode="auto">
            <a:xfrm>
              <a:off x="3740082" y="3553507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u="none" strike="noStrike" cap="none" normalizeH="0" baseline="-25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9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4" name="Text Box 156"/>
            <p:cNvSpPr txBox="1">
              <a:spLocks noChangeArrowheads="1"/>
            </p:cNvSpPr>
            <p:nvPr/>
          </p:nvSpPr>
          <p:spPr bwMode="auto">
            <a:xfrm>
              <a:off x="3740082" y="4060341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10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6" name="Text Box 156"/>
            <p:cNvSpPr txBox="1">
              <a:spLocks noChangeArrowheads="1"/>
            </p:cNvSpPr>
            <p:nvPr/>
          </p:nvSpPr>
          <p:spPr bwMode="auto">
            <a:xfrm>
              <a:off x="5147050" y="3553502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12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7" name="Text Box 156"/>
            <p:cNvSpPr txBox="1">
              <a:spLocks noChangeArrowheads="1"/>
            </p:cNvSpPr>
            <p:nvPr/>
          </p:nvSpPr>
          <p:spPr bwMode="auto">
            <a:xfrm>
              <a:off x="5147050" y="4060337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13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8" name="Text Box 156"/>
            <p:cNvSpPr txBox="1">
              <a:spLocks noChangeArrowheads="1"/>
            </p:cNvSpPr>
            <p:nvPr/>
          </p:nvSpPr>
          <p:spPr bwMode="auto">
            <a:xfrm>
              <a:off x="5159484" y="3069628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11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39" name="Text Box 156"/>
            <p:cNvSpPr txBox="1">
              <a:spLocks noChangeArrowheads="1"/>
            </p:cNvSpPr>
            <p:nvPr/>
          </p:nvSpPr>
          <p:spPr bwMode="auto">
            <a:xfrm>
              <a:off x="3640435" y="2539844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0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40" name="Text Box 156"/>
            <p:cNvSpPr txBox="1">
              <a:spLocks noChangeArrowheads="1"/>
            </p:cNvSpPr>
            <p:nvPr/>
          </p:nvSpPr>
          <p:spPr bwMode="auto">
            <a:xfrm>
              <a:off x="3349441" y="5991137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r</a:t>
              </a:r>
              <a:r>
                <a:rPr kumimoji="0" lang="en-US" altLang="zh-CN" sz="1300" b="0" i="0" u="none" strike="noStrike" cap="none" normalizeH="0" baseline="-25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4</a:t>
              </a:r>
            </a:p>
          </p:txBody>
        </p:sp>
        <p:sp>
          <p:nvSpPr>
            <p:cNvPr id="241" name="Text Box 156"/>
            <p:cNvSpPr txBox="1">
              <a:spLocks noChangeArrowheads="1"/>
            </p:cNvSpPr>
            <p:nvPr/>
          </p:nvSpPr>
          <p:spPr bwMode="auto">
            <a:xfrm>
              <a:off x="1780645" y="5991136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US" altLang="zh-CN" sz="1300" b="0" u="none" strike="noStrike" cap="none" normalizeH="0" baseline="-25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US" altLang="zh-CN" sz="1300" b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42" name="Text Box 156"/>
            <p:cNvSpPr txBox="1">
              <a:spLocks noChangeArrowheads="1"/>
            </p:cNvSpPr>
            <p:nvPr/>
          </p:nvSpPr>
          <p:spPr bwMode="auto">
            <a:xfrm>
              <a:off x="4063831" y="4422362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US" altLang="zh-CN" sz="1300" b="0" u="none" strike="noStrike" cap="none" normalizeH="0" baseline="-25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US" altLang="zh-CN" sz="1300" b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43" name="Text Box 156"/>
            <p:cNvSpPr txBox="1">
              <a:spLocks noChangeArrowheads="1"/>
            </p:cNvSpPr>
            <p:nvPr/>
          </p:nvSpPr>
          <p:spPr bwMode="auto">
            <a:xfrm>
              <a:off x="4835780" y="4422361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US" altLang="zh-CN" sz="1300" b="0" u="none" strike="noStrike" cap="none" normalizeH="0" baseline="-25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US" altLang="zh-CN" sz="1300" b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669925" y="1770063"/>
            <a:ext cx="10598150" cy="4251325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Search a </a:t>
            </a:r>
            <a:r>
              <a:rPr lang="en-US" sz="2400" b="1" dirty="0" err="1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trie</a:t>
            </a:r>
            <a:r>
              <a:rPr lang="en-US" sz="24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 structure</a:t>
            </a: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Multiple Character Searching</a:t>
            </a:r>
            <a:endParaRPr lang="en-US" b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pSp>
        <p:nvGrpSpPr>
          <p:cNvPr id="83" name="组合 204"/>
          <p:cNvGrpSpPr/>
          <p:nvPr/>
        </p:nvGrpSpPr>
        <p:grpSpPr>
          <a:xfrm>
            <a:off x="967755" y="2663669"/>
            <a:ext cx="4197511" cy="3741209"/>
            <a:chOff x="1386855" y="2539844"/>
            <a:chExt cx="4197511" cy="3741209"/>
          </a:xfrm>
        </p:grpSpPr>
        <p:sp>
          <p:nvSpPr>
            <p:cNvPr id="84" name="Oval 30"/>
            <p:cNvSpPr>
              <a:spLocks noChangeArrowheads="1"/>
            </p:cNvSpPr>
            <p:nvPr/>
          </p:nvSpPr>
          <p:spPr bwMode="auto">
            <a:xfrm>
              <a:off x="3968328" y="2560122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85" name="Oval 30"/>
            <p:cNvSpPr>
              <a:spLocks noChangeArrowheads="1"/>
            </p:cNvSpPr>
            <p:nvPr/>
          </p:nvSpPr>
          <p:spPr bwMode="auto">
            <a:xfrm>
              <a:off x="3234166" y="3068411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300" i="1" dirty="0" smtClean="0"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endParaRPr kumimoji="0" lang="zh-CN" altLang="zh-CN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86" name="Oval 30"/>
            <p:cNvSpPr>
              <a:spLocks noChangeArrowheads="1"/>
            </p:cNvSpPr>
            <p:nvPr/>
          </p:nvSpPr>
          <p:spPr bwMode="auto">
            <a:xfrm>
              <a:off x="4835250" y="3563191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endParaRPr kumimoji="0" lang="zh-CN" altLang="zh-CN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87" name="Oval 30"/>
            <p:cNvSpPr>
              <a:spLocks noChangeArrowheads="1"/>
            </p:cNvSpPr>
            <p:nvPr/>
          </p:nvSpPr>
          <p:spPr bwMode="auto">
            <a:xfrm>
              <a:off x="4827867" y="3047033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300" i="1" dirty="0" smtClean="0">
                  <a:latin typeface="Calibri" pitchFamily="34" charset="0"/>
                  <a:ea typeface="宋体" pitchFamily="2" charset="-122"/>
                  <a:cs typeface="宋体" pitchFamily="2" charset="-122"/>
                </a:rPr>
                <a:t>c</a:t>
              </a:r>
              <a:endParaRPr kumimoji="0" lang="zh-CN" altLang="zh-CN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88" name="AutoShape 23"/>
            <p:cNvSpPr>
              <a:spLocks noChangeShapeType="1"/>
            </p:cNvSpPr>
            <p:nvPr/>
          </p:nvSpPr>
          <p:spPr bwMode="auto">
            <a:xfrm flipH="1">
              <a:off x="3456753" y="2792060"/>
              <a:ext cx="538281" cy="32046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cxnSp>
          <p:nvCxnSpPr>
            <p:cNvPr id="89" name="直接连接符 128"/>
            <p:cNvCxnSpPr/>
            <p:nvPr/>
          </p:nvCxnSpPr>
          <p:spPr>
            <a:xfrm rot="16200000" flipH="1">
              <a:off x="4837796" y="3444271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AutoShape 23"/>
            <p:cNvSpPr>
              <a:spLocks noChangeShapeType="1"/>
            </p:cNvSpPr>
            <p:nvPr/>
          </p:nvSpPr>
          <p:spPr bwMode="auto">
            <a:xfrm>
              <a:off x="4203796" y="2801762"/>
              <a:ext cx="689200" cy="26519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sp>
          <p:nvSpPr>
            <p:cNvPr id="91" name="Oval 30"/>
            <p:cNvSpPr>
              <a:spLocks noChangeArrowheads="1"/>
            </p:cNvSpPr>
            <p:nvPr/>
          </p:nvSpPr>
          <p:spPr bwMode="auto">
            <a:xfrm>
              <a:off x="2499571" y="3575246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300" i="1" dirty="0" smtClean="0">
                  <a:latin typeface="Calibri" pitchFamily="34" charset="0"/>
                  <a:ea typeface="宋体" pitchFamily="2" charset="-122"/>
                  <a:cs typeface="宋体" pitchFamily="2" charset="-122"/>
                </a:rPr>
                <a:t>c</a:t>
              </a:r>
              <a:endParaRPr kumimoji="0" lang="zh-CN" altLang="zh-CN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92" name="AutoShape 23"/>
            <p:cNvSpPr>
              <a:spLocks noChangeShapeType="1"/>
            </p:cNvSpPr>
            <p:nvPr/>
          </p:nvSpPr>
          <p:spPr bwMode="auto">
            <a:xfrm flipH="1">
              <a:off x="2746375" y="3299590"/>
              <a:ext cx="520019" cy="38681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sp>
          <p:nvSpPr>
            <p:cNvPr id="93" name="Oval 30"/>
            <p:cNvSpPr>
              <a:spLocks noChangeArrowheads="1"/>
            </p:cNvSpPr>
            <p:nvPr/>
          </p:nvSpPr>
          <p:spPr bwMode="auto">
            <a:xfrm>
              <a:off x="4080824" y="3565935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300" i="1" dirty="0" smtClean="0">
                  <a:latin typeface="Calibri" pitchFamily="34" charset="0"/>
                  <a:ea typeface="宋体" pitchFamily="2" charset="-122"/>
                  <a:cs typeface="宋体" pitchFamily="2" charset="-122"/>
                </a:rPr>
                <a:t>g</a:t>
              </a:r>
              <a:endParaRPr kumimoji="0" lang="zh-CN" altLang="zh-CN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94" name="AutoShape 23"/>
            <p:cNvSpPr>
              <a:spLocks noChangeShapeType="1"/>
            </p:cNvSpPr>
            <p:nvPr/>
          </p:nvSpPr>
          <p:spPr bwMode="auto">
            <a:xfrm>
              <a:off x="3456753" y="3320663"/>
              <a:ext cx="689200" cy="26519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sp>
          <p:nvSpPr>
            <p:cNvPr id="95" name="Oval 30"/>
            <p:cNvSpPr>
              <a:spLocks noChangeArrowheads="1"/>
            </p:cNvSpPr>
            <p:nvPr/>
          </p:nvSpPr>
          <p:spPr bwMode="auto">
            <a:xfrm>
              <a:off x="4835245" y="4082102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$</a:t>
              </a:r>
              <a:endParaRPr kumimoji="0" lang="zh-CN" altLang="zh-CN" sz="1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cxnSp>
          <p:nvCxnSpPr>
            <p:cNvPr id="96" name="直接连接符 139"/>
            <p:cNvCxnSpPr/>
            <p:nvPr/>
          </p:nvCxnSpPr>
          <p:spPr>
            <a:xfrm rot="16200000" flipH="1">
              <a:off x="4837792" y="3963182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30"/>
            <p:cNvSpPr>
              <a:spLocks noChangeArrowheads="1"/>
            </p:cNvSpPr>
            <p:nvPr/>
          </p:nvSpPr>
          <p:spPr bwMode="auto">
            <a:xfrm>
              <a:off x="4088176" y="4082098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$</a:t>
              </a:r>
              <a:endParaRPr kumimoji="0" lang="zh-CN" altLang="zh-CN" sz="1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cxnSp>
          <p:nvCxnSpPr>
            <p:cNvPr id="98" name="直接连接符 141"/>
            <p:cNvCxnSpPr/>
            <p:nvPr/>
          </p:nvCxnSpPr>
          <p:spPr>
            <a:xfrm rot="16200000" flipH="1">
              <a:off x="4090722" y="3963178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30"/>
            <p:cNvSpPr>
              <a:spLocks noChangeArrowheads="1"/>
            </p:cNvSpPr>
            <p:nvPr/>
          </p:nvSpPr>
          <p:spPr bwMode="auto">
            <a:xfrm>
              <a:off x="2494479" y="4094165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endParaRPr kumimoji="0" lang="zh-CN" altLang="zh-CN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cxnSp>
          <p:nvCxnSpPr>
            <p:cNvPr id="100" name="直接连接符 145"/>
            <p:cNvCxnSpPr/>
            <p:nvPr/>
          </p:nvCxnSpPr>
          <p:spPr>
            <a:xfrm rot="16200000" flipH="1">
              <a:off x="2497025" y="3975245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47"/>
            <p:cNvCxnSpPr/>
            <p:nvPr/>
          </p:nvCxnSpPr>
          <p:spPr>
            <a:xfrm rot="16200000" flipH="1">
              <a:off x="2496997" y="4506217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30"/>
            <p:cNvSpPr>
              <a:spLocks noChangeArrowheads="1"/>
            </p:cNvSpPr>
            <p:nvPr/>
          </p:nvSpPr>
          <p:spPr bwMode="auto">
            <a:xfrm>
              <a:off x="2499573" y="4625117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g</a:t>
              </a:r>
              <a:endParaRPr kumimoji="0" lang="zh-CN" altLang="zh-CN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03" name="Oval 30"/>
            <p:cNvSpPr>
              <a:spLocks noChangeArrowheads="1"/>
            </p:cNvSpPr>
            <p:nvPr/>
          </p:nvSpPr>
          <p:spPr bwMode="auto">
            <a:xfrm>
              <a:off x="1764979" y="5131952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endParaRPr kumimoji="0" lang="zh-CN" altLang="zh-CN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04" name="AutoShape 23"/>
            <p:cNvSpPr>
              <a:spLocks noChangeShapeType="1"/>
            </p:cNvSpPr>
            <p:nvPr/>
          </p:nvSpPr>
          <p:spPr bwMode="auto">
            <a:xfrm flipH="1">
              <a:off x="1929717" y="4874609"/>
              <a:ext cx="602156" cy="25588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3346231" y="5122641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c</a:t>
              </a:r>
              <a:endParaRPr kumimoji="0" lang="zh-CN" altLang="zh-CN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06" name="AutoShape 23"/>
            <p:cNvSpPr>
              <a:spLocks noChangeShapeType="1"/>
            </p:cNvSpPr>
            <p:nvPr/>
          </p:nvSpPr>
          <p:spPr bwMode="auto">
            <a:xfrm>
              <a:off x="2722160" y="4877369"/>
              <a:ext cx="689200" cy="26519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00"/>
            </a:p>
          </p:txBody>
        </p:sp>
        <p:sp>
          <p:nvSpPr>
            <p:cNvPr id="107" name="Oval 30"/>
            <p:cNvSpPr>
              <a:spLocks noChangeArrowheads="1"/>
            </p:cNvSpPr>
            <p:nvPr/>
          </p:nvSpPr>
          <p:spPr bwMode="auto">
            <a:xfrm>
              <a:off x="3353581" y="5638803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$</a:t>
              </a:r>
              <a:endParaRPr kumimoji="0" lang="zh-CN" altLang="zh-CN" sz="1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cxnSp>
          <p:nvCxnSpPr>
            <p:cNvPr id="108" name="直接连接符 154"/>
            <p:cNvCxnSpPr/>
            <p:nvPr/>
          </p:nvCxnSpPr>
          <p:spPr>
            <a:xfrm rot="16200000" flipH="1">
              <a:off x="3356127" y="5519883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30"/>
            <p:cNvSpPr>
              <a:spLocks noChangeArrowheads="1"/>
            </p:cNvSpPr>
            <p:nvPr/>
          </p:nvSpPr>
          <p:spPr bwMode="auto">
            <a:xfrm>
              <a:off x="1772334" y="5650872"/>
              <a:ext cx="251897" cy="288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$</a:t>
              </a:r>
              <a:endParaRPr kumimoji="0" lang="zh-CN" altLang="zh-CN" sz="13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cxnSp>
          <p:nvCxnSpPr>
            <p:cNvPr id="110" name="直接连接符 156"/>
            <p:cNvCxnSpPr/>
            <p:nvPr/>
          </p:nvCxnSpPr>
          <p:spPr>
            <a:xfrm rot="16200000" flipH="1">
              <a:off x="1774881" y="5531952"/>
              <a:ext cx="230721" cy="4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 Box 156"/>
            <p:cNvSpPr txBox="1">
              <a:spLocks noChangeArrowheads="1"/>
            </p:cNvSpPr>
            <p:nvPr/>
          </p:nvSpPr>
          <p:spPr bwMode="auto">
            <a:xfrm>
              <a:off x="2880940" y="3046679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12" name="Text Box 156"/>
            <p:cNvSpPr txBox="1">
              <a:spLocks noChangeArrowheads="1"/>
            </p:cNvSpPr>
            <p:nvPr/>
          </p:nvSpPr>
          <p:spPr bwMode="auto">
            <a:xfrm>
              <a:off x="2121445" y="3541443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13" name="Text Box 156"/>
            <p:cNvSpPr txBox="1">
              <a:spLocks noChangeArrowheads="1"/>
            </p:cNvSpPr>
            <p:nvPr/>
          </p:nvSpPr>
          <p:spPr bwMode="auto">
            <a:xfrm>
              <a:off x="2121445" y="4048278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14" name="Text Box 156"/>
            <p:cNvSpPr txBox="1">
              <a:spLocks noChangeArrowheads="1"/>
            </p:cNvSpPr>
            <p:nvPr/>
          </p:nvSpPr>
          <p:spPr bwMode="auto">
            <a:xfrm>
              <a:off x="2133898" y="4591313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4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15" name="Text Box 156"/>
            <p:cNvSpPr txBox="1">
              <a:spLocks noChangeArrowheads="1"/>
            </p:cNvSpPr>
            <p:nvPr/>
          </p:nvSpPr>
          <p:spPr bwMode="auto">
            <a:xfrm>
              <a:off x="1386855" y="5098151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5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16" name="Text Box 156"/>
            <p:cNvSpPr txBox="1">
              <a:spLocks noChangeArrowheads="1"/>
            </p:cNvSpPr>
            <p:nvPr/>
          </p:nvSpPr>
          <p:spPr bwMode="auto">
            <a:xfrm>
              <a:off x="1399308" y="5641185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6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17" name="Text Box 156"/>
            <p:cNvSpPr txBox="1">
              <a:spLocks noChangeArrowheads="1"/>
            </p:cNvSpPr>
            <p:nvPr/>
          </p:nvSpPr>
          <p:spPr bwMode="auto">
            <a:xfrm>
              <a:off x="3665399" y="5098146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7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18" name="Text Box 156"/>
            <p:cNvSpPr txBox="1">
              <a:spLocks noChangeArrowheads="1"/>
            </p:cNvSpPr>
            <p:nvPr/>
          </p:nvSpPr>
          <p:spPr bwMode="auto">
            <a:xfrm>
              <a:off x="3677853" y="5641181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8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19" name="Text Box 156"/>
            <p:cNvSpPr txBox="1">
              <a:spLocks noChangeArrowheads="1"/>
            </p:cNvSpPr>
            <p:nvPr/>
          </p:nvSpPr>
          <p:spPr bwMode="auto">
            <a:xfrm>
              <a:off x="3740082" y="3553507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u="none" strike="noStrike" cap="none" normalizeH="0" baseline="-25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9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	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20" name="Text Box 156"/>
            <p:cNvSpPr txBox="1">
              <a:spLocks noChangeArrowheads="1"/>
            </p:cNvSpPr>
            <p:nvPr/>
          </p:nvSpPr>
          <p:spPr bwMode="auto">
            <a:xfrm>
              <a:off x="3740082" y="4060341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10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21" name="Text Box 156"/>
            <p:cNvSpPr txBox="1">
              <a:spLocks noChangeArrowheads="1"/>
            </p:cNvSpPr>
            <p:nvPr/>
          </p:nvSpPr>
          <p:spPr bwMode="auto">
            <a:xfrm>
              <a:off x="5147050" y="3553502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12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22" name="Text Box 156"/>
            <p:cNvSpPr txBox="1">
              <a:spLocks noChangeArrowheads="1"/>
            </p:cNvSpPr>
            <p:nvPr/>
          </p:nvSpPr>
          <p:spPr bwMode="auto">
            <a:xfrm>
              <a:off x="5147050" y="4060337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13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23" name="Text Box 156"/>
            <p:cNvSpPr txBox="1">
              <a:spLocks noChangeArrowheads="1"/>
            </p:cNvSpPr>
            <p:nvPr/>
          </p:nvSpPr>
          <p:spPr bwMode="auto">
            <a:xfrm>
              <a:off x="5159484" y="3058742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11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24" name="Text Box 156"/>
            <p:cNvSpPr txBox="1">
              <a:spLocks noChangeArrowheads="1"/>
            </p:cNvSpPr>
            <p:nvPr/>
          </p:nvSpPr>
          <p:spPr bwMode="auto">
            <a:xfrm>
              <a:off x="3640435" y="2539844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</a:t>
              </a:r>
              <a:r>
                <a:rPr kumimoji="0" lang="en-US" altLang="zh-CN" sz="1300" b="0" i="0" u="none" strike="noStrike" cap="none" normalizeH="0" baseline="-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0</a:t>
              </a:r>
              <a:endParaRPr kumimoji="0" lang="en-US" altLang="zh-CN" sz="13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25" name="Text Box 156"/>
            <p:cNvSpPr txBox="1">
              <a:spLocks noChangeArrowheads="1"/>
            </p:cNvSpPr>
            <p:nvPr/>
          </p:nvSpPr>
          <p:spPr bwMode="auto">
            <a:xfrm>
              <a:off x="3349441" y="5991137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r</a:t>
              </a:r>
              <a:r>
                <a:rPr kumimoji="0" lang="en-US" altLang="zh-CN" sz="1300" b="0" i="0" u="none" strike="noStrike" cap="none" normalizeH="0" baseline="-25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4</a:t>
              </a:r>
            </a:p>
          </p:txBody>
        </p:sp>
        <p:sp>
          <p:nvSpPr>
            <p:cNvPr id="126" name="Text Box 156"/>
            <p:cNvSpPr txBox="1">
              <a:spLocks noChangeArrowheads="1"/>
            </p:cNvSpPr>
            <p:nvPr/>
          </p:nvSpPr>
          <p:spPr bwMode="auto">
            <a:xfrm>
              <a:off x="1780645" y="5991136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US" altLang="zh-CN" sz="1300" b="0" u="none" strike="noStrike" cap="none" normalizeH="0" baseline="-25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US" altLang="zh-CN" sz="1300" b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27" name="Text Box 156"/>
            <p:cNvSpPr txBox="1">
              <a:spLocks noChangeArrowheads="1"/>
            </p:cNvSpPr>
            <p:nvPr/>
          </p:nvSpPr>
          <p:spPr bwMode="auto">
            <a:xfrm>
              <a:off x="4063831" y="4422362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US" altLang="zh-CN" sz="1300" b="0" u="none" strike="noStrike" cap="none" normalizeH="0" baseline="-25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US" altLang="zh-CN" sz="1300" b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28" name="Text Box 156"/>
            <p:cNvSpPr txBox="1">
              <a:spLocks noChangeArrowheads="1"/>
            </p:cNvSpPr>
            <p:nvPr/>
          </p:nvSpPr>
          <p:spPr bwMode="auto">
            <a:xfrm>
              <a:off x="4835780" y="4422361"/>
              <a:ext cx="424882" cy="28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r</a:t>
              </a:r>
              <a:r>
                <a:rPr kumimoji="0" lang="en-US" altLang="zh-CN" sz="1300" b="0" u="none" strike="noStrike" cap="none" normalizeH="0" baseline="-25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US" altLang="zh-CN" sz="1300" b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129" name="Text Box 15"/>
          <p:cNvSpPr txBox="1">
            <a:spLocks noChangeArrowheads="1"/>
          </p:cNvSpPr>
          <p:nvPr/>
        </p:nvSpPr>
        <p:spPr bwMode="auto">
          <a:xfrm>
            <a:off x="5496737" y="2945664"/>
            <a:ext cx="313514" cy="254182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L </a:t>
            </a:r>
            <a:r>
              <a:rPr kumimoji="0" lang="en-US" altLang="zh-CN" b="0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$       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     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0" name="Text Box 15"/>
          <p:cNvSpPr txBox="1">
            <a:spLocks noChangeArrowheads="1"/>
          </p:cNvSpPr>
          <p:nvPr/>
        </p:nvSpPr>
        <p:spPr bwMode="auto">
          <a:xfrm>
            <a:off x="6177988" y="2957184"/>
            <a:ext cx="307291" cy="253030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F</a:t>
            </a:r>
            <a:endParaRPr lang="en-US" altLang="zh-CN" i="1" u="sng" dirty="0"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$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2891931"/>
            <a:ext cx="1133475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2898156"/>
            <a:ext cx="1133475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3" name="Straight Arrow Connector 132"/>
          <p:cNvCxnSpPr/>
          <p:nvPr/>
        </p:nvCxnSpPr>
        <p:spPr>
          <a:xfrm>
            <a:off x="5654113" y="3362210"/>
            <a:ext cx="523875" cy="277554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V="1">
            <a:off x="5653494" y="4575269"/>
            <a:ext cx="523875" cy="713948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6409302" y="3668339"/>
            <a:ext cx="335422" cy="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6390252" y="4508195"/>
            <a:ext cx="335422" cy="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6919912" y="3668339"/>
            <a:ext cx="523875" cy="1086872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6986587" y="4544155"/>
            <a:ext cx="457200" cy="440182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7748588" y="4755211"/>
            <a:ext cx="335422" cy="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7749612" y="5070284"/>
            <a:ext cx="335422" cy="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V="1">
            <a:off x="8301037" y="4003789"/>
            <a:ext cx="523875" cy="763485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V="1">
            <a:off x="8320086" y="4269249"/>
            <a:ext cx="523875" cy="763485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9129713" y="4010574"/>
            <a:ext cx="335422" cy="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9129713" y="4281304"/>
            <a:ext cx="335422" cy="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363" y="2938447"/>
            <a:ext cx="1133475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6" name="Straight Arrow Connector 145"/>
          <p:cNvCxnSpPr/>
          <p:nvPr/>
        </p:nvCxnSpPr>
        <p:spPr>
          <a:xfrm>
            <a:off x="9767887" y="4010574"/>
            <a:ext cx="404813" cy="1379975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 Box 15"/>
          <p:cNvSpPr txBox="1">
            <a:spLocks noChangeArrowheads="1"/>
          </p:cNvSpPr>
          <p:nvPr/>
        </p:nvSpPr>
        <p:spPr bwMode="auto">
          <a:xfrm>
            <a:off x="10745012" y="3016984"/>
            <a:ext cx="313514" cy="254182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L </a:t>
            </a:r>
            <a:r>
              <a:rPr kumimoji="0" lang="en-US" altLang="zh-CN" b="0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$       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     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cxnSp>
        <p:nvCxnSpPr>
          <p:cNvPr id="148" name="Straight Arrow Connector 147"/>
          <p:cNvCxnSpPr/>
          <p:nvPr/>
        </p:nvCxnSpPr>
        <p:spPr>
          <a:xfrm>
            <a:off x="10420351" y="5385603"/>
            <a:ext cx="335422" cy="0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H="1">
            <a:off x="1714798" y="2590800"/>
            <a:ext cx="1427984" cy="979388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1702345" y="3601765"/>
            <a:ext cx="0" cy="1089379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H="1">
            <a:off x="825123" y="4739277"/>
            <a:ext cx="784398" cy="394514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825123" y="5191880"/>
            <a:ext cx="0" cy="858914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3130762" y="3346138"/>
            <a:ext cx="670794" cy="228563"/>
          </a:xfrm>
          <a:prstGeom prst="straightConnector1">
            <a:avLst/>
          </a:prstGeom>
          <a:ln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6967537" y="4146454"/>
            <a:ext cx="476250" cy="1075517"/>
          </a:xfrm>
          <a:prstGeom prst="straightConnector1">
            <a:avLst/>
          </a:prstGeom>
          <a:ln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868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16</a:t>
            </a:fld>
            <a:endParaRPr lang="en-C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Multi-Character Checking</a:t>
            </a:r>
            <a:endParaRPr lang="en-US" b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10750550" cy="44592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Multi-character checking when scanning a segment of </a:t>
            </a:r>
            <a:r>
              <a:rPr lang="en-US" sz="2400" b="1" i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L</a:t>
            </a:r>
            <a:r>
              <a:rPr lang="en-US" sz="24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 in BWT-index</a:t>
            </a:r>
            <a:r>
              <a:rPr lang="en-US" sz="2400" dirty="0" smtClean="0"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34"/>
          <p:cNvSpPr>
            <a:spLocks noChangeArrowheads="1"/>
          </p:cNvSpPr>
          <p:nvPr/>
        </p:nvSpPr>
        <p:spPr bwMode="auto">
          <a:xfrm>
            <a:off x="2622411" y="4879489"/>
            <a:ext cx="285721" cy="24574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6800" rIns="91440" bIns="1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2907497" y="4879489"/>
            <a:ext cx="285721" cy="24574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6800" rIns="91440" bIns="1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endParaRPr kumimoji="0" lang="en-US" altLang="zh-CN" sz="1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" name="Rectangle 32"/>
          <p:cNvSpPr>
            <a:spLocks noChangeArrowheads="1"/>
          </p:cNvSpPr>
          <p:nvPr/>
        </p:nvSpPr>
        <p:spPr bwMode="auto">
          <a:xfrm>
            <a:off x="3193217" y="4879489"/>
            <a:ext cx="285721" cy="24574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6800" rIns="91440" bIns="1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0</a:t>
            </a:r>
            <a:endParaRPr kumimoji="0" lang="en-US" altLang="zh-CN" sz="1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3481478" y="4879489"/>
            <a:ext cx="285721" cy="24574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6800" rIns="91440" bIns="1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endParaRPr kumimoji="0" lang="en-US" altLang="zh-CN" sz="1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1933576" y="4828689"/>
            <a:ext cx="495300" cy="29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B</a:t>
            </a:r>
            <a:r>
              <a:rPr kumimoji="0" lang="en-US" altLang="zh-CN" sz="2000" b="0" i="1" u="none" strike="noStrike" cap="none" normalizeH="0" baseline="-30000" dirty="0" err="1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v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: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2614157" y="4680099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endParaRPr kumimoji="0" lang="en-US" altLang="zh-CN" sz="1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2899878" y="4680099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endParaRPr kumimoji="0" lang="en-US" altLang="zh-CN" sz="1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3195122" y="4680099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endParaRPr kumimoji="0" lang="en-US" altLang="zh-CN" sz="1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3480843" y="4689624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endParaRPr kumimoji="0" lang="en-US" altLang="zh-CN" sz="1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2614157" y="5213499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2899878" y="5213499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3195122" y="5213499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1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endParaRPr kumimoji="0" lang="en-US" altLang="zh-CN" sz="1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480843" y="5212138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T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" name="AutoShape 21"/>
          <p:cNvSpPr>
            <a:spLocks noChangeShapeType="1"/>
          </p:cNvSpPr>
          <p:nvPr/>
        </p:nvSpPr>
        <p:spPr bwMode="auto">
          <a:xfrm flipH="1">
            <a:off x="2765271" y="4006046"/>
            <a:ext cx="45719" cy="674053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AutoShape 20"/>
          <p:cNvSpPr>
            <a:spLocks noChangeShapeType="1"/>
          </p:cNvSpPr>
          <p:nvPr/>
        </p:nvSpPr>
        <p:spPr bwMode="auto">
          <a:xfrm flipH="1">
            <a:off x="3050992" y="4027818"/>
            <a:ext cx="331654" cy="652281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AutoShape 19"/>
          <p:cNvSpPr>
            <a:spLocks noChangeShapeType="1"/>
          </p:cNvSpPr>
          <p:nvPr/>
        </p:nvSpPr>
        <p:spPr bwMode="auto">
          <a:xfrm flipH="1">
            <a:off x="3631957" y="4027819"/>
            <a:ext cx="382060" cy="661806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2614157" y="5594499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i="1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1600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2899878" y="5594499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i="1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1600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3195122" y="5594499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i="1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1600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3480843" y="5604024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i="1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1600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7" name="AutoShape 14"/>
          <p:cNvSpPr>
            <a:spLocks noChangeShapeType="1"/>
          </p:cNvSpPr>
          <p:nvPr/>
        </p:nvSpPr>
        <p:spPr bwMode="auto">
          <a:xfrm>
            <a:off x="2765271" y="5365264"/>
            <a:ext cx="635" cy="22923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28" name="AutoShape 13"/>
          <p:cNvSpPr>
            <a:spLocks noChangeShapeType="1"/>
          </p:cNvSpPr>
          <p:nvPr/>
        </p:nvSpPr>
        <p:spPr bwMode="auto">
          <a:xfrm>
            <a:off x="3050992" y="5365264"/>
            <a:ext cx="635" cy="22923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29" name="AutoShape 12"/>
          <p:cNvSpPr>
            <a:spLocks noChangeShapeType="1"/>
          </p:cNvSpPr>
          <p:nvPr/>
        </p:nvSpPr>
        <p:spPr bwMode="auto">
          <a:xfrm>
            <a:off x="3346237" y="5365264"/>
            <a:ext cx="635" cy="22923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30" name="AutoShape 11"/>
          <p:cNvSpPr>
            <a:spLocks noChangeShapeType="1"/>
          </p:cNvSpPr>
          <p:nvPr/>
        </p:nvSpPr>
        <p:spPr bwMode="auto">
          <a:xfrm>
            <a:off x="3631957" y="5374789"/>
            <a:ext cx="635" cy="22923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1314273" y="3010594"/>
            <a:ext cx="1688926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part of a 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trie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: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96363" y="2619488"/>
            <a:ext cx="3528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b="1" i="1" baseline="-25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a Boolean array associated with each node in a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trie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b="1" baseline="-25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96363" y="3279540"/>
            <a:ext cx="283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i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a counter records the number of 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’s appearances.</a:t>
            </a:r>
            <a:endParaRPr lang="zh-CN" altLang="en-US" b="1" baseline="-25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5970830" y="2653748"/>
            <a:ext cx="285086" cy="27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L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: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08980" y="2966501"/>
            <a:ext cx="26962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00" i="1" dirty="0" smtClean="0">
                <a:latin typeface="Calibri" pitchFamily="34" charset="0"/>
              </a:rPr>
              <a:t>a</a:t>
            </a:r>
          </a:p>
          <a:p>
            <a:pPr algn="ctr"/>
            <a:r>
              <a:rPr lang="en-US" altLang="zh-CN" sz="1300" i="1" dirty="0" smtClean="0">
                <a:latin typeface="Calibri" pitchFamily="34" charset="0"/>
              </a:rPr>
              <a:t>t</a:t>
            </a:r>
          </a:p>
          <a:p>
            <a:pPr algn="ctr"/>
            <a:r>
              <a:rPr lang="en-US" altLang="zh-CN" sz="1300" i="1" dirty="0" smtClean="0">
                <a:latin typeface="Calibri" pitchFamily="34" charset="0"/>
              </a:rPr>
              <a:t>c</a:t>
            </a:r>
          </a:p>
          <a:p>
            <a:pPr algn="ctr"/>
            <a:r>
              <a:rPr lang="en-US" altLang="zh-CN" sz="1300" i="1" dirty="0" smtClean="0">
                <a:latin typeface="Calibri" pitchFamily="34" charset="0"/>
              </a:rPr>
              <a:t>t</a:t>
            </a:r>
          </a:p>
          <a:p>
            <a:pPr algn="ctr"/>
            <a:r>
              <a:rPr lang="en-US" altLang="zh-CN" sz="1300" i="1" dirty="0" smtClean="0">
                <a:latin typeface="Calibri" pitchFamily="34" charset="0"/>
              </a:rPr>
              <a:t>a</a:t>
            </a:r>
          </a:p>
          <a:p>
            <a:pPr algn="ctr"/>
            <a:r>
              <a:rPr lang="en-US" altLang="zh-CN" sz="1300" i="1" dirty="0" smtClean="0">
                <a:latin typeface="Calibri" pitchFamily="34" charset="0"/>
              </a:rPr>
              <a:t>c</a:t>
            </a:r>
          </a:p>
          <a:p>
            <a:pPr algn="ctr"/>
            <a:r>
              <a:rPr lang="en-US" altLang="zh-CN" sz="1300" i="1" dirty="0" smtClean="0">
                <a:latin typeface="Calibri" pitchFamily="34" charset="0"/>
              </a:rPr>
              <a:t>g</a:t>
            </a:r>
          </a:p>
          <a:p>
            <a:pPr algn="ctr"/>
            <a:r>
              <a:rPr lang="en-US" altLang="zh-CN" sz="1300" i="1" dirty="0" smtClean="0">
                <a:latin typeface="Calibri" pitchFamily="34" charset="0"/>
              </a:rPr>
              <a:t>a</a:t>
            </a:r>
          </a:p>
          <a:p>
            <a:pPr algn="ctr"/>
            <a:r>
              <a:rPr lang="en-US" altLang="zh-CN" sz="1300" i="1" dirty="0" smtClean="0">
                <a:latin typeface="Calibri" pitchFamily="34" charset="0"/>
              </a:rPr>
              <a:t>c</a:t>
            </a:r>
          </a:p>
          <a:p>
            <a:pPr algn="ctr"/>
            <a:r>
              <a:rPr lang="en-US" altLang="zh-CN" sz="1300" i="1" dirty="0" smtClean="0">
                <a:latin typeface="Calibri" pitchFamily="34" charset="0"/>
              </a:rPr>
              <a:t>t</a:t>
            </a:r>
          </a:p>
          <a:p>
            <a:pPr algn="ctr"/>
            <a:r>
              <a:rPr lang="en-US" altLang="zh-CN" sz="1300" i="1" dirty="0" smtClean="0">
                <a:latin typeface="Calibri" pitchFamily="34" charset="0"/>
              </a:rPr>
              <a:t>a</a:t>
            </a:r>
          </a:p>
          <a:p>
            <a:pPr algn="ctr"/>
            <a:r>
              <a:rPr lang="en-US" altLang="zh-CN" sz="1300" i="1" dirty="0" smtClean="0">
                <a:latin typeface="Calibri" pitchFamily="34" charset="0"/>
              </a:rPr>
              <a:t>g</a:t>
            </a:r>
          </a:p>
          <a:p>
            <a:pPr algn="ctr"/>
            <a:r>
              <a:rPr lang="en-US" altLang="zh-CN" sz="1300" i="1" dirty="0" smtClean="0">
                <a:latin typeface="Calibri" pitchFamily="34" charset="0"/>
              </a:rPr>
              <a:t>t</a:t>
            </a:r>
          </a:p>
          <a:p>
            <a:pPr algn="ctr"/>
            <a:r>
              <a:rPr lang="en-US" altLang="zh-CN" sz="1300" i="1" dirty="0" smtClean="0">
                <a:latin typeface="Calibri" pitchFamily="34" charset="0"/>
              </a:rPr>
              <a:t>a</a:t>
            </a:r>
          </a:p>
          <a:p>
            <a:pPr algn="ctr"/>
            <a:r>
              <a:rPr lang="en-US" altLang="zh-CN" sz="1300" i="1" dirty="0" smtClean="0">
                <a:latin typeface="Calibri" pitchFamily="34" charset="0"/>
              </a:rPr>
              <a:t>c</a:t>
            </a:r>
          </a:p>
          <a:p>
            <a:pPr algn="ctr"/>
            <a:r>
              <a:rPr lang="en-US" altLang="zh-CN" sz="1300" i="1" dirty="0" smtClean="0">
                <a:latin typeface="Calibri" pitchFamily="34" charset="0"/>
              </a:rPr>
              <a:t>g</a:t>
            </a:r>
            <a:endParaRPr lang="zh-CN" altLang="en-US" sz="1300" i="1" dirty="0">
              <a:latin typeface="Calibri" pitchFamily="34" charset="0"/>
            </a:endParaRPr>
          </a:p>
        </p:txBody>
      </p:sp>
      <p:sp>
        <p:nvSpPr>
          <p:cNvPr id="46" name="AutoShape 52"/>
          <p:cNvSpPr>
            <a:spLocks noChangeShapeType="1"/>
          </p:cNvSpPr>
          <p:nvPr/>
        </p:nvSpPr>
        <p:spPr bwMode="auto">
          <a:xfrm flipH="1">
            <a:off x="5844233" y="3086173"/>
            <a:ext cx="1905" cy="32639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4357282" y="4883570"/>
            <a:ext cx="135550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000" b="0" i="1" u="none" strike="noStrike" cap="none" normalizeH="0" baseline="-30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[</a:t>
            </a:r>
            <a:r>
              <a:rPr kumimoji="0" lang="en-US" altLang="zh-CN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[</a:t>
            </a:r>
            <a:r>
              <a:rPr kumimoji="0" lang="en-US" altLang="zh-CN" sz="20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]] = 1?</a:t>
            </a:r>
          </a:p>
        </p:txBody>
      </p:sp>
      <p:grpSp>
        <p:nvGrpSpPr>
          <p:cNvPr id="50" name="组合 102"/>
          <p:cNvGrpSpPr/>
          <p:nvPr/>
        </p:nvGrpSpPr>
        <p:grpSpPr>
          <a:xfrm>
            <a:off x="2672562" y="2928703"/>
            <a:ext cx="1500609" cy="1044689"/>
            <a:chOff x="6322090" y="2558484"/>
            <a:chExt cx="1500609" cy="1044689"/>
          </a:xfrm>
        </p:grpSpPr>
        <p:sp>
          <p:nvSpPr>
            <p:cNvPr id="51" name="Oval 30"/>
            <p:cNvSpPr>
              <a:spLocks noChangeArrowheads="1"/>
            </p:cNvSpPr>
            <p:nvPr/>
          </p:nvSpPr>
          <p:spPr bwMode="auto">
            <a:xfrm>
              <a:off x="6909933" y="2558484"/>
              <a:ext cx="270510" cy="3371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52" name="Oval 30"/>
            <p:cNvSpPr>
              <a:spLocks noChangeArrowheads="1"/>
            </p:cNvSpPr>
            <p:nvPr/>
          </p:nvSpPr>
          <p:spPr bwMode="auto">
            <a:xfrm>
              <a:off x="6322090" y="3266057"/>
              <a:ext cx="270510" cy="3371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endParaRPr kumimoji="0" lang="zh-CN" altLang="zh-CN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53" name="Oval 30"/>
            <p:cNvSpPr>
              <a:spLocks noChangeArrowheads="1"/>
            </p:cNvSpPr>
            <p:nvPr/>
          </p:nvSpPr>
          <p:spPr bwMode="auto">
            <a:xfrm>
              <a:off x="6931702" y="3266053"/>
              <a:ext cx="270510" cy="3371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C</a:t>
              </a:r>
              <a:endParaRPr kumimoji="0" lang="zh-CN" altLang="zh-CN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54" name="Oval 30"/>
            <p:cNvSpPr>
              <a:spLocks noChangeArrowheads="1"/>
            </p:cNvSpPr>
            <p:nvPr/>
          </p:nvSpPr>
          <p:spPr bwMode="auto">
            <a:xfrm>
              <a:off x="7552189" y="3255166"/>
              <a:ext cx="270510" cy="3371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T</a:t>
              </a:r>
              <a:endParaRPr kumimoji="0" lang="zh-CN" altLang="zh-CN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55" name="AutoShape 23"/>
            <p:cNvSpPr>
              <a:spLocks noChangeShapeType="1"/>
            </p:cNvSpPr>
            <p:nvPr/>
          </p:nvSpPr>
          <p:spPr bwMode="auto">
            <a:xfrm flipH="1">
              <a:off x="6520542" y="2852056"/>
              <a:ext cx="424542" cy="43543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56" name="直接连接符 100"/>
            <p:cNvCxnSpPr/>
            <p:nvPr/>
          </p:nvCxnSpPr>
          <p:spPr>
            <a:xfrm rot="16200000" flipH="1">
              <a:off x="6875394" y="3076279"/>
              <a:ext cx="370114" cy="87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AutoShape 23"/>
            <p:cNvSpPr>
              <a:spLocks noChangeShapeType="1"/>
            </p:cNvSpPr>
            <p:nvPr/>
          </p:nvSpPr>
          <p:spPr bwMode="auto">
            <a:xfrm>
              <a:off x="7162799" y="2841171"/>
              <a:ext cx="468087" cy="41365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970830" y="2966501"/>
            <a:ext cx="26962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00" dirty="0" smtClean="0">
                <a:latin typeface="Calibri" pitchFamily="34" charset="0"/>
              </a:rPr>
              <a:t>1</a:t>
            </a:r>
          </a:p>
          <a:p>
            <a:pPr algn="ctr"/>
            <a:r>
              <a:rPr lang="en-US" altLang="zh-CN" sz="1300" dirty="0" smtClean="0">
                <a:latin typeface="Calibri" pitchFamily="34" charset="0"/>
              </a:rPr>
              <a:t>4</a:t>
            </a:r>
          </a:p>
          <a:p>
            <a:pPr algn="ctr"/>
            <a:r>
              <a:rPr lang="en-US" altLang="zh-CN" sz="1300" dirty="0" smtClean="0">
                <a:latin typeface="Calibri" pitchFamily="34" charset="0"/>
              </a:rPr>
              <a:t>2</a:t>
            </a:r>
          </a:p>
          <a:p>
            <a:pPr algn="ctr"/>
            <a:r>
              <a:rPr lang="en-US" altLang="zh-CN" sz="1300" dirty="0" smtClean="0">
                <a:latin typeface="Calibri" pitchFamily="34" charset="0"/>
              </a:rPr>
              <a:t>4</a:t>
            </a:r>
          </a:p>
          <a:p>
            <a:pPr algn="ctr"/>
            <a:r>
              <a:rPr lang="en-US" altLang="zh-CN" sz="1300" dirty="0" smtClean="0">
                <a:latin typeface="Calibri" pitchFamily="34" charset="0"/>
              </a:rPr>
              <a:t>1</a:t>
            </a:r>
          </a:p>
          <a:p>
            <a:pPr algn="ctr"/>
            <a:r>
              <a:rPr lang="en-US" altLang="zh-CN" sz="1300" dirty="0" smtClean="0">
                <a:latin typeface="Calibri" pitchFamily="34" charset="0"/>
              </a:rPr>
              <a:t>2</a:t>
            </a:r>
          </a:p>
          <a:p>
            <a:pPr algn="ctr"/>
            <a:r>
              <a:rPr lang="en-US" altLang="zh-CN" sz="1300" dirty="0" smtClean="0">
                <a:latin typeface="Calibri" pitchFamily="34" charset="0"/>
              </a:rPr>
              <a:t>3</a:t>
            </a:r>
          </a:p>
          <a:p>
            <a:pPr algn="ctr"/>
            <a:r>
              <a:rPr lang="en-US" altLang="zh-CN" sz="1300" dirty="0" smtClean="0">
                <a:latin typeface="Calibri" pitchFamily="34" charset="0"/>
              </a:rPr>
              <a:t>3</a:t>
            </a:r>
          </a:p>
          <a:p>
            <a:pPr algn="ctr"/>
            <a:r>
              <a:rPr lang="en-US" altLang="zh-CN" sz="1300" dirty="0" smtClean="0">
                <a:latin typeface="Calibri" pitchFamily="34" charset="0"/>
              </a:rPr>
              <a:t>3</a:t>
            </a:r>
          </a:p>
          <a:p>
            <a:pPr algn="ctr"/>
            <a:r>
              <a:rPr lang="en-US" altLang="zh-CN" sz="1300" dirty="0" smtClean="0">
                <a:latin typeface="Calibri" pitchFamily="34" charset="0"/>
              </a:rPr>
              <a:t>4</a:t>
            </a:r>
          </a:p>
          <a:p>
            <a:pPr algn="ctr"/>
            <a:r>
              <a:rPr lang="en-US" altLang="zh-CN" sz="1300" dirty="0" smtClean="0">
                <a:latin typeface="Calibri" pitchFamily="34" charset="0"/>
              </a:rPr>
              <a:t>1</a:t>
            </a:r>
          </a:p>
          <a:p>
            <a:pPr algn="ctr"/>
            <a:r>
              <a:rPr lang="en-US" altLang="zh-CN" sz="1300" dirty="0" smtClean="0">
                <a:latin typeface="Calibri" pitchFamily="34" charset="0"/>
              </a:rPr>
              <a:t>3</a:t>
            </a:r>
          </a:p>
          <a:p>
            <a:pPr algn="ctr"/>
            <a:r>
              <a:rPr lang="en-US" altLang="zh-CN" sz="1300" dirty="0" smtClean="0">
                <a:latin typeface="Calibri" pitchFamily="34" charset="0"/>
              </a:rPr>
              <a:t>4</a:t>
            </a:r>
          </a:p>
          <a:p>
            <a:pPr algn="ctr"/>
            <a:r>
              <a:rPr lang="en-US" altLang="zh-CN" sz="1300" dirty="0" smtClean="0">
                <a:latin typeface="Calibri" pitchFamily="34" charset="0"/>
              </a:rPr>
              <a:t>1</a:t>
            </a:r>
          </a:p>
          <a:p>
            <a:pPr algn="ctr"/>
            <a:r>
              <a:rPr lang="en-US" altLang="zh-CN" sz="1300" dirty="0" smtClean="0">
                <a:latin typeface="Calibri" pitchFamily="34" charset="0"/>
              </a:rPr>
              <a:t>2</a:t>
            </a:r>
          </a:p>
          <a:p>
            <a:pPr algn="ctr"/>
            <a:r>
              <a:rPr lang="en-US" altLang="zh-CN" sz="1300" dirty="0" smtClean="0">
                <a:latin typeface="Calibri" pitchFamily="34" charset="0"/>
              </a:rPr>
              <a:t>3</a:t>
            </a:r>
            <a:endParaRPr lang="zh-CN" altLang="en-US" sz="1300" dirty="0">
              <a:latin typeface="Calibri" pitchFamily="34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3952875" y="5076825"/>
            <a:ext cx="2009775" cy="466860"/>
          </a:xfrm>
          <a:custGeom>
            <a:avLst/>
            <a:gdLst>
              <a:gd name="connsiteX0" fmla="*/ 2009775 w 2009775"/>
              <a:gd name="connsiteY0" fmla="*/ 38100 h 466860"/>
              <a:gd name="connsiteX1" fmla="*/ 1019175 w 2009775"/>
              <a:gd name="connsiteY1" fmla="*/ 466725 h 466860"/>
              <a:gd name="connsiteX2" fmla="*/ 0 w 2009775"/>
              <a:gd name="connsiteY2" fmla="*/ 0 h 46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9775" h="466860">
                <a:moveTo>
                  <a:pt x="2009775" y="38100"/>
                </a:moveTo>
                <a:cubicBezTo>
                  <a:pt x="1681956" y="255587"/>
                  <a:pt x="1354137" y="473075"/>
                  <a:pt x="1019175" y="466725"/>
                </a:cubicBezTo>
                <a:cubicBezTo>
                  <a:pt x="684213" y="460375"/>
                  <a:pt x="342106" y="230187"/>
                  <a:pt x="0" y="0"/>
                </a:cubicBezTo>
              </a:path>
            </a:pathLst>
          </a:custGeom>
          <a:noFill/>
          <a:ln w="6350">
            <a:prstDash val="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utoShape 52"/>
          <p:cNvSpPr>
            <a:spLocks noChangeShapeType="1"/>
          </p:cNvSpPr>
          <p:nvPr/>
        </p:nvSpPr>
        <p:spPr bwMode="auto">
          <a:xfrm flipH="1">
            <a:off x="5846138" y="5785707"/>
            <a:ext cx="1905" cy="32639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ash"/>
            <a:round/>
            <a:headEnd type="stealth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3632592" y="3010594"/>
            <a:ext cx="2080196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497351" y="3292542"/>
            <a:ext cx="2346882" cy="292687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870246" y="4869979"/>
            <a:ext cx="3654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b="1" i="1" baseline="-300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[</a:t>
            </a:r>
            <a:r>
              <a:rPr lang="en-US" altLang="zh-CN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]] = 1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then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=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b="1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+ 1</a:t>
            </a:r>
            <a:endParaRPr lang="zh-CN" altLang="en-US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1199974" y="5487014"/>
            <a:ext cx="1114603" cy="42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Counters</a:t>
            </a:r>
            <a:r>
              <a:rPr lang="en-US" altLang="zh-CN" sz="2000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:</a:t>
            </a:r>
            <a:endParaRPr kumimoji="0" lang="en-US" altLang="zh-CN" sz="20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9472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10693400" cy="425132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Multi-character checking when scanning a segment of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in FM-index.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17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6614" name="Rectangle 5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6594" name="Rectangle 34"/>
          <p:cNvSpPr>
            <a:spLocks noChangeArrowheads="1"/>
          </p:cNvSpPr>
          <p:nvPr/>
        </p:nvSpPr>
        <p:spPr bwMode="auto">
          <a:xfrm>
            <a:off x="6718251" y="4563700"/>
            <a:ext cx="285721" cy="24574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6800" rIns="91440" bIns="1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6593" name="Rectangle 33"/>
          <p:cNvSpPr>
            <a:spLocks noChangeArrowheads="1"/>
          </p:cNvSpPr>
          <p:nvPr/>
        </p:nvSpPr>
        <p:spPr bwMode="auto">
          <a:xfrm>
            <a:off x="7003337" y="4563700"/>
            <a:ext cx="285721" cy="24574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6800" rIns="91440" bIns="1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6592" name="Rectangle 32"/>
          <p:cNvSpPr>
            <a:spLocks noChangeArrowheads="1"/>
          </p:cNvSpPr>
          <p:nvPr/>
        </p:nvSpPr>
        <p:spPr bwMode="auto">
          <a:xfrm>
            <a:off x="7289057" y="4563700"/>
            <a:ext cx="285721" cy="24574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6800" rIns="91440" bIns="1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0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6591" name="Rectangle 31"/>
          <p:cNvSpPr>
            <a:spLocks noChangeArrowheads="1"/>
          </p:cNvSpPr>
          <p:nvPr/>
        </p:nvSpPr>
        <p:spPr bwMode="auto">
          <a:xfrm>
            <a:off x="7577318" y="4563700"/>
            <a:ext cx="285721" cy="24574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6800" rIns="91440" bIns="1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6590" name="Text Box 30"/>
          <p:cNvSpPr txBox="1">
            <a:spLocks noChangeArrowheads="1"/>
          </p:cNvSpPr>
          <p:nvPr/>
        </p:nvSpPr>
        <p:spPr bwMode="auto">
          <a:xfrm>
            <a:off x="6389355" y="4563700"/>
            <a:ext cx="361913" cy="29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1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B</a:t>
            </a:r>
            <a:r>
              <a:rPr kumimoji="0" lang="en-US" altLang="zh-CN" sz="1100" b="0" i="1" u="none" strike="noStrike" cap="none" normalizeH="0" baseline="-3000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v</a:t>
            </a:r>
            <a:r>
              <a:rPr kumimoji="0" lang="en-US" altLang="zh-CN" sz="11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: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6589" name="Text Box 29"/>
          <p:cNvSpPr txBox="1">
            <a:spLocks noChangeArrowheads="1"/>
          </p:cNvSpPr>
          <p:nvPr/>
        </p:nvSpPr>
        <p:spPr bwMode="auto">
          <a:xfrm>
            <a:off x="6709997" y="4364310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6588" name="Text Box 28"/>
          <p:cNvSpPr txBox="1">
            <a:spLocks noChangeArrowheads="1"/>
          </p:cNvSpPr>
          <p:nvPr/>
        </p:nvSpPr>
        <p:spPr bwMode="auto">
          <a:xfrm>
            <a:off x="6995718" y="4364310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6587" name="Text Box 27"/>
          <p:cNvSpPr txBox="1">
            <a:spLocks noChangeArrowheads="1"/>
          </p:cNvSpPr>
          <p:nvPr/>
        </p:nvSpPr>
        <p:spPr bwMode="auto">
          <a:xfrm>
            <a:off x="7290962" y="4364310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7576683" y="4373835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6709997" y="4897710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6995718" y="4897710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6583" name="Text Box 23"/>
          <p:cNvSpPr txBox="1">
            <a:spLocks noChangeArrowheads="1"/>
          </p:cNvSpPr>
          <p:nvPr/>
        </p:nvSpPr>
        <p:spPr bwMode="auto">
          <a:xfrm>
            <a:off x="7290962" y="4897710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1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6582" name="Text Box 22"/>
          <p:cNvSpPr txBox="1">
            <a:spLocks noChangeArrowheads="1"/>
          </p:cNvSpPr>
          <p:nvPr/>
        </p:nvSpPr>
        <p:spPr bwMode="auto">
          <a:xfrm>
            <a:off x="7576683" y="4896349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T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6581" name="AutoShape 21"/>
          <p:cNvSpPr>
            <a:spLocks noChangeShapeType="1"/>
          </p:cNvSpPr>
          <p:nvPr/>
        </p:nvSpPr>
        <p:spPr bwMode="auto">
          <a:xfrm flipH="1">
            <a:off x="6861111" y="3690257"/>
            <a:ext cx="45719" cy="674053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580" name="AutoShape 20"/>
          <p:cNvSpPr>
            <a:spLocks noChangeShapeType="1"/>
          </p:cNvSpPr>
          <p:nvPr/>
        </p:nvSpPr>
        <p:spPr bwMode="auto">
          <a:xfrm flipH="1">
            <a:off x="7146832" y="3712029"/>
            <a:ext cx="331654" cy="652281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579" name="AutoShape 19"/>
          <p:cNvSpPr>
            <a:spLocks noChangeShapeType="1"/>
          </p:cNvSpPr>
          <p:nvPr/>
        </p:nvSpPr>
        <p:spPr bwMode="auto">
          <a:xfrm flipH="1">
            <a:off x="7727797" y="3712030"/>
            <a:ext cx="382060" cy="661806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6709997" y="5278710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1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1100" b="0" i="0" u="none" strike="noStrike" cap="none" normalizeH="0" baseline="-3000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6995718" y="5278710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1100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7290962" y="5278710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1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1100" b="0" i="0" u="none" strike="noStrike" cap="none" normalizeH="0" baseline="-3000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7576683" y="5288235"/>
            <a:ext cx="302229" cy="151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sz="1100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6574" name="AutoShape 14"/>
          <p:cNvSpPr>
            <a:spLocks noChangeShapeType="1"/>
          </p:cNvSpPr>
          <p:nvPr/>
        </p:nvSpPr>
        <p:spPr bwMode="auto">
          <a:xfrm>
            <a:off x="6861111" y="5049475"/>
            <a:ext cx="635" cy="22923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573" name="AutoShape 13"/>
          <p:cNvSpPr>
            <a:spLocks noChangeShapeType="1"/>
          </p:cNvSpPr>
          <p:nvPr/>
        </p:nvSpPr>
        <p:spPr bwMode="auto">
          <a:xfrm>
            <a:off x="7146832" y="5049475"/>
            <a:ext cx="635" cy="22923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572" name="AutoShape 12"/>
          <p:cNvSpPr>
            <a:spLocks noChangeShapeType="1"/>
          </p:cNvSpPr>
          <p:nvPr/>
        </p:nvSpPr>
        <p:spPr bwMode="auto">
          <a:xfrm>
            <a:off x="7442077" y="5049475"/>
            <a:ext cx="635" cy="22923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571" name="AutoShape 11"/>
          <p:cNvSpPr>
            <a:spLocks noChangeShapeType="1"/>
          </p:cNvSpPr>
          <p:nvPr/>
        </p:nvSpPr>
        <p:spPr bwMode="auto">
          <a:xfrm>
            <a:off x="7727797" y="5059000"/>
            <a:ext cx="635" cy="22923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5410113" y="2694805"/>
            <a:ext cx="1688926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Part of a 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trie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: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501729" y="4376056"/>
            <a:ext cx="265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1400" i="1" baseline="-25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 a Boolean array associated with each node in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trie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1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47554" y="5036108"/>
            <a:ext cx="255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4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 a counter records the number of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appearances.</a:t>
            </a:r>
            <a:endParaRPr lang="zh-CN" altLang="en-US" sz="1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3"/>
          <p:cNvSpPr txBox="1">
            <a:spLocks noChangeArrowheads="1"/>
          </p:cNvSpPr>
          <p:nvPr/>
        </p:nvSpPr>
        <p:spPr bwMode="auto">
          <a:xfrm>
            <a:off x="1669639" y="3089320"/>
            <a:ext cx="285086" cy="27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L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: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37675" y="3352800"/>
            <a:ext cx="284052" cy="2144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zh-CN" sz="2800" dirty="0" smtClean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 smtClean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 smtClean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 smtClean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 smtClean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 smtClean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 smtClean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 smtClean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 smtClean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 smtClean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 smtClean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 smtClean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 smtClean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 smtClean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 smtClean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 smtClean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 smtClean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 smtClean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 smtClean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 smtClean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 smtClean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 smtClean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 smtClean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 smtClean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 smtClean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 smtClean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 smtClean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 smtClean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 smtClean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 smtClean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 smtClean="0"/>
              <a:t>.</a:t>
            </a:r>
          </a:p>
          <a:p>
            <a:pPr>
              <a:lnSpc>
                <a:spcPts val="500"/>
              </a:lnSpc>
            </a:pPr>
            <a:r>
              <a:rPr lang="en-US" altLang="zh-CN" sz="2800" dirty="0" smtClean="0"/>
              <a:t>.</a:t>
            </a:r>
            <a:endParaRPr lang="zh-CN" altLang="en-US" sz="2800" dirty="0"/>
          </a:p>
        </p:txBody>
      </p:sp>
      <p:cxnSp>
        <p:nvCxnSpPr>
          <p:cNvPr id="68" name="直接箭头连接符 67"/>
          <p:cNvCxnSpPr/>
          <p:nvPr/>
        </p:nvCxnSpPr>
        <p:spPr>
          <a:xfrm flipV="1">
            <a:off x="1586850" y="4672473"/>
            <a:ext cx="402244" cy="2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V="1">
            <a:off x="2134130" y="2667000"/>
            <a:ext cx="1294888" cy="914401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2177143" y="5105400"/>
            <a:ext cx="1251875" cy="892629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494330" y="3145982"/>
            <a:ext cx="26962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00" i="1" dirty="0" smtClean="0">
                <a:latin typeface="Calibri" pitchFamily="34" charset="0"/>
              </a:rPr>
              <a:t>a</a:t>
            </a:r>
          </a:p>
          <a:p>
            <a:pPr algn="ctr"/>
            <a:r>
              <a:rPr lang="en-US" altLang="zh-CN" sz="1300" i="1" dirty="0" smtClean="0">
                <a:latin typeface="Calibri" pitchFamily="34" charset="0"/>
              </a:rPr>
              <a:t>t</a:t>
            </a:r>
          </a:p>
          <a:p>
            <a:pPr algn="ctr"/>
            <a:r>
              <a:rPr lang="en-US" altLang="zh-CN" sz="1300" i="1" dirty="0" smtClean="0">
                <a:latin typeface="Calibri" pitchFamily="34" charset="0"/>
              </a:rPr>
              <a:t>c</a:t>
            </a:r>
          </a:p>
          <a:p>
            <a:pPr algn="ctr"/>
            <a:r>
              <a:rPr lang="en-US" altLang="zh-CN" sz="1300" i="1" dirty="0" smtClean="0">
                <a:latin typeface="Calibri" pitchFamily="34" charset="0"/>
              </a:rPr>
              <a:t>t</a:t>
            </a:r>
          </a:p>
          <a:p>
            <a:pPr algn="ctr"/>
            <a:r>
              <a:rPr lang="en-US" altLang="zh-CN" sz="1300" i="1" dirty="0" smtClean="0">
                <a:latin typeface="Calibri" pitchFamily="34" charset="0"/>
              </a:rPr>
              <a:t>a</a:t>
            </a:r>
          </a:p>
          <a:p>
            <a:pPr algn="ctr"/>
            <a:r>
              <a:rPr lang="en-US" altLang="zh-CN" sz="1300" i="1" dirty="0" smtClean="0">
                <a:latin typeface="Calibri" pitchFamily="34" charset="0"/>
              </a:rPr>
              <a:t>c</a:t>
            </a:r>
          </a:p>
          <a:p>
            <a:pPr algn="ctr"/>
            <a:r>
              <a:rPr lang="en-US" altLang="zh-CN" sz="1300" i="1" dirty="0" smtClean="0">
                <a:latin typeface="Calibri" pitchFamily="34" charset="0"/>
              </a:rPr>
              <a:t>g</a:t>
            </a:r>
          </a:p>
          <a:p>
            <a:pPr algn="ctr"/>
            <a:r>
              <a:rPr lang="en-US" altLang="zh-CN" sz="1300" i="1" dirty="0" smtClean="0">
                <a:latin typeface="Calibri" pitchFamily="34" charset="0"/>
              </a:rPr>
              <a:t>a</a:t>
            </a:r>
          </a:p>
          <a:p>
            <a:pPr algn="ctr"/>
            <a:r>
              <a:rPr lang="en-US" altLang="zh-CN" sz="1300" i="1" dirty="0" smtClean="0">
                <a:latin typeface="Calibri" pitchFamily="34" charset="0"/>
              </a:rPr>
              <a:t>c</a:t>
            </a:r>
          </a:p>
          <a:p>
            <a:pPr algn="ctr"/>
            <a:r>
              <a:rPr lang="en-US" altLang="zh-CN" sz="1300" i="1" dirty="0" smtClean="0">
                <a:latin typeface="Calibri" pitchFamily="34" charset="0"/>
              </a:rPr>
              <a:t>t</a:t>
            </a:r>
          </a:p>
          <a:p>
            <a:pPr algn="ctr"/>
            <a:r>
              <a:rPr lang="en-US" altLang="zh-CN" sz="1300" i="1" dirty="0" smtClean="0">
                <a:latin typeface="Calibri" pitchFamily="34" charset="0"/>
              </a:rPr>
              <a:t>a</a:t>
            </a:r>
          </a:p>
          <a:p>
            <a:pPr algn="ctr"/>
            <a:r>
              <a:rPr lang="en-US" altLang="zh-CN" sz="1300" i="1" dirty="0" smtClean="0">
                <a:latin typeface="Calibri" pitchFamily="34" charset="0"/>
              </a:rPr>
              <a:t>g</a:t>
            </a:r>
          </a:p>
          <a:p>
            <a:pPr algn="ctr"/>
            <a:r>
              <a:rPr lang="en-US" altLang="zh-CN" sz="1300" i="1" dirty="0" smtClean="0">
                <a:latin typeface="Calibri" pitchFamily="34" charset="0"/>
              </a:rPr>
              <a:t>t</a:t>
            </a:r>
          </a:p>
          <a:p>
            <a:pPr algn="ctr"/>
            <a:r>
              <a:rPr lang="en-US" altLang="zh-CN" sz="1300" i="1" dirty="0" smtClean="0">
                <a:latin typeface="Calibri" pitchFamily="34" charset="0"/>
              </a:rPr>
              <a:t>a</a:t>
            </a:r>
          </a:p>
          <a:p>
            <a:pPr algn="ctr"/>
            <a:r>
              <a:rPr lang="en-US" altLang="zh-CN" sz="1300" i="1" dirty="0" smtClean="0">
                <a:latin typeface="Calibri" pitchFamily="34" charset="0"/>
              </a:rPr>
              <a:t>c</a:t>
            </a:r>
          </a:p>
          <a:p>
            <a:pPr algn="ctr"/>
            <a:r>
              <a:rPr lang="en-US" altLang="zh-CN" sz="1300" i="1" dirty="0" smtClean="0">
                <a:latin typeface="Calibri" pitchFamily="34" charset="0"/>
              </a:rPr>
              <a:t>g</a:t>
            </a:r>
            <a:endParaRPr lang="zh-CN" altLang="en-US" sz="1300" i="1" dirty="0">
              <a:latin typeface="Calibri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483444" y="2569039"/>
            <a:ext cx="2696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00" i="1" dirty="0" smtClean="0">
                <a:latin typeface="Calibri" pitchFamily="34" charset="0"/>
              </a:rPr>
              <a:t>a</a:t>
            </a:r>
          </a:p>
          <a:p>
            <a:pPr algn="ctr"/>
            <a:r>
              <a:rPr lang="en-US" altLang="zh-CN" sz="1300" i="1" dirty="0" smtClean="0">
                <a:latin typeface="Calibri" pitchFamily="34" charset="0"/>
              </a:rPr>
              <a:t>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862955" y="2982686"/>
            <a:ext cx="2278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Calibri" pitchFamily="34" charset="0"/>
                <a:cs typeface="Times New Roman" pitchFamily="18" charset="0"/>
              </a:rPr>
              <a:t>[</a:t>
            </a:r>
            <a:r>
              <a:rPr lang="en-US" altLang="zh-CN" sz="1400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A</a:t>
            </a:r>
            <a:r>
              <a:rPr lang="en-US" altLang="zh-CN" sz="14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:254</a:t>
            </a:r>
            <a:r>
              <a:rPr lang="en-US" altLang="zh-CN" sz="1400" dirty="0" smtClean="0">
                <a:latin typeface="Calibri" pitchFamily="34" charset="0"/>
                <a:cs typeface="Times New Roman" pitchFamily="18" charset="0"/>
              </a:rPr>
              <a:t>,  </a:t>
            </a:r>
            <a:r>
              <a:rPr lang="en-US" altLang="zh-CN" sz="1400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C</a:t>
            </a:r>
            <a:r>
              <a:rPr lang="en-US" altLang="zh-CN" sz="14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:236</a:t>
            </a:r>
            <a:r>
              <a:rPr lang="en-US" altLang="zh-CN" sz="1400" dirty="0" smtClean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altLang="zh-CN" sz="1400" i="1" dirty="0" smtClean="0">
                <a:latin typeface="Calibri" pitchFamily="34" charset="0"/>
                <a:cs typeface="Times New Roman" pitchFamily="18" charset="0"/>
              </a:rPr>
              <a:t>G</a:t>
            </a:r>
            <a:r>
              <a:rPr lang="en-US" altLang="zh-CN" sz="1400" dirty="0" smtClean="0">
                <a:latin typeface="Calibri" pitchFamily="34" charset="0"/>
                <a:cs typeface="Times New Roman" pitchFamily="18" charset="0"/>
              </a:rPr>
              <a:t>:273, </a:t>
            </a:r>
            <a:r>
              <a:rPr lang="en-US" altLang="zh-CN" sz="1400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T</a:t>
            </a:r>
            <a:r>
              <a:rPr lang="en-US" altLang="zh-CN" sz="14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:203</a:t>
            </a:r>
            <a:r>
              <a:rPr lang="en-US" altLang="zh-CN" sz="1400" dirty="0" smtClean="0">
                <a:latin typeface="Calibri" pitchFamily="34" charset="0"/>
                <a:cs typeface="Times New Roman" pitchFamily="18" charset="0"/>
              </a:rPr>
              <a:t>]</a:t>
            </a:r>
            <a:endParaRPr lang="zh-CN" altLang="en-US" sz="1400" dirty="0"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83" name="直接连接符 82"/>
          <p:cNvCxnSpPr/>
          <p:nvPr/>
        </p:nvCxnSpPr>
        <p:spPr>
          <a:xfrm flipV="1">
            <a:off x="2199443" y="4680861"/>
            <a:ext cx="1284004" cy="10875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212783" y="4550232"/>
            <a:ext cx="607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 257</a:t>
            </a: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C: 238</a:t>
            </a: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T: 203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744698" y="4572004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Rank:</a:t>
            </a:r>
          </a:p>
        </p:txBody>
      </p:sp>
      <p:cxnSp>
        <p:nvCxnSpPr>
          <p:cNvPr id="88" name="直接箭头连接符 87"/>
          <p:cNvCxnSpPr/>
          <p:nvPr/>
        </p:nvCxnSpPr>
        <p:spPr>
          <a:xfrm flipV="1">
            <a:off x="1599476" y="5221966"/>
            <a:ext cx="402244" cy="29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AutoShape 52"/>
          <p:cNvSpPr>
            <a:spLocks noChangeShapeType="1"/>
          </p:cNvSpPr>
          <p:nvPr/>
        </p:nvSpPr>
        <p:spPr bwMode="auto">
          <a:xfrm flipH="1">
            <a:off x="3442028" y="3312660"/>
            <a:ext cx="1905" cy="32639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AutoShape 4"/>
          <p:cNvSpPr>
            <a:spLocks noChangeShapeType="1"/>
          </p:cNvSpPr>
          <p:nvPr/>
        </p:nvSpPr>
        <p:spPr bwMode="auto">
          <a:xfrm flipH="1" flipV="1">
            <a:off x="3907970" y="4147456"/>
            <a:ext cx="2373103" cy="511626"/>
          </a:xfrm>
          <a:prstGeom prst="straightConnector1">
            <a:avLst/>
          </a:prstGeom>
          <a:noFill/>
          <a:ln w="9525">
            <a:solidFill>
              <a:srgbClr val="0070C0"/>
            </a:solidFill>
            <a:prstDash val="dash"/>
            <a:round/>
            <a:headEnd type="arrow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3472543" y="3984177"/>
            <a:ext cx="304800" cy="217714"/>
          </a:xfrm>
          <a:prstGeom prst="rect">
            <a:avLst/>
          </a:prstGeom>
          <a:noFill/>
          <a:ln w="158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5053465" y="4047992"/>
            <a:ext cx="92383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B</a:t>
            </a:r>
            <a:r>
              <a:rPr kumimoji="0" lang="en-US" altLang="zh-CN" sz="1100" b="0" i="1" u="none" strike="noStrike" cap="none" normalizeH="0" baseline="-30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v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[</a:t>
            </a:r>
            <a:r>
              <a:rPr kumimoji="0" lang="en-US" altLang="zh-CN" sz="11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L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[</a:t>
            </a:r>
            <a:r>
              <a:rPr kumimoji="0" lang="en-US" altLang="zh-CN" sz="11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i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]] = 1?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6768402" y="2612914"/>
            <a:ext cx="1500609" cy="1044689"/>
            <a:chOff x="6322090" y="2558484"/>
            <a:chExt cx="1500609" cy="1044689"/>
          </a:xfrm>
        </p:grpSpPr>
        <p:sp>
          <p:nvSpPr>
            <p:cNvPr id="94" name="Oval 30"/>
            <p:cNvSpPr>
              <a:spLocks noChangeArrowheads="1"/>
            </p:cNvSpPr>
            <p:nvPr/>
          </p:nvSpPr>
          <p:spPr bwMode="auto">
            <a:xfrm>
              <a:off x="6909933" y="2558484"/>
              <a:ext cx="270510" cy="3371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95" name="Oval 30"/>
            <p:cNvSpPr>
              <a:spLocks noChangeArrowheads="1"/>
            </p:cNvSpPr>
            <p:nvPr/>
          </p:nvSpPr>
          <p:spPr bwMode="auto">
            <a:xfrm>
              <a:off x="6322090" y="3266057"/>
              <a:ext cx="270510" cy="3371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endParaRPr kumimoji="0" lang="zh-CN" altLang="zh-CN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96" name="Oval 30"/>
            <p:cNvSpPr>
              <a:spLocks noChangeArrowheads="1"/>
            </p:cNvSpPr>
            <p:nvPr/>
          </p:nvSpPr>
          <p:spPr bwMode="auto">
            <a:xfrm>
              <a:off x="6931702" y="3266053"/>
              <a:ext cx="270510" cy="3371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C</a:t>
              </a:r>
              <a:endParaRPr kumimoji="0" lang="zh-CN" altLang="zh-CN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97" name="Oval 30"/>
            <p:cNvSpPr>
              <a:spLocks noChangeArrowheads="1"/>
            </p:cNvSpPr>
            <p:nvPr/>
          </p:nvSpPr>
          <p:spPr bwMode="auto">
            <a:xfrm>
              <a:off x="7552189" y="3255166"/>
              <a:ext cx="270510" cy="3371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T</a:t>
              </a:r>
              <a:endParaRPr kumimoji="0" lang="zh-CN" altLang="zh-CN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98" name="AutoShape 23"/>
            <p:cNvSpPr>
              <a:spLocks noChangeShapeType="1"/>
            </p:cNvSpPr>
            <p:nvPr/>
          </p:nvSpPr>
          <p:spPr bwMode="auto">
            <a:xfrm flipH="1">
              <a:off x="6520542" y="2852056"/>
              <a:ext cx="424542" cy="43543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 rot="16200000" flipH="1">
              <a:off x="6875394" y="3076279"/>
              <a:ext cx="370114" cy="87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AutoShape 23"/>
            <p:cNvSpPr>
              <a:spLocks noChangeShapeType="1"/>
            </p:cNvSpPr>
            <p:nvPr/>
          </p:nvSpPr>
          <p:spPr bwMode="auto">
            <a:xfrm>
              <a:off x="7162799" y="2841171"/>
              <a:ext cx="468087" cy="41365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Multi-Character Checking</a:t>
            </a:r>
            <a:endParaRPr lang="en-US" b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Experiments</a:t>
            </a:r>
            <a:endParaRPr lang="en-US" b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730113"/>
            <a:ext cx="9961681" cy="464026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Compare 5 different approaches</a:t>
            </a:r>
          </a:p>
          <a:p>
            <a:pPr marL="0" lvl="0" indent="0">
              <a:buNone/>
              <a:tabLst>
                <a:tab pos="342900" algn="l"/>
                <a:tab pos="571500" algn="l"/>
              </a:tabLst>
            </a:pPr>
            <a:r>
              <a:rPr lang="en-AU" b="1" i="1" dirty="0" smtClean="0">
                <a:solidFill>
                  <a:srgbClr val="5014F8"/>
                </a:solidFill>
                <a:latin typeface="Century Gothic" panose="020B0502020202020204" pitchFamily="34" charset="0"/>
              </a:rPr>
              <a:t>	-	</a:t>
            </a:r>
            <a:r>
              <a:rPr lang="en-AU" sz="2800" b="1" i="1" dirty="0" smtClean="0">
                <a:solidFill>
                  <a:srgbClr val="5014F8"/>
                </a:solidFill>
                <a:latin typeface="Century Gothic" panose="020B0502020202020204" pitchFamily="34" charset="0"/>
              </a:rPr>
              <a:t>Burrows </a:t>
            </a:r>
            <a:r>
              <a:rPr lang="en-AU" sz="28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Wheeler Transformation </a:t>
            </a:r>
            <a:r>
              <a:rPr lang="en-AU" sz="28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(BWT for short</a:t>
            </a:r>
            <a:r>
              <a:rPr lang="en-AU" sz="2800" b="1" dirty="0" smtClean="0">
                <a:solidFill>
                  <a:srgbClr val="5014F8"/>
                </a:solidFill>
                <a:latin typeface="Century Gothic" panose="020B0502020202020204" pitchFamily="34" charset="0"/>
              </a:rPr>
              <a:t>),</a:t>
            </a:r>
            <a:endParaRPr lang="en-US" sz="2800" b="1" dirty="0">
              <a:solidFill>
                <a:srgbClr val="5014F8"/>
              </a:solidFill>
              <a:latin typeface="Century Gothic" panose="020B0502020202020204" pitchFamily="34" charset="0"/>
            </a:endParaRPr>
          </a:p>
          <a:p>
            <a:pPr marL="0" lvl="0" indent="0">
              <a:buNone/>
              <a:tabLst>
                <a:tab pos="342900" algn="l"/>
                <a:tab pos="571500" algn="l"/>
              </a:tabLst>
            </a:pP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	</a:t>
            </a:r>
            <a:r>
              <a:rPr lang="en-US" sz="2800" b="1" i="1" dirty="0" smtClean="0">
                <a:solidFill>
                  <a:srgbClr val="5014F8"/>
                </a:solidFill>
                <a:latin typeface="Century Gothic" panose="020B0502020202020204" pitchFamily="34" charset="0"/>
              </a:rPr>
              <a:t>-	</a:t>
            </a:r>
            <a:r>
              <a:rPr lang="en-AU" sz="2800" b="1" i="1" dirty="0" smtClean="0">
                <a:solidFill>
                  <a:srgbClr val="5014F8"/>
                </a:solidFill>
                <a:latin typeface="Century Gothic" panose="020B0502020202020204" pitchFamily="34" charset="0"/>
              </a:rPr>
              <a:t>Suffix </a:t>
            </a:r>
            <a:r>
              <a:rPr lang="en-AU" sz="28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tree based</a:t>
            </a:r>
            <a:r>
              <a:rPr lang="en-AU" sz="28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 (Suffix</a:t>
            </a:r>
            <a:r>
              <a:rPr lang="en-AU" sz="28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 </a:t>
            </a:r>
            <a:r>
              <a:rPr lang="en-AU" sz="28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for short</a:t>
            </a:r>
            <a:r>
              <a:rPr lang="en-AU" sz="2800" b="1" dirty="0" smtClean="0">
                <a:solidFill>
                  <a:srgbClr val="5014F8"/>
                </a:solidFill>
                <a:latin typeface="Century Gothic" panose="020B0502020202020204" pitchFamily="34" charset="0"/>
              </a:rPr>
              <a:t>),</a:t>
            </a:r>
            <a:endParaRPr lang="en-US" sz="2800" b="1" dirty="0">
              <a:solidFill>
                <a:srgbClr val="5014F8"/>
              </a:solidFill>
              <a:latin typeface="Century Gothic" panose="020B0502020202020204" pitchFamily="34" charset="0"/>
            </a:endParaRPr>
          </a:p>
          <a:p>
            <a:pPr marL="0" lvl="0" indent="0">
              <a:buNone/>
              <a:tabLst>
                <a:tab pos="342900" algn="l"/>
                <a:tab pos="571500" algn="l"/>
              </a:tabLst>
            </a:pP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	</a:t>
            </a:r>
            <a:r>
              <a:rPr lang="en-US" sz="2800" b="1" i="1" dirty="0" smtClean="0">
                <a:solidFill>
                  <a:srgbClr val="5014F8"/>
                </a:solidFill>
                <a:latin typeface="Century Gothic" panose="020B0502020202020204" pitchFamily="34" charset="0"/>
              </a:rPr>
              <a:t>-	</a:t>
            </a:r>
            <a:r>
              <a:rPr lang="en-AU" sz="2800" b="1" i="1" dirty="0" smtClean="0">
                <a:solidFill>
                  <a:srgbClr val="5014F8"/>
                </a:solidFill>
                <a:latin typeface="Century Gothic" panose="020B0502020202020204" pitchFamily="34" charset="0"/>
              </a:rPr>
              <a:t>Hash </a:t>
            </a:r>
            <a:r>
              <a:rPr lang="en-AU" sz="28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table based </a:t>
            </a:r>
            <a:r>
              <a:rPr lang="en-AU" sz="28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(Hash</a:t>
            </a:r>
            <a:r>
              <a:rPr lang="en-AU" sz="28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 </a:t>
            </a:r>
            <a:r>
              <a:rPr lang="en-AU" sz="28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for short</a:t>
            </a:r>
            <a:r>
              <a:rPr lang="en-AU" sz="2800" b="1" dirty="0" smtClean="0">
                <a:solidFill>
                  <a:srgbClr val="5014F8"/>
                </a:solidFill>
                <a:latin typeface="Century Gothic" panose="020B0502020202020204" pitchFamily="34" charset="0"/>
              </a:rPr>
              <a:t>),</a:t>
            </a:r>
            <a:endParaRPr lang="en-US" sz="2800" b="1" dirty="0">
              <a:solidFill>
                <a:srgbClr val="5014F8"/>
              </a:solidFill>
              <a:latin typeface="Century Gothic" panose="020B0502020202020204" pitchFamily="34" charset="0"/>
            </a:endParaRPr>
          </a:p>
          <a:p>
            <a:pPr marL="0" lvl="0" indent="0">
              <a:buNone/>
              <a:tabLst>
                <a:tab pos="342900" algn="l"/>
                <a:tab pos="571500" algn="l"/>
              </a:tabLst>
            </a:pP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	</a:t>
            </a:r>
            <a:r>
              <a:rPr lang="en-US" sz="2800" b="1" i="1" dirty="0" smtClean="0">
                <a:solidFill>
                  <a:srgbClr val="5014F8"/>
                </a:solidFill>
                <a:latin typeface="Century Gothic" panose="020B0502020202020204" pitchFamily="34" charset="0"/>
              </a:rPr>
              <a:t>-	</a:t>
            </a:r>
            <a:r>
              <a:rPr lang="en-AU" sz="2800" b="1" i="1" dirty="0" err="1" smtClean="0">
                <a:solidFill>
                  <a:srgbClr val="5014F8"/>
                </a:solidFill>
                <a:latin typeface="Century Gothic" panose="020B0502020202020204" pitchFamily="34" charset="0"/>
              </a:rPr>
              <a:t>Trie</a:t>
            </a:r>
            <a:r>
              <a:rPr lang="en-AU" sz="2800" b="1" i="1" dirty="0" smtClean="0">
                <a:solidFill>
                  <a:srgbClr val="5014F8"/>
                </a:solidFill>
                <a:latin typeface="Century Gothic" panose="020B0502020202020204" pitchFamily="34" charset="0"/>
              </a:rPr>
              <a:t>-BWT </a:t>
            </a:r>
            <a:r>
              <a:rPr lang="en-AU" sz="28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(</a:t>
            </a:r>
            <a:r>
              <a:rPr lang="en-AU" sz="2800" b="1" dirty="0" err="1">
                <a:solidFill>
                  <a:srgbClr val="5014F8"/>
                </a:solidFill>
                <a:latin typeface="Century Gothic" panose="020B0502020202020204" pitchFamily="34" charset="0"/>
              </a:rPr>
              <a:t>tBWT</a:t>
            </a:r>
            <a:r>
              <a:rPr lang="en-AU" sz="28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 </a:t>
            </a:r>
            <a:r>
              <a:rPr lang="en-AU" sz="28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for short, discussed in this paper), </a:t>
            </a:r>
            <a:endParaRPr lang="en-US" sz="2800" b="1" dirty="0">
              <a:solidFill>
                <a:srgbClr val="5014F8"/>
              </a:solidFill>
              <a:latin typeface="Century Gothic" panose="020B0502020202020204" pitchFamily="34" charset="0"/>
            </a:endParaRPr>
          </a:p>
          <a:p>
            <a:pPr marL="571500" lvl="0" indent="-571500">
              <a:buNone/>
              <a:tabLst>
                <a:tab pos="342900" algn="l"/>
                <a:tab pos="571500" algn="l"/>
              </a:tabLst>
            </a:pPr>
            <a:r>
              <a:rPr lang="en-US" sz="28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	</a:t>
            </a:r>
            <a:r>
              <a:rPr lang="en-US" sz="2800" b="1" i="1" dirty="0" smtClean="0">
                <a:solidFill>
                  <a:srgbClr val="5014F8"/>
                </a:solidFill>
                <a:latin typeface="Century Gothic" panose="020B0502020202020204" pitchFamily="34" charset="0"/>
              </a:rPr>
              <a:t>-	</a:t>
            </a:r>
            <a:r>
              <a:rPr lang="en-AU" sz="2800" b="1" i="1" dirty="0" smtClean="0">
                <a:solidFill>
                  <a:srgbClr val="5014F8"/>
                </a:solidFill>
                <a:latin typeface="Century Gothic" panose="020B0502020202020204" pitchFamily="34" charset="0"/>
              </a:rPr>
              <a:t>Improved </a:t>
            </a:r>
            <a:r>
              <a:rPr lang="en-AU" sz="2800" b="1" i="1" dirty="0" err="1">
                <a:solidFill>
                  <a:srgbClr val="5014F8"/>
                </a:solidFill>
                <a:latin typeface="Century Gothic" panose="020B0502020202020204" pitchFamily="34" charset="0"/>
              </a:rPr>
              <a:t>Trie</a:t>
            </a:r>
            <a:r>
              <a:rPr lang="en-AU" sz="28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-BWT</a:t>
            </a:r>
            <a:r>
              <a:rPr lang="en-AU" sz="28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 (</a:t>
            </a:r>
            <a:r>
              <a:rPr lang="en-AU" sz="2800" b="1" dirty="0" err="1">
                <a:solidFill>
                  <a:srgbClr val="5014F8"/>
                </a:solidFill>
                <a:latin typeface="Century Gothic" panose="020B0502020202020204" pitchFamily="34" charset="0"/>
              </a:rPr>
              <a:t>itBWT</a:t>
            </a:r>
            <a:r>
              <a:rPr lang="en-AU" sz="2800" b="1" i="1" dirty="0">
                <a:solidFill>
                  <a:srgbClr val="5014F8"/>
                </a:solidFill>
                <a:latin typeface="Century Gothic" panose="020B0502020202020204" pitchFamily="34" charset="0"/>
              </a:rPr>
              <a:t> </a:t>
            </a:r>
            <a:r>
              <a:rPr lang="en-AU" sz="28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for short, discussed in this paper). </a:t>
            </a:r>
            <a:endParaRPr lang="en-US" sz="2800" b="1" dirty="0">
              <a:solidFill>
                <a:srgbClr val="5014F8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18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19</a:t>
            </a:fld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Experiments</a:t>
            </a:r>
            <a:endParaRPr lang="en-US" b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437517"/>
              </p:ext>
            </p:extLst>
          </p:nvPr>
        </p:nvGraphicFramePr>
        <p:xfrm>
          <a:off x="1162050" y="2505078"/>
          <a:ext cx="7724774" cy="2451732"/>
        </p:xfrm>
        <a:graphic>
          <a:graphicData uri="http://schemas.openxmlformats.org/drawingml/2006/table">
            <a:tbl>
              <a:tblPr/>
              <a:tblGrid>
                <a:gridCol w="3862387"/>
                <a:gridCol w="3862387"/>
              </a:tblGrid>
              <a:tr h="408622"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kern="50" dirty="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Genomes</a:t>
                      </a:r>
                      <a:endParaRPr lang="en-US" sz="2000" b="1" dirty="0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Genome sizes (bp)</a:t>
                      </a:r>
                      <a:endParaRPr lang="en-US" sz="2000" b="1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622"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kern="50" dirty="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Rat chr1 (Rnor_6.0)</a:t>
                      </a:r>
                      <a:endParaRPr lang="en-US" sz="2000" b="1" dirty="0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kern="5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290,094,217</a:t>
                      </a:r>
                      <a:endParaRPr lang="en-US" sz="2000" b="1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622"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i="1" kern="50" dirty="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C. </a:t>
                      </a:r>
                      <a:r>
                        <a:rPr lang="en-AU" sz="2000" b="1" i="1" kern="50" dirty="0" err="1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merolae</a:t>
                      </a:r>
                      <a:r>
                        <a:rPr lang="en-AU" sz="2000" b="1" kern="50" dirty="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  (ASM9120v1)</a:t>
                      </a:r>
                      <a:endParaRPr lang="en-US" sz="2000" b="1" dirty="0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16,728,967</a:t>
                      </a:r>
                      <a:endParaRPr lang="en-US" sz="2000" b="1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622"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i="1" kern="50" dirty="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C. </a:t>
                      </a:r>
                      <a:r>
                        <a:rPr lang="en-AU" sz="2000" b="1" i="1" kern="50" dirty="0" err="1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elegans</a:t>
                      </a:r>
                      <a:r>
                        <a:rPr lang="en-AU" sz="2000" b="1" kern="50" dirty="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  (WBcel235)</a:t>
                      </a:r>
                      <a:endParaRPr lang="en-US" sz="2000" b="1" dirty="0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kern="50" dirty="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103,022,290</a:t>
                      </a:r>
                      <a:endParaRPr lang="en-US" sz="2000" b="1" dirty="0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622"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kern="5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Zebra fish (GRCz10)</a:t>
                      </a:r>
                      <a:endParaRPr lang="en-US" sz="2000" b="1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kern="50" dirty="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1,464,443,456</a:t>
                      </a:r>
                      <a:endParaRPr lang="en-US" sz="2000" b="1" dirty="0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622"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kern="5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Rat (Rnor_6.0)</a:t>
                      </a:r>
                      <a:endParaRPr lang="en-US" sz="2000" b="1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b="1" kern="50" dirty="0">
                          <a:solidFill>
                            <a:srgbClr val="5014F8"/>
                          </a:solidFill>
                          <a:effectLst/>
                          <a:latin typeface="Times New Roman"/>
                          <a:ea typeface="SimSun"/>
                        </a:rPr>
                        <a:t>2,909,701,677</a:t>
                      </a:r>
                      <a:endParaRPr lang="en-US" sz="2000" b="1" dirty="0">
                        <a:solidFill>
                          <a:srgbClr val="5014F8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69975" y="1844646"/>
            <a:ext cx="51058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zh-CN" sz="2000" b="1" i="0" u="none" strike="noStrike" cap="none" normalizeH="0" baseline="0" dirty="0" smtClean="0">
                <a:ln>
                  <a:noFill/>
                </a:ln>
                <a:solidFill>
                  <a:srgbClr val="5014F8"/>
                </a:solidFill>
                <a:effectLst/>
                <a:ea typeface="SimSun" pitchFamily="2" charset="-122"/>
                <a:cs typeface="Times New Roman" panose="02020603050405020304" pitchFamily="18" charset="0"/>
              </a:rPr>
              <a:t>TABLE I. CHARACTERISTICS OF GENOMES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5014F8"/>
              </a:solidFill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6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Outline</a:t>
            </a: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en-CA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48660" y="1485421"/>
            <a:ext cx="9401175" cy="4251325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8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Motivation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342900" algn="l"/>
                <a:tab pos="685800" algn="l"/>
              </a:tabLst>
            </a:pPr>
            <a:r>
              <a:rPr lang="en-CA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	</a:t>
            </a:r>
            <a:r>
              <a:rPr lang="en-CA" sz="28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-	Statement of Problem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342900" algn="l"/>
                <a:tab pos="685800" algn="l"/>
              </a:tabLst>
            </a:pPr>
            <a:r>
              <a:rPr lang="en-CA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	</a:t>
            </a:r>
            <a:r>
              <a:rPr lang="en-CA" sz="28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-	Related methods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8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BWT Arrays – A Space-economic Index for String Matching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8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Our Method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342900" algn="l"/>
                <a:tab pos="685800" algn="l"/>
              </a:tabLst>
            </a:pPr>
            <a:r>
              <a:rPr lang="en-CA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	</a:t>
            </a:r>
            <a:r>
              <a:rPr lang="en-CA" sz="28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-	Combination of Tries and BWT Arrays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tabLst>
                <a:tab pos="342900" algn="l"/>
                <a:tab pos="685800" algn="l"/>
              </a:tabLst>
            </a:pPr>
            <a:r>
              <a:rPr lang="en-CA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	</a:t>
            </a:r>
            <a:r>
              <a:rPr lang="en-CA" sz="28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-	Multi-character searching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8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Experiments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28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Conclusion and Future Work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fld id="{83557950-5083-461A-8002-0FDDD8CDC891}" type="slidenum">
              <a:rPr lang="en-CA" smtClean="0"/>
              <a:pPr/>
              <a:t>2</a:t>
            </a:fld>
            <a:endParaRPr lang="en-CA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20</a:t>
            </a:fld>
            <a:endParaRPr lang="en-C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Tests with Synthetic Data</a:t>
            </a:r>
            <a:endParaRPr lang="en-US" b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69975" y="1813869"/>
            <a:ext cx="76594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1" hangingPunct="1">
              <a:buFont typeface="Wingdings" panose="05000000000000000000" pitchFamily="2" charset="2"/>
              <a:buChar char="Ø"/>
            </a:pPr>
            <a:r>
              <a:rPr lang="en-AU" sz="2400" b="1" cap="small" dirty="0">
                <a:solidFill>
                  <a:srgbClr val="5014F8"/>
                </a:solidFill>
                <a:ea typeface="SimSun"/>
              </a:rPr>
              <a:t>Tests with varying amount of </a:t>
            </a:r>
            <a:r>
              <a:rPr lang="en-AU" sz="2400" b="1" cap="small" dirty="0" smtClean="0">
                <a:solidFill>
                  <a:srgbClr val="5014F8"/>
                </a:solidFill>
                <a:ea typeface="SimSun"/>
              </a:rPr>
              <a:t>reads (over </a:t>
            </a:r>
            <a:r>
              <a:rPr lang="en-AU" sz="2400" b="1" dirty="0">
                <a:solidFill>
                  <a:srgbClr val="FF0000"/>
                </a:solidFill>
              </a:rPr>
              <a:t>Rat </a:t>
            </a:r>
            <a:r>
              <a:rPr lang="en-AU" sz="2400" b="1" dirty="0" smtClean="0">
                <a:solidFill>
                  <a:srgbClr val="FF0000"/>
                </a:solidFill>
              </a:rPr>
              <a:t>chr1</a:t>
            </a:r>
            <a:r>
              <a:rPr lang="en-AU" sz="2400" b="1" cap="small" dirty="0" smtClean="0">
                <a:solidFill>
                  <a:srgbClr val="5014F8"/>
                </a:solidFill>
                <a:ea typeface="SimSun"/>
              </a:rPr>
              <a:t>)</a:t>
            </a:r>
            <a:endParaRPr kumimoji="0" lang="en-US" altLang="zh-CN" sz="2400" b="1" u="none" strike="noStrike" cap="none" normalizeH="0" baseline="0" dirty="0" smtClean="0">
              <a:ln>
                <a:noFill/>
              </a:ln>
              <a:solidFill>
                <a:srgbClr val="5014F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AutoShape 11"/>
          <p:cNvSpPr>
            <a:spLocks noChangeArrowheads="1" noTextEdit="1"/>
          </p:cNvSpPr>
          <p:nvPr/>
        </p:nvSpPr>
        <p:spPr bwMode="auto">
          <a:xfrm>
            <a:off x="1562100" y="2244259"/>
            <a:ext cx="7639050" cy="410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133108"/>
              </p:ext>
            </p:extLst>
          </p:nvPr>
        </p:nvGraphicFramePr>
        <p:xfrm>
          <a:off x="1611206" y="2353209"/>
          <a:ext cx="4034364" cy="353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886880"/>
              </p:ext>
            </p:extLst>
          </p:nvPr>
        </p:nvGraphicFramePr>
        <p:xfrm>
          <a:off x="5475902" y="2371896"/>
          <a:ext cx="4114161" cy="3665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" name="Chart" r:id="rId4" imgW="1571586" imgH="1828877" progId="MSGraph.Chart.8">
                  <p:embed/>
                </p:oleObj>
              </mc:Choice>
              <mc:Fallback>
                <p:oleObj name="Chart" r:id="rId4" imgW="1571586" imgH="1828877" progId="MSGraph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902" y="2371896"/>
                        <a:ext cx="4114161" cy="36659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206302" y="3040604"/>
            <a:ext cx="715106" cy="253842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time (s)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236648" y="3038543"/>
            <a:ext cx="685949" cy="253842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time (s)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429128" y="5764352"/>
            <a:ext cx="2599548" cy="585184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amount of reads with length 100 </a:t>
            </a:r>
            <a:r>
              <a:rPr kumimoji="0" lang="en-CA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pbs</a:t>
            </a:r>
            <a:r>
              <a:rPr kumimoji="0" lang="en-CA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(million)</a:t>
            </a:r>
            <a:endParaRPr kumimoji="0" lang="en-CA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461809" y="5718446"/>
            <a:ext cx="2599548" cy="585184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amount of reads with length 50 </a:t>
            </a:r>
            <a:r>
              <a:rPr kumimoji="0" lang="en-CA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pbs</a:t>
            </a:r>
            <a:r>
              <a:rPr kumimoji="0" lang="en-CA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(million)</a:t>
            </a:r>
            <a:endParaRPr kumimoji="0" lang="en-CA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076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21</a:t>
            </a:fld>
            <a:endParaRPr lang="en-CA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21</a:t>
            </a:fld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Tests with Synthetic Data</a:t>
            </a:r>
            <a:endParaRPr lang="en-US" b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69975" y="1813869"/>
            <a:ext cx="82878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1" hangingPunct="1">
              <a:buFont typeface="Wingdings" panose="05000000000000000000" pitchFamily="2" charset="2"/>
              <a:buChar char="Ø"/>
            </a:pPr>
            <a:r>
              <a:rPr lang="en-AU" sz="2400" b="1" cap="small" dirty="0">
                <a:solidFill>
                  <a:srgbClr val="5014F8"/>
                </a:solidFill>
                <a:ea typeface="SimSun"/>
              </a:rPr>
              <a:t>Tests with varying amount of </a:t>
            </a:r>
            <a:r>
              <a:rPr lang="en-AU" sz="2400" b="1" cap="small" dirty="0" smtClean="0">
                <a:solidFill>
                  <a:srgbClr val="5014F8"/>
                </a:solidFill>
                <a:ea typeface="SimSun"/>
              </a:rPr>
              <a:t>reads (over </a:t>
            </a:r>
            <a:r>
              <a:rPr lang="en-AU" sz="2400" b="1" dirty="0">
                <a:solidFill>
                  <a:srgbClr val="FF0000"/>
                </a:solidFill>
                <a:ea typeface="SimSun"/>
              </a:rPr>
              <a:t>C. </a:t>
            </a:r>
            <a:r>
              <a:rPr lang="en-AU" sz="2400" b="1" dirty="0" err="1">
                <a:solidFill>
                  <a:srgbClr val="FF0000"/>
                </a:solidFill>
                <a:ea typeface="SimSun"/>
              </a:rPr>
              <a:t>merolae</a:t>
            </a:r>
            <a:r>
              <a:rPr lang="en-AU" sz="2400" b="1" dirty="0">
                <a:solidFill>
                  <a:srgbClr val="FF0000"/>
                </a:solidFill>
                <a:ea typeface="SimSun"/>
              </a:rPr>
              <a:t> </a:t>
            </a:r>
            <a:r>
              <a:rPr lang="en-AU" sz="2400" b="1" cap="small" dirty="0" smtClean="0">
                <a:solidFill>
                  <a:srgbClr val="5014F8"/>
                </a:solidFill>
                <a:ea typeface="SimSun"/>
              </a:rPr>
              <a:t>) </a:t>
            </a:r>
            <a:endParaRPr kumimoji="0" lang="en-US" altLang="zh-CN" sz="2400" b="1" u="none" strike="noStrike" cap="none" normalizeH="0" baseline="0" dirty="0" smtClean="0">
              <a:ln>
                <a:noFill/>
              </a:ln>
              <a:solidFill>
                <a:srgbClr val="5014F8"/>
              </a:solidFill>
              <a:effectLst/>
              <a:cs typeface="Times New Roman" panose="02020603050405020304" pitchFamily="18" charset="0"/>
            </a:endParaRPr>
          </a:p>
        </p:txBody>
      </p: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1562100" y="2177582"/>
            <a:ext cx="7639050" cy="4105275"/>
            <a:chOff x="6959" y="3987"/>
            <a:chExt cx="4978" cy="3655"/>
          </a:xfrm>
        </p:grpSpPr>
        <p:sp>
          <p:nvSpPr>
            <p:cNvPr id="9" name="AutoShape 11"/>
            <p:cNvSpPr>
              <a:spLocks noChangeArrowheads="1" noTextEdit="1"/>
            </p:cNvSpPr>
            <p:nvPr/>
          </p:nvSpPr>
          <p:spPr bwMode="auto">
            <a:xfrm>
              <a:off x="6959" y="3987"/>
              <a:ext cx="4978" cy="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7250" y="4392"/>
              <a:ext cx="429" cy="22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time (s)</a:t>
              </a:r>
              <a:endPara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9652" y="4406"/>
              <a:ext cx="447" cy="22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time (s)</a:t>
              </a:r>
              <a:endPara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907525"/>
              </p:ext>
            </p:extLst>
          </p:nvPr>
        </p:nvGraphicFramePr>
        <p:xfrm>
          <a:off x="5847076" y="2704220"/>
          <a:ext cx="4137025" cy="2843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286282"/>
              </p:ext>
            </p:extLst>
          </p:nvPr>
        </p:nvGraphicFramePr>
        <p:xfrm>
          <a:off x="1388501" y="2044701"/>
          <a:ext cx="4459413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" name="Chart" r:id="rId4" imgW="1638261" imgH="1743191" progId="MSGraph.Chart.8">
                  <p:embed/>
                </p:oleObj>
              </mc:Choice>
              <mc:Fallback>
                <p:oleObj name="Chart" r:id="rId4" imgW="1638261" imgH="1743191" progId="MSGraph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8501" y="2044701"/>
                        <a:ext cx="4459413" cy="387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423209" y="5602423"/>
            <a:ext cx="2599548" cy="585184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amount of reads with length 50 </a:t>
            </a:r>
            <a:r>
              <a:rPr kumimoji="0" lang="en-CA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pbs</a:t>
            </a:r>
            <a:r>
              <a:rPr kumimoji="0" lang="en-CA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(million)</a:t>
            </a:r>
            <a:endParaRPr kumimoji="0" lang="en-CA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6355057" y="5585096"/>
            <a:ext cx="2599548" cy="585184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amount of reads with length 100 </a:t>
            </a:r>
            <a:r>
              <a:rPr kumimoji="0" lang="en-CA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pbs</a:t>
            </a:r>
            <a:r>
              <a:rPr kumimoji="0" lang="en-CA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(million)</a:t>
            </a:r>
            <a:endParaRPr kumimoji="0" lang="en-CA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92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22</a:t>
            </a:fld>
            <a:endParaRPr lang="en-CA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22</a:t>
            </a:fld>
            <a:endParaRPr lang="en-CA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22</a:t>
            </a:fld>
            <a:endParaRPr lang="en-CA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Tests with Synthetic Data</a:t>
            </a:r>
            <a:endParaRPr lang="en-US" b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69975" y="1813869"/>
            <a:ext cx="77316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1" hangingPunct="1">
              <a:buFont typeface="Wingdings" panose="05000000000000000000" pitchFamily="2" charset="2"/>
              <a:buChar char="Ø"/>
            </a:pPr>
            <a:r>
              <a:rPr lang="en-AU" sz="2400" b="1" dirty="0">
                <a:solidFill>
                  <a:srgbClr val="5014F8"/>
                </a:solidFill>
              </a:rPr>
              <a:t>Tests with varying length of </a:t>
            </a:r>
            <a:r>
              <a:rPr lang="en-AU" sz="2400" b="1" dirty="0" smtClean="0">
                <a:solidFill>
                  <a:srgbClr val="5014F8"/>
                </a:solidFill>
              </a:rPr>
              <a:t>reads </a:t>
            </a:r>
            <a:r>
              <a:rPr lang="en-AU" sz="2400" b="1" cap="small" dirty="0" smtClean="0">
                <a:solidFill>
                  <a:srgbClr val="5014F8"/>
                </a:solidFill>
                <a:ea typeface="SimSun"/>
              </a:rPr>
              <a:t>(over </a:t>
            </a:r>
            <a:r>
              <a:rPr lang="en-AU" sz="2400" b="1" dirty="0" smtClean="0">
                <a:solidFill>
                  <a:srgbClr val="FF0000"/>
                </a:solidFill>
                <a:ea typeface="SimSun"/>
              </a:rPr>
              <a:t>Rat chr1</a:t>
            </a:r>
            <a:r>
              <a:rPr lang="en-AU" sz="2400" b="1" cap="small" dirty="0" smtClean="0">
                <a:solidFill>
                  <a:srgbClr val="5014F8"/>
                </a:solidFill>
                <a:ea typeface="SimSun"/>
              </a:rPr>
              <a:t>) </a:t>
            </a:r>
            <a:endParaRPr kumimoji="0" lang="en-US" altLang="zh-CN" sz="2400" b="1" u="none" strike="noStrike" cap="none" normalizeH="0" baseline="0" dirty="0" smtClean="0">
              <a:ln>
                <a:noFill/>
              </a:ln>
              <a:solidFill>
                <a:srgbClr val="5014F8"/>
              </a:solidFill>
              <a:effectLst/>
              <a:cs typeface="Times New Roman" panose="02020603050405020304" pitchFamily="18" charset="0"/>
            </a:endParaRPr>
          </a:p>
        </p:txBody>
      </p:sp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1514529" y="2244257"/>
            <a:ext cx="7639050" cy="4105275"/>
            <a:chOff x="6928" y="3987"/>
            <a:chExt cx="4978" cy="3655"/>
          </a:xfrm>
        </p:grpSpPr>
        <p:sp>
          <p:nvSpPr>
            <p:cNvPr id="10" name="AutoShape 11"/>
            <p:cNvSpPr>
              <a:spLocks noChangeArrowheads="1" noTextEdit="1"/>
            </p:cNvSpPr>
            <p:nvPr/>
          </p:nvSpPr>
          <p:spPr bwMode="auto">
            <a:xfrm>
              <a:off x="6928" y="3987"/>
              <a:ext cx="4978" cy="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7250" y="4640"/>
              <a:ext cx="429" cy="22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time (s)</a:t>
              </a:r>
              <a:endPara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9652" y="4654"/>
              <a:ext cx="447" cy="22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time (s)</a:t>
              </a:r>
              <a:endPara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7802" y="7121"/>
              <a:ext cx="876" cy="31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read length (</a:t>
              </a:r>
              <a:r>
                <a:rPr kumimoji="0" lang="en-CA" alt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pb</a:t>
              </a:r>
              <a:r>
                <a:rPr kumimoji="0" lang="en-CA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)</a:t>
              </a:r>
              <a:endPara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0259" y="7127"/>
              <a:ext cx="913" cy="3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CA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kumimoji="0" lang="en-CA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ead</a:t>
              </a:r>
              <a:r>
                <a:rPr kumimoji="0" lang="en-CA" altLang="en-US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length (</a:t>
              </a:r>
              <a:r>
                <a:rPr kumimoji="0" lang="en-CA" altLang="en-US" sz="160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pb</a:t>
              </a:r>
              <a:r>
                <a:rPr kumimoji="0" lang="en-CA" altLang="en-US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348800"/>
              </p:ext>
            </p:extLst>
          </p:nvPr>
        </p:nvGraphicFramePr>
        <p:xfrm>
          <a:off x="1409700" y="2977704"/>
          <a:ext cx="3838575" cy="3042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" name="Chart" r:id="rId3" imgW="1771611" imgH="1790764" progId="MSGraph.Chart.8">
                  <p:embed/>
                </p:oleObj>
              </mc:Choice>
              <mc:Fallback>
                <p:oleObj name="Chart" r:id="rId3" imgW="1771611" imgH="1790764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2977704"/>
                        <a:ext cx="3838575" cy="3042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627333"/>
              </p:ext>
            </p:extLst>
          </p:nvPr>
        </p:nvGraphicFramePr>
        <p:xfrm>
          <a:off x="4972050" y="2244257"/>
          <a:ext cx="4067175" cy="392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" name="Chart" r:id="rId5" imgW="1628814" imgH="1743191" progId="MSGraph.Chart.8">
                  <p:embed/>
                </p:oleObj>
              </mc:Choice>
              <mc:Fallback>
                <p:oleObj name="Chart" r:id="rId5" imgW="1628814" imgH="1743191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2244257"/>
                        <a:ext cx="4067175" cy="3929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855736" y="2747014"/>
            <a:ext cx="1992629" cy="336958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 million reads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626155" y="2771124"/>
            <a:ext cx="1992629" cy="336958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500 million reads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57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23</a:t>
            </a:fld>
            <a:endParaRPr lang="en-CA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23</a:t>
            </a:fld>
            <a:endParaRPr lang="en-CA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23</a:t>
            </a:fld>
            <a:endParaRPr lang="en-CA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23</a:t>
            </a:fld>
            <a:endParaRPr lang="en-CA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Tests with Synthetic Data</a:t>
            </a:r>
            <a:endParaRPr lang="en-US" b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69975" y="1813869"/>
            <a:ext cx="7858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1" hangingPunct="1">
              <a:buFont typeface="Wingdings" panose="05000000000000000000" pitchFamily="2" charset="2"/>
              <a:buChar char="Ø"/>
            </a:pPr>
            <a:r>
              <a:rPr lang="en-AU" sz="2400" b="1" dirty="0">
                <a:solidFill>
                  <a:srgbClr val="5014F8"/>
                </a:solidFill>
              </a:rPr>
              <a:t>Tests with varying length of </a:t>
            </a:r>
            <a:r>
              <a:rPr lang="en-AU" sz="2400" b="1" dirty="0" smtClean="0">
                <a:solidFill>
                  <a:srgbClr val="5014F8"/>
                </a:solidFill>
              </a:rPr>
              <a:t>reads </a:t>
            </a:r>
            <a:r>
              <a:rPr lang="en-AU" sz="2400" b="1" cap="small" dirty="0" smtClean="0">
                <a:solidFill>
                  <a:srgbClr val="5014F8"/>
                </a:solidFill>
                <a:latin typeface="Times New Roman"/>
                <a:ea typeface="SimSun"/>
              </a:rPr>
              <a:t>(over </a:t>
            </a:r>
            <a:r>
              <a:rPr lang="en-AU" sz="2400" b="1" dirty="0" smtClean="0">
                <a:solidFill>
                  <a:srgbClr val="FF0000"/>
                </a:solidFill>
                <a:latin typeface="Times New Roman"/>
                <a:ea typeface="SimSun"/>
              </a:rPr>
              <a:t>C. </a:t>
            </a:r>
            <a:r>
              <a:rPr lang="en-AU" sz="2400" b="1" dirty="0" err="1" smtClean="0">
                <a:solidFill>
                  <a:srgbClr val="FF0000"/>
                </a:solidFill>
                <a:latin typeface="Times New Roman"/>
                <a:ea typeface="SimSun"/>
              </a:rPr>
              <a:t>merlae</a:t>
            </a:r>
            <a:r>
              <a:rPr lang="en-AU" sz="2400" b="1" cap="small" dirty="0" smtClean="0">
                <a:solidFill>
                  <a:srgbClr val="5014F8"/>
                </a:solidFill>
                <a:latin typeface="Times New Roman"/>
                <a:ea typeface="SimSun"/>
              </a:rPr>
              <a:t>) </a:t>
            </a:r>
            <a:endParaRPr kumimoji="0" lang="en-US" altLang="zh-CN" sz="2400" b="1" u="none" strike="noStrike" cap="none" normalizeH="0" baseline="0" dirty="0" smtClean="0">
              <a:ln>
                <a:noFill/>
              </a:ln>
              <a:solidFill>
                <a:srgbClr val="5014F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1"/>
          <p:cNvGrpSpPr>
            <a:grpSpLocks/>
          </p:cNvGrpSpPr>
          <p:nvPr/>
        </p:nvGrpSpPr>
        <p:grpSpPr bwMode="auto">
          <a:xfrm>
            <a:off x="1514529" y="2244257"/>
            <a:ext cx="7639050" cy="4105275"/>
            <a:chOff x="6928" y="3987"/>
            <a:chExt cx="4978" cy="3655"/>
          </a:xfrm>
        </p:grpSpPr>
        <p:sp>
          <p:nvSpPr>
            <p:cNvPr id="11" name="AutoShape 11"/>
            <p:cNvSpPr>
              <a:spLocks noChangeArrowheads="1" noTextEdit="1"/>
            </p:cNvSpPr>
            <p:nvPr/>
          </p:nvSpPr>
          <p:spPr bwMode="auto">
            <a:xfrm>
              <a:off x="6928" y="3987"/>
              <a:ext cx="4978" cy="3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7250" y="4640"/>
              <a:ext cx="429" cy="22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time (s)</a:t>
              </a:r>
              <a:endPara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9652" y="4654"/>
              <a:ext cx="447" cy="22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time (s)</a:t>
              </a:r>
              <a:endPara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7802" y="7121"/>
              <a:ext cx="876" cy="31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read length (</a:t>
              </a:r>
              <a:r>
                <a:rPr kumimoji="0" lang="en-CA" alt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pb</a:t>
              </a:r>
              <a:r>
                <a:rPr kumimoji="0" lang="en-CA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)</a:t>
              </a:r>
              <a:endPara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10259" y="7127"/>
              <a:ext cx="913" cy="3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CA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kumimoji="0" lang="en-CA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ead</a:t>
              </a:r>
              <a:r>
                <a:rPr kumimoji="0" lang="en-CA" altLang="en-US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length (</a:t>
              </a:r>
              <a:r>
                <a:rPr kumimoji="0" lang="en-CA" altLang="en-US" sz="160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pb</a:t>
              </a:r>
              <a:r>
                <a:rPr kumimoji="0" lang="en-CA" altLang="en-US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878918"/>
              </p:ext>
            </p:extLst>
          </p:nvPr>
        </p:nvGraphicFramePr>
        <p:xfrm>
          <a:off x="1400175" y="2993429"/>
          <a:ext cx="3903976" cy="3026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8" name="Chart" r:id="rId3" imgW="1771611" imgH="1790764" progId="MSGraph.Chart.8">
                  <p:embed/>
                </p:oleObj>
              </mc:Choice>
              <mc:Fallback>
                <p:oleObj name="Chart" r:id="rId3" imgW="1771611" imgH="1790764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2993429"/>
                        <a:ext cx="3903976" cy="30263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896781"/>
              </p:ext>
            </p:extLst>
          </p:nvPr>
        </p:nvGraphicFramePr>
        <p:xfrm>
          <a:off x="5133976" y="2215681"/>
          <a:ext cx="3933878" cy="3985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9" name="Chart" r:id="rId5" imgW="1628814" imgH="1723999" progId="MSGraph.Chart.8">
                  <p:embed/>
                </p:oleObj>
              </mc:Choice>
              <mc:Fallback>
                <p:oleObj name="Chart" r:id="rId5" imgW="1628814" imgH="1723999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976" y="2215681"/>
                        <a:ext cx="3933878" cy="3985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855736" y="2747014"/>
            <a:ext cx="1478139" cy="336958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 million reads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626156" y="2771124"/>
            <a:ext cx="1536770" cy="336958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n-CA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500 million reads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98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24</a:t>
            </a:fld>
            <a:endParaRPr lang="en-CA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24</a:t>
            </a:fld>
            <a:endParaRPr lang="en-CA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24</a:t>
            </a:fld>
            <a:endParaRPr lang="en-CA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24</a:t>
            </a:fld>
            <a:endParaRPr lang="en-CA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24</a:t>
            </a:fld>
            <a:endParaRPr lang="en-CA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69975" y="1844646"/>
            <a:ext cx="99405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1" hangingPunct="1">
              <a:buFont typeface="Wingdings" panose="05000000000000000000" pitchFamily="2" charset="2"/>
              <a:buChar char="Ø"/>
            </a:pPr>
            <a:r>
              <a:rPr lang="en-AU" sz="2000" b="1" dirty="0">
                <a:solidFill>
                  <a:srgbClr val="5014F8"/>
                </a:solidFill>
              </a:rPr>
              <a:t>Tests with varying sizes of </a:t>
            </a:r>
            <a:r>
              <a:rPr lang="en-AU" sz="2000" b="1" dirty="0" smtClean="0">
                <a:solidFill>
                  <a:srgbClr val="5014F8"/>
                </a:solidFill>
              </a:rPr>
              <a:t>genome (</a:t>
            </a:r>
            <a:r>
              <a:rPr lang="en-US" sz="2000" b="1" dirty="0">
                <a:solidFill>
                  <a:srgbClr val="5014F8"/>
                </a:solidFill>
              </a:rPr>
              <a:t>20 million and 50 million reads of 50 bps</a:t>
            </a:r>
            <a:r>
              <a:rPr lang="en-AU" sz="2000" b="1" dirty="0" smtClean="0">
                <a:solidFill>
                  <a:srgbClr val="5014F8"/>
                </a:solidFill>
              </a:rPr>
              <a:t>)</a:t>
            </a:r>
            <a:endParaRPr kumimoji="0" lang="en-US" altLang="zh-CN" sz="2000" b="1" u="none" strike="noStrike" cap="none" normalizeH="0" baseline="0" dirty="0" smtClean="0">
              <a:ln>
                <a:noFill/>
              </a:ln>
              <a:solidFill>
                <a:srgbClr val="5014F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11"/>
          <p:cNvSpPr>
            <a:spLocks noChangeArrowheads="1" noTextEdit="1"/>
          </p:cNvSpPr>
          <p:nvPr/>
        </p:nvSpPr>
        <p:spPr bwMode="auto">
          <a:xfrm>
            <a:off x="1514529" y="2244257"/>
            <a:ext cx="763905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Tests with Synthetic Data</a:t>
            </a:r>
            <a:endParaRPr lang="en-US" b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792597"/>
              </p:ext>
            </p:extLst>
          </p:nvPr>
        </p:nvGraphicFramePr>
        <p:xfrm>
          <a:off x="1438275" y="2438400"/>
          <a:ext cx="4267199" cy="3676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" name="Chart" r:id="rId3" imgW="1866900" imgH="1809686" progId="MSGraph.Chart.8">
                  <p:embed/>
                </p:oleObj>
              </mc:Choice>
              <mc:Fallback>
                <p:oleObj name="Chart" r:id="rId3" imgW="1866900" imgH="1809686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2438400"/>
                        <a:ext cx="4267199" cy="36766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228513"/>
              </p:ext>
            </p:extLst>
          </p:nvPr>
        </p:nvGraphicFramePr>
        <p:xfrm>
          <a:off x="5592816" y="2822340"/>
          <a:ext cx="4084583" cy="3254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" name="Chart" r:id="rId5" imgW="2743123" imgH="1828877" progId="MSGraph.Chart.8">
                  <p:embed/>
                </p:oleObj>
              </mc:Choice>
              <mc:Fallback>
                <p:oleObj name="Chart" r:id="rId5" imgW="2743123" imgH="1828877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816" y="2822340"/>
                        <a:ext cx="4084583" cy="3254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979926" y="2902042"/>
            <a:ext cx="685949" cy="253842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time (s)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934000" y="2867275"/>
            <a:ext cx="685949" cy="253842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time (s)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881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25</a:t>
            </a:fld>
            <a:endParaRPr lang="en-CA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25</a:t>
            </a:fld>
            <a:endParaRPr lang="en-CA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25</a:t>
            </a:fld>
            <a:endParaRPr lang="en-CA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25</a:t>
            </a:fld>
            <a:endParaRPr lang="en-CA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25</a:t>
            </a:fld>
            <a:endParaRPr lang="en-CA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25</a:t>
            </a:fld>
            <a:endParaRPr lang="en-CA" dirty="0"/>
          </a:p>
        </p:txBody>
      </p:sp>
      <p:sp>
        <p:nvSpPr>
          <p:cNvPr id="10" name="AutoShape 11"/>
          <p:cNvSpPr>
            <a:spLocks noChangeArrowheads="1" noTextEdit="1"/>
          </p:cNvSpPr>
          <p:nvPr/>
        </p:nvSpPr>
        <p:spPr bwMode="auto">
          <a:xfrm>
            <a:off x="1514529" y="2244257"/>
            <a:ext cx="763905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Tests with Synthetic Data</a:t>
            </a:r>
            <a:endParaRPr lang="en-US" b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69975" y="1844646"/>
            <a:ext cx="100848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1" hangingPunct="1">
              <a:buFont typeface="Wingdings" panose="05000000000000000000" pitchFamily="2" charset="2"/>
              <a:buChar char="Ø"/>
            </a:pPr>
            <a:r>
              <a:rPr lang="en-AU" sz="2000" b="1" dirty="0">
                <a:solidFill>
                  <a:srgbClr val="5014F8"/>
                </a:solidFill>
              </a:rPr>
              <a:t>Tests with varying sizes of </a:t>
            </a:r>
            <a:r>
              <a:rPr lang="en-AU" sz="2000" b="1" dirty="0" smtClean="0">
                <a:solidFill>
                  <a:srgbClr val="5014F8"/>
                </a:solidFill>
              </a:rPr>
              <a:t>genome (</a:t>
            </a:r>
            <a:r>
              <a:rPr lang="en-US" sz="2000" b="1" dirty="0">
                <a:solidFill>
                  <a:srgbClr val="5014F8"/>
                </a:solidFill>
              </a:rPr>
              <a:t>20 million and 50 million reads of </a:t>
            </a:r>
            <a:r>
              <a:rPr lang="en-US" sz="2000" b="1" dirty="0" smtClean="0">
                <a:solidFill>
                  <a:srgbClr val="5014F8"/>
                </a:solidFill>
              </a:rPr>
              <a:t>100 </a:t>
            </a:r>
            <a:r>
              <a:rPr lang="en-US" sz="2000" b="1" dirty="0">
                <a:solidFill>
                  <a:srgbClr val="5014F8"/>
                </a:solidFill>
              </a:rPr>
              <a:t>bps</a:t>
            </a:r>
            <a:r>
              <a:rPr lang="en-AU" sz="2000" b="1" dirty="0" smtClean="0">
                <a:solidFill>
                  <a:srgbClr val="5014F8"/>
                </a:solidFill>
              </a:rPr>
              <a:t>)</a:t>
            </a:r>
            <a:endParaRPr kumimoji="0" lang="en-US" altLang="zh-CN" sz="2000" b="1" u="none" strike="noStrike" cap="none" normalizeH="0" baseline="0" dirty="0" smtClean="0">
              <a:ln>
                <a:noFill/>
              </a:ln>
              <a:solidFill>
                <a:srgbClr val="5014F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679482"/>
              </p:ext>
            </p:extLst>
          </p:nvPr>
        </p:nvGraphicFramePr>
        <p:xfrm>
          <a:off x="1876425" y="2409825"/>
          <a:ext cx="387745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" name="Chart" r:id="rId3" imgW="2743123" imgH="1828877" progId="MSGraph.Chart.8">
                  <p:embed/>
                </p:oleObj>
              </mc:Choice>
              <mc:Fallback>
                <p:oleObj name="Chart" r:id="rId3" imgW="2743123" imgH="1828877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2409825"/>
                        <a:ext cx="3877455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842149"/>
              </p:ext>
            </p:extLst>
          </p:nvPr>
        </p:nvGraphicFramePr>
        <p:xfrm>
          <a:off x="6251575" y="2943225"/>
          <a:ext cx="3825875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" name="Chart" r:id="rId5" imgW="2743123" imgH="1828877" progId="MSGraph.Chart.8">
                  <p:embed/>
                </p:oleObj>
              </mc:Choice>
              <mc:Fallback>
                <p:oleObj name="Chart" r:id="rId5" imgW="2743123" imgH="1828877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5" y="2943225"/>
                        <a:ext cx="3825875" cy="346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179951" y="2930617"/>
            <a:ext cx="685949" cy="253842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time (s)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570976" y="2997305"/>
            <a:ext cx="685949" cy="253842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time (s)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84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86400" y="6562725"/>
            <a:ext cx="1219200" cy="283464"/>
          </a:xfrm>
        </p:spPr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26</a:t>
            </a:fld>
            <a:endParaRPr lang="en-CA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5486400" y="6562725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26</a:t>
            </a:fld>
            <a:endParaRPr lang="en-CA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5486400" y="6562725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26</a:t>
            </a:fld>
            <a:endParaRPr lang="en-CA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5486400" y="6562725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26</a:t>
            </a:fld>
            <a:endParaRPr lang="en-CA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5486400" y="6562725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26</a:t>
            </a:fld>
            <a:endParaRPr lang="en-CA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5486400" y="6562725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26</a:t>
            </a:fld>
            <a:endParaRPr lang="en-CA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5486400" y="6562725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26</a:t>
            </a:fld>
            <a:endParaRPr lang="en-CA" dirty="0"/>
          </a:p>
        </p:txBody>
      </p:sp>
      <p:sp>
        <p:nvSpPr>
          <p:cNvPr id="11" name="AutoShape 11"/>
          <p:cNvSpPr>
            <a:spLocks noChangeArrowheads="1" noTextEdit="1"/>
          </p:cNvSpPr>
          <p:nvPr/>
        </p:nvSpPr>
        <p:spPr bwMode="auto">
          <a:xfrm>
            <a:off x="1514529" y="2244257"/>
            <a:ext cx="763905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Tests with Synthetic Data</a:t>
            </a:r>
            <a:endParaRPr lang="en-US" b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69975" y="1813869"/>
            <a:ext cx="111956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sz="2400" b="1" dirty="0">
                <a:solidFill>
                  <a:srgbClr val="5014F8"/>
                </a:solidFill>
              </a:rPr>
              <a:t>Tests on </a:t>
            </a:r>
            <a:r>
              <a:rPr lang="en-CA" sz="2400" b="1" dirty="0" smtClean="0">
                <a:solidFill>
                  <a:srgbClr val="5014F8"/>
                </a:solidFill>
              </a:rPr>
              <a:t>compression factors (</a:t>
            </a:r>
            <a:r>
              <a:rPr lang="en-US" sz="2400" b="1" dirty="0">
                <a:solidFill>
                  <a:srgbClr val="5014F8"/>
                </a:solidFill>
              </a:rPr>
              <a:t>20 million reads with 100 bps in length</a:t>
            </a:r>
            <a:r>
              <a:rPr lang="en-CA" sz="2400" b="1" dirty="0" smtClean="0">
                <a:solidFill>
                  <a:srgbClr val="5014F8"/>
                </a:solidFill>
              </a:rPr>
              <a:t>) </a:t>
            </a:r>
            <a:endParaRPr lang="en-US" sz="2400" b="1" dirty="0">
              <a:solidFill>
                <a:srgbClr val="5014F8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155081"/>
              </p:ext>
            </p:extLst>
          </p:nvPr>
        </p:nvGraphicFramePr>
        <p:xfrm>
          <a:off x="1685925" y="2686050"/>
          <a:ext cx="4533900" cy="355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" name="Chart" r:id="rId3" imgW="1771611" imgH="1790764" progId="MSGraph.Chart.8">
                  <p:embed/>
                </p:oleObj>
              </mc:Choice>
              <mc:Fallback>
                <p:oleObj name="Chart" r:id="rId3" imgW="1771611" imgH="1790764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5" y="2686050"/>
                        <a:ext cx="4533900" cy="355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190496"/>
              </p:ext>
            </p:extLst>
          </p:nvPr>
        </p:nvGraphicFramePr>
        <p:xfrm>
          <a:off x="5991225" y="2406182"/>
          <a:ext cx="4705349" cy="3832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" name="Chart" r:id="rId5" imgW="1571586" imgH="1828877" progId="MSGraph.Chart.8">
                  <p:embed/>
                </p:oleObj>
              </mc:Choice>
              <mc:Fallback>
                <p:oleObj name="Chart" r:id="rId5" imgW="1571586" imgH="1828877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225" y="2406182"/>
                        <a:ext cx="4705349" cy="38326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800350" y="6158774"/>
            <a:ext cx="2505129" cy="352683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rankALL</a:t>
            </a:r>
            <a:r>
              <a:rPr kumimoji="0" lang="en-CA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compression factors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391400" y="6153882"/>
            <a:ext cx="2505129" cy="352683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rankALL</a:t>
            </a:r>
            <a:r>
              <a:rPr kumimoji="0" lang="en-CA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compression factors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909789" y="2348774"/>
            <a:ext cx="4090961" cy="352683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Suffix array </a:t>
            </a:r>
            <a:r>
              <a:rPr kumimoji="0" lang="en-CA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compression factors set to be 16, 64.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399026" y="3140167"/>
            <a:ext cx="685949" cy="253842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time (s)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6828151" y="3146609"/>
            <a:ext cx="685949" cy="253842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time (s)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005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27</a:t>
            </a:fld>
            <a:endParaRPr lang="en-CA" dirty="0"/>
          </a:p>
        </p:txBody>
      </p:sp>
      <p:sp>
        <p:nvSpPr>
          <p:cNvPr id="5" name="AutoShape 11"/>
          <p:cNvSpPr>
            <a:spLocks noChangeArrowheads="1" noTextEdit="1"/>
          </p:cNvSpPr>
          <p:nvPr/>
        </p:nvSpPr>
        <p:spPr bwMode="auto">
          <a:xfrm>
            <a:off x="1514529" y="2244257"/>
            <a:ext cx="763905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Tests with Synthetic Data</a:t>
            </a:r>
            <a:endParaRPr lang="en-US" b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69975" y="1813869"/>
            <a:ext cx="112373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sz="2400" b="1" dirty="0">
                <a:solidFill>
                  <a:srgbClr val="5014F8"/>
                </a:solidFill>
              </a:rPr>
              <a:t>Tests on </a:t>
            </a:r>
            <a:r>
              <a:rPr lang="en-CA" sz="2400" b="1" dirty="0" smtClean="0">
                <a:solidFill>
                  <a:srgbClr val="5014F8"/>
                </a:solidFill>
              </a:rPr>
              <a:t>compression factors (</a:t>
            </a:r>
            <a:r>
              <a:rPr lang="en-US" sz="2400" b="1" dirty="0">
                <a:solidFill>
                  <a:srgbClr val="5014F8"/>
                </a:solidFill>
              </a:rPr>
              <a:t>20 million reads with 100 bps in length</a:t>
            </a:r>
            <a:r>
              <a:rPr lang="en-CA" sz="2400" b="1" dirty="0" smtClean="0">
                <a:solidFill>
                  <a:srgbClr val="5014F8"/>
                </a:solidFill>
              </a:rPr>
              <a:t>) </a:t>
            </a:r>
            <a:endParaRPr lang="en-US" sz="2400" b="1" dirty="0">
              <a:solidFill>
                <a:srgbClr val="5014F8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00350" y="6158774"/>
            <a:ext cx="2505129" cy="352683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rankALL</a:t>
            </a:r>
            <a:r>
              <a:rPr kumimoji="0" lang="en-CA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compression factor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391400" y="6153882"/>
            <a:ext cx="2505129" cy="352683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rankALL</a:t>
            </a:r>
            <a:r>
              <a:rPr kumimoji="0" lang="en-CA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compression factor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909789" y="2348774"/>
            <a:ext cx="4300511" cy="352683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Suffix array </a:t>
            </a:r>
            <a:r>
              <a:rPr kumimoji="0" lang="en-CA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compression factors set to be 64, 256.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621055"/>
              </p:ext>
            </p:extLst>
          </p:nvPr>
        </p:nvGraphicFramePr>
        <p:xfrm>
          <a:off x="1400175" y="2606207"/>
          <a:ext cx="4676775" cy="3461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" name="Chart" r:id="rId3" imgW="1686041" imgH="1800225" progId="MSGraph.Chart.8">
                  <p:embed/>
                </p:oleObj>
              </mc:Choice>
              <mc:Fallback>
                <p:oleObj name="Chart" r:id="rId3" imgW="1686041" imgH="1800225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2606207"/>
                        <a:ext cx="4676775" cy="34612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096335"/>
              </p:ext>
            </p:extLst>
          </p:nvPr>
        </p:nvGraphicFramePr>
        <p:xfrm>
          <a:off x="5981700" y="2272833"/>
          <a:ext cx="4705350" cy="3832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" name="Chart" r:id="rId5" imgW="1571586" imgH="1828877" progId="MSGraph.Chart.8">
                  <p:embed/>
                </p:oleObj>
              </mc:Choice>
              <mc:Fallback>
                <p:oleObj name="Chart" r:id="rId5" imgW="1571586" imgH="1828877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2272833"/>
                        <a:ext cx="4705350" cy="3832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332351" y="3016342"/>
            <a:ext cx="685949" cy="253842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time (s)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812411" y="3035405"/>
            <a:ext cx="685949" cy="253842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time (s)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004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28</a:t>
            </a:fld>
            <a:endParaRPr lang="en-CA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10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28</a:t>
            </a:fld>
            <a:endParaRPr lang="en-CA" dirty="0"/>
          </a:p>
        </p:txBody>
      </p:sp>
      <p:sp>
        <p:nvSpPr>
          <p:cNvPr id="6" name="AutoShape 11"/>
          <p:cNvSpPr>
            <a:spLocks noChangeArrowheads="1" noTextEdit="1"/>
          </p:cNvSpPr>
          <p:nvPr/>
        </p:nvSpPr>
        <p:spPr bwMode="auto">
          <a:xfrm>
            <a:off x="1514529" y="2244258"/>
            <a:ext cx="76390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Tests with Real Data</a:t>
            </a:r>
            <a:endParaRPr lang="en-US" b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69976" y="1444537"/>
            <a:ext cx="1021714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AU" b="1" dirty="0" smtClean="0">
                <a:solidFill>
                  <a:srgbClr val="5014F8"/>
                </a:solidFill>
              </a:rPr>
              <a:t>500 million single reads produced by Illumina from a rat sample.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AU" b="1" dirty="0" smtClean="0">
                <a:solidFill>
                  <a:srgbClr val="5014F8"/>
                </a:solidFill>
              </a:rPr>
              <a:t>Length of these reads: 36 bps and 100 bps after trimming using </a:t>
            </a:r>
            <a:r>
              <a:rPr lang="en-AU" b="1" dirty="0" err="1" smtClean="0">
                <a:solidFill>
                  <a:srgbClr val="5014F8"/>
                </a:solidFill>
              </a:rPr>
              <a:t>Trimmomatic</a:t>
            </a:r>
            <a:r>
              <a:rPr lang="en-AU" b="1" dirty="0" smtClean="0">
                <a:solidFill>
                  <a:srgbClr val="5014F8"/>
                </a:solidFill>
              </a:rPr>
              <a:t> 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AU" b="1" dirty="0" smtClean="0">
                <a:solidFill>
                  <a:srgbClr val="5014F8"/>
                </a:solidFill>
              </a:rPr>
              <a:t>The reads divided into 9 samples with different amount: between 20 and 75 million.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AU" b="1" dirty="0" smtClean="0">
                <a:solidFill>
                  <a:srgbClr val="5014F8"/>
                </a:solidFill>
              </a:rPr>
              <a:t>mapping the 9 samples back to rat genomes</a:t>
            </a:r>
            <a:endParaRPr lang="en-US" b="1" i="1" dirty="0">
              <a:solidFill>
                <a:srgbClr val="5014F8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246363"/>
              </p:ext>
            </p:extLst>
          </p:nvPr>
        </p:nvGraphicFramePr>
        <p:xfrm>
          <a:off x="2009776" y="2701458"/>
          <a:ext cx="4171950" cy="324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" name="Chart" r:id="rId3" imgW="1771611" imgH="1790764" progId="MSGraph.Chart.8">
                  <p:embed/>
                </p:oleObj>
              </mc:Choice>
              <mc:Fallback>
                <p:oleObj name="Chart" r:id="rId3" imgW="1771611" imgH="1790764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776" y="2701458"/>
                        <a:ext cx="4171950" cy="324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28148"/>
              </p:ext>
            </p:extLst>
          </p:nvPr>
        </p:nvGraphicFramePr>
        <p:xfrm>
          <a:off x="6581774" y="3083790"/>
          <a:ext cx="4029075" cy="2793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" name="Chart" r:id="rId5" imgW="1771611" imgH="1790764" progId="MSGraph.Chart.8">
                  <p:embed/>
                </p:oleObj>
              </mc:Choice>
              <mc:Fallback>
                <p:oleObj name="Chart" r:id="rId5" imgW="1771611" imgH="1790764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1774" y="3083790"/>
                        <a:ext cx="4029075" cy="27936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898650" y="5711083"/>
            <a:ext cx="4559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AU" sz="1400" dirty="0" smtClean="0"/>
              <a:t>mapping the 9 samples back to rat genome of ENSEMBL release 79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429375" y="5697612"/>
            <a:ext cx="4559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AU" sz="1400" dirty="0" smtClean="0"/>
              <a:t>mapping the 9 samples back to the </a:t>
            </a:r>
            <a:r>
              <a:rPr lang="en-AU" sz="1400" dirty="0"/>
              <a:t>Rat </a:t>
            </a:r>
            <a:r>
              <a:rPr lang="en-AU" sz="1400" i="1" dirty="0"/>
              <a:t>transcriptome</a:t>
            </a:r>
            <a:r>
              <a:rPr lang="en-AU" sz="1400" dirty="0" smtClean="0"/>
              <a:t> </a:t>
            </a:r>
            <a:endParaRPr lang="en-US" sz="1400" b="1" i="1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665726" y="3111592"/>
            <a:ext cx="685949" cy="253842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time (s)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209151" y="3117784"/>
            <a:ext cx="685949" cy="253842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time (s)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45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014F8"/>
                </a:solidFill>
                <a:latin typeface="Century Gothic" panose="020B0502020202020204" pitchFamily="34" charset="0"/>
              </a:rPr>
              <a:t>Conclusion and future work</a:t>
            </a:r>
            <a:endParaRPr lang="en-US" b="1" dirty="0">
              <a:solidFill>
                <a:srgbClr val="5014F8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5014F8"/>
                </a:solidFill>
                <a:latin typeface="Century Gothic" panose="020B0502020202020204" pitchFamily="34" charset="0"/>
              </a:rPr>
              <a:t>Main contribution</a:t>
            </a:r>
          </a:p>
          <a:p>
            <a:pPr marL="0" indent="0">
              <a:buNone/>
              <a:tabLst>
                <a:tab pos="342900" algn="l"/>
                <a:tab pos="571500" algn="l"/>
              </a:tabLst>
            </a:pPr>
            <a:r>
              <a:rPr lang="en-US" b="1" dirty="0" smtClean="0">
                <a:solidFill>
                  <a:srgbClr val="5014F8"/>
                </a:solidFill>
                <a:latin typeface="Century Gothic" panose="020B0502020202020204" pitchFamily="34" charset="0"/>
              </a:rPr>
              <a:t>	-	</a:t>
            </a:r>
            <a:r>
              <a:rPr lang="en-US" sz="2800" b="1" dirty="0" smtClean="0">
                <a:solidFill>
                  <a:srgbClr val="5014F8"/>
                </a:solidFill>
                <a:latin typeface="Century Gothic" panose="020B0502020202020204" pitchFamily="34" charset="0"/>
              </a:rPr>
              <a:t>Combination of </a:t>
            </a:r>
            <a:r>
              <a:rPr lang="en-US" sz="2800" b="1" dirty="0" err="1" smtClean="0">
                <a:solidFill>
                  <a:srgbClr val="5014F8"/>
                </a:solidFill>
                <a:latin typeface="Century Gothic" panose="020B0502020202020204" pitchFamily="34" charset="0"/>
              </a:rPr>
              <a:t>trie</a:t>
            </a:r>
            <a:r>
              <a:rPr lang="en-US" sz="2800" b="1" dirty="0" smtClean="0">
                <a:solidFill>
                  <a:srgbClr val="5014F8"/>
                </a:solidFill>
                <a:latin typeface="Century Gothic" panose="020B0502020202020204" pitchFamily="34" charset="0"/>
              </a:rPr>
              <a:t> and BWT indexes</a:t>
            </a:r>
          </a:p>
          <a:p>
            <a:pPr marL="0" indent="0">
              <a:buNone/>
              <a:tabLst>
                <a:tab pos="342900" algn="l"/>
                <a:tab pos="571500" algn="l"/>
              </a:tabLst>
            </a:pP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	</a:t>
            </a:r>
            <a:r>
              <a:rPr lang="en-US" sz="2800" b="1" dirty="0" smtClean="0">
                <a:solidFill>
                  <a:srgbClr val="5014F8"/>
                </a:solidFill>
                <a:latin typeface="Century Gothic" panose="020B0502020202020204" pitchFamily="34" charset="0"/>
              </a:rPr>
              <a:t>-	Multi-character checking</a:t>
            </a:r>
          </a:p>
          <a:p>
            <a:pPr marL="0" indent="0">
              <a:buNone/>
              <a:tabLst>
                <a:tab pos="342900" algn="l"/>
                <a:tab pos="571500" algn="l"/>
              </a:tabLst>
            </a:pP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</a:rPr>
              <a:t>	</a:t>
            </a:r>
            <a:r>
              <a:rPr lang="en-US" sz="2800" b="1" dirty="0" smtClean="0">
                <a:solidFill>
                  <a:srgbClr val="5014F8"/>
                </a:solidFill>
                <a:latin typeface="Century Gothic" panose="020B0502020202020204" pitchFamily="34" charset="0"/>
              </a:rPr>
              <a:t>-	Extensive tests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5014F8"/>
                </a:solidFill>
                <a:latin typeface="Century Gothic" panose="020B0502020202020204" pitchFamily="34" charset="0"/>
              </a:rPr>
              <a:t>Future work</a:t>
            </a:r>
          </a:p>
          <a:p>
            <a:pPr marL="685800" indent="-685800">
              <a:buNone/>
              <a:tabLst>
                <a:tab pos="342900" algn="l"/>
                <a:tab pos="685800" algn="l"/>
              </a:tabLst>
            </a:pPr>
            <a:r>
              <a:rPr lang="en-US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	-	</a:t>
            </a:r>
            <a:r>
              <a:rPr lang="en-US" sz="28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Adapt </a:t>
            </a:r>
            <a:r>
              <a:rPr lang="en-US" sz="28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our matching algorithm for protein </a:t>
            </a:r>
            <a:r>
              <a:rPr lang="en-US" sz="28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sequences</a:t>
            </a:r>
            <a:endParaRPr lang="en-US" sz="2800" b="1" dirty="0">
              <a:solidFill>
                <a:srgbClr val="5014F8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342900" algn="l"/>
                <a:tab pos="685800" algn="l"/>
              </a:tabLst>
            </a:pPr>
            <a:r>
              <a:rPr lang="en-US" sz="2800" b="1" dirty="0" smtClean="0">
                <a:solidFill>
                  <a:srgbClr val="5014F8"/>
                </a:solidFill>
                <a:latin typeface="Century Gothic" panose="020B0502020202020204" pitchFamily="34" charset="0"/>
              </a:rPr>
              <a:t>	-	String matching with </a:t>
            </a:r>
            <a:r>
              <a:rPr lang="en-US" sz="2800" b="1" i="1" dirty="0" smtClean="0">
                <a:solidFill>
                  <a:srgbClr val="5014F8"/>
                </a:solidFill>
                <a:latin typeface="Century Gothic" panose="020B0502020202020204" pitchFamily="34" charset="0"/>
              </a:rPr>
              <a:t>k</a:t>
            </a:r>
            <a:r>
              <a:rPr lang="en-US" sz="2800" b="1" dirty="0" smtClean="0">
                <a:solidFill>
                  <a:srgbClr val="5014F8"/>
                </a:solidFill>
                <a:latin typeface="Century Gothic" panose="020B0502020202020204" pitchFamily="34" charset="0"/>
              </a:rPr>
              <a:t> Mismatch</a:t>
            </a:r>
            <a:endParaRPr lang="en-US" sz="2800" b="1" dirty="0">
              <a:solidFill>
                <a:srgbClr val="5014F8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5356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Statement of Problem</a:t>
            </a:r>
            <a:endParaRPr lang="en-US" b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10906723" cy="4251325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Mapping massive reads (short DNA sequences) to reference sequences is the central computational problem for NGS (Next Generation Sequencing) data analysis.</a:t>
            </a:r>
          </a:p>
          <a:p>
            <a:pPr marL="685800" lvl="1" indent="-342900" algn="just">
              <a:spcBef>
                <a:spcPts val="600"/>
              </a:spcBef>
              <a:spcAft>
                <a:spcPts val="600"/>
              </a:spcAft>
              <a:buNone/>
              <a:tabLst>
                <a:tab pos="685800" algn="l"/>
              </a:tabLst>
            </a:pPr>
            <a:r>
              <a:rPr lang="en-CA" sz="2600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-	</a:t>
            </a:r>
            <a:r>
              <a:rPr lang="en-US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Millions to billions short-reads are mapped to a reference genome sequence for statistic analysis.</a:t>
            </a:r>
          </a:p>
          <a:p>
            <a:pPr marL="685800" lvl="1" indent="-342900" algn="just">
              <a:buNone/>
              <a:tabLst>
                <a:tab pos="685800" algn="l"/>
              </a:tabLst>
            </a:pPr>
            <a:r>
              <a:rPr lang="en-CA" b="1" dirty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-	</a:t>
            </a:r>
            <a:r>
              <a:rPr lang="en-US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Ability to produce short-reads has outpaced our ability to process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0099" y="3114675"/>
            <a:ext cx="3067051" cy="1190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5014F8"/>
                </a:solidFill>
              </a:rPr>
              <a:t>Thank you!</a:t>
            </a:r>
            <a:endParaRPr lang="en-US" sz="4800" b="1" dirty="0">
              <a:solidFill>
                <a:srgbClr val="5014F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BE5BD-7AB5-470E-8DF8-AF0EEA925017}" type="slidenum">
              <a:rPr lang="en-CA" smtClean="0"/>
              <a:pPr>
                <a:defRPr/>
              </a:pPr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4846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Varying Read Amount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Genome size = chromosome 1 of Rat genome, 290,094,217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Read length = 50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bp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31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27356" y="3247697"/>
          <a:ext cx="6058535" cy="77251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06600"/>
                <a:gridCol w="810260"/>
                <a:gridCol w="810260"/>
                <a:gridCol w="810260"/>
                <a:gridCol w="810260"/>
                <a:gridCol w="810895"/>
              </a:tblGrid>
              <a:tr h="386255"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>
                          <a:latin typeface="+mj-lt"/>
                          <a:cs typeface="Times New Roman" pitchFamily="18" charset="0"/>
                        </a:rPr>
                        <a:t>No. of reads (</a:t>
                      </a:r>
                      <a:r>
                        <a:rPr lang="en-US" sz="1000" dirty="0" err="1">
                          <a:latin typeface="+mj-lt"/>
                          <a:cs typeface="Times New Roman" pitchFamily="18" charset="0"/>
                        </a:rPr>
                        <a:t>bp</a:t>
                      </a:r>
                      <a:r>
                        <a:rPr lang="en-US" sz="1000" dirty="0">
                          <a:latin typeface="+mj-lt"/>
                          <a:cs typeface="Times New Roman" pitchFamily="18" charset="0"/>
                        </a:rPr>
                        <a:t>)</a:t>
                      </a:r>
                      <a:endParaRPr lang="zh-CN" sz="1100" dirty="0">
                        <a:solidFill>
                          <a:schemeClr val="tx1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>
                          <a:latin typeface="+mj-lt"/>
                          <a:cs typeface="Times New Roman" pitchFamily="18" charset="0"/>
                        </a:rPr>
                        <a:t>30M</a:t>
                      </a:r>
                      <a:endParaRPr lang="zh-CN" sz="1100" dirty="0">
                        <a:solidFill>
                          <a:schemeClr val="tx1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>
                          <a:latin typeface="+mj-lt"/>
                          <a:cs typeface="Times New Roman" pitchFamily="18" charset="0"/>
                        </a:rPr>
                        <a:t>35M</a:t>
                      </a:r>
                      <a:endParaRPr lang="zh-CN" sz="1100" dirty="0">
                        <a:solidFill>
                          <a:schemeClr val="tx1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40M</a:t>
                      </a:r>
                      <a:endParaRPr lang="zh-CN" sz="1100">
                        <a:solidFill>
                          <a:schemeClr val="tx1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>
                          <a:latin typeface="+mj-lt"/>
                          <a:cs typeface="Times New Roman" pitchFamily="18" charset="0"/>
                        </a:rPr>
                        <a:t>45M</a:t>
                      </a:r>
                      <a:endParaRPr lang="zh-CN" sz="1100" dirty="0">
                        <a:solidFill>
                          <a:schemeClr val="tx1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50M</a:t>
                      </a:r>
                      <a:endParaRPr lang="zh-CN" sz="1100">
                        <a:solidFill>
                          <a:schemeClr val="tx1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6255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>
                          <a:latin typeface="+mj-lt"/>
                          <a:cs typeface="Times New Roman" pitchFamily="18" charset="0"/>
                        </a:rPr>
                        <a:t>Time for </a:t>
                      </a:r>
                      <a:r>
                        <a:rPr lang="en-US" sz="1000" dirty="0" err="1">
                          <a:latin typeface="+mj-lt"/>
                          <a:cs typeface="Times New Roman" pitchFamily="18" charset="0"/>
                        </a:rPr>
                        <a:t>trie</a:t>
                      </a:r>
                      <a:r>
                        <a:rPr lang="en-US" sz="1000" dirty="0">
                          <a:latin typeface="+mj-lt"/>
                          <a:cs typeface="Times New Roman" pitchFamily="18" charset="0"/>
                        </a:rPr>
                        <a:t> construction</a:t>
                      </a:r>
                      <a:endParaRPr lang="zh-CN" sz="1100" dirty="0">
                        <a:solidFill>
                          <a:schemeClr val="tx1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>
                          <a:latin typeface="+mj-lt"/>
                          <a:cs typeface="Times New Roman" pitchFamily="18" charset="0"/>
                        </a:rPr>
                        <a:t>61s</a:t>
                      </a:r>
                      <a:endParaRPr lang="zh-CN" sz="1100" dirty="0">
                        <a:solidFill>
                          <a:schemeClr val="tx1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>
                          <a:latin typeface="+mj-lt"/>
                          <a:cs typeface="Times New Roman" pitchFamily="18" charset="0"/>
                        </a:rPr>
                        <a:t>73s</a:t>
                      </a:r>
                      <a:endParaRPr lang="zh-CN" sz="1100" dirty="0">
                        <a:solidFill>
                          <a:schemeClr val="tx1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82s</a:t>
                      </a:r>
                      <a:endParaRPr lang="zh-CN" sz="1100">
                        <a:solidFill>
                          <a:schemeClr val="tx1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95s</a:t>
                      </a:r>
                      <a:endParaRPr lang="zh-CN" sz="1100">
                        <a:solidFill>
                          <a:schemeClr val="tx1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>
                          <a:latin typeface="+mj-lt"/>
                          <a:cs typeface="Times New Roman" pitchFamily="18" charset="0"/>
                        </a:rPr>
                        <a:t>110s</a:t>
                      </a:r>
                      <a:endParaRPr lang="zh-CN" sz="1100" dirty="0">
                        <a:solidFill>
                          <a:schemeClr val="tx1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512718" y="4441931"/>
          <a:ext cx="6058535" cy="9656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06600"/>
                <a:gridCol w="810260"/>
                <a:gridCol w="810260"/>
                <a:gridCol w="810260"/>
                <a:gridCol w="810260"/>
                <a:gridCol w="810895"/>
              </a:tblGrid>
              <a:tr h="321880"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>
                          <a:latin typeface="+mj-lt"/>
                          <a:cs typeface="Times New Roman" pitchFamily="18" charset="0"/>
                        </a:rPr>
                        <a:t>No. of reads (</a:t>
                      </a:r>
                      <a:r>
                        <a:rPr lang="en-US" sz="1000" dirty="0" err="1">
                          <a:latin typeface="+mj-lt"/>
                          <a:cs typeface="Times New Roman" pitchFamily="18" charset="0"/>
                        </a:rPr>
                        <a:t>bp</a:t>
                      </a:r>
                      <a:r>
                        <a:rPr lang="en-US" sz="1000" dirty="0">
                          <a:latin typeface="+mj-lt"/>
                          <a:cs typeface="Times New Roman" pitchFamily="18" charset="0"/>
                        </a:rPr>
                        <a:t>)</a:t>
                      </a:r>
                      <a:endParaRPr lang="zh-CN" sz="11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30M</a:t>
                      </a:r>
                      <a:endParaRPr lang="zh-CN" sz="110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35M</a:t>
                      </a:r>
                      <a:endParaRPr lang="zh-CN" sz="110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40M</a:t>
                      </a:r>
                      <a:endParaRPr lang="zh-CN" sz="110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45M</a:t>
                      </a:r>
                      <a:endParaRPr lang="zh-CN" sz="110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50M</a:t>
                      </a:r>
                      <a:endParaRPr lang="zh-CN" sz="110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1880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TFM</a:t>
                      </a:r>
                      <a:endParaRPr lang="zh-CN" sz="110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76608K</a:t>
                      </a:r>
                      <a:endParaRPr lang="zh-CN" sz="110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>
                          <a:latin typeface="+mj-lt"/>
                          <a:cs typeface="Times New Roman" pitchFamily="18" charset="0"/>
                        </a:rPr>
                        <a:t>88885K</a:t>
                      </a:r>
                      <a:endParaRPr lang="zh-CN" sz="11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101023K</a:t>
                      </a:r>
                      <a:endParaRPr lang="zh-CN" sz="110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113035K</a:t>
                      </a:r>
                      <a:endParaRPr lang="zh-CN" sz="110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>
                          <a:latin typeface="+mj-lt"/>
                          <a:cs typeface="Times New Roman" pitchFamily="18" charset="0"/>
                        </a:rPr>
                        <a:t>124920K</a:t>
                      </a:r>
                      <a:endParaRPr lang="zh-CN" sz="11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1880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ITFM</a:t>
                      </a:r>
                      <a:endParaRPr lang="zh-CN" sz="110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72011K</a:t>
                      </a:r>
                      <a:endParaRPr lang="zh-CN" sz="110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81774K</a:t>
                      </a:r>
                      <a:endParaRPr lang="zh-CN" sz="110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91425K</a:t>
                      </a:r>
                      <a:endParaRPr lang="zh-CN" sz="110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>
                          <a:latin typeface="+mj-lt"/>
                          <a:cs typeface="Times New Roman" pitchFamily="18" charset="0"/>
                        </a:rPr>
                        <a:t>101731K</a:t>
                      </a:r>
                      <a:endParaRPr lang="zh-CN" sz="110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>
                          <a:latin typeface="+mj-lt"/>
                          <a:cs typeface="Times New Roman" pitchFamily="18" charset="0"/>
                        </a:rPr>
                        <a:t>111553K</a:t>
                      </a:r>
                      <a:endParaRPr lang="zh-CN" sz="11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图表 10"/>
          <p:cNvGraphicFramePr/>
          <p:nvPr/>
        </p:nvGraphicFramePr>
        <p:xfrm>
          <a:off x="6292769" y="2577927"/>
          <a:ext cx="5486400" cy="3554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Varying Read Amount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Genome size = chromosome 1 of Rat genome, 290,094,217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Read length = 100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bp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32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图表 6"/>
          <p:cNvGraphicFramePr/>
          <p:nvPr/>
        </p:nvGraphicFramePr>
        <p:xfrm>
          <a:off x="4267200" y="2702564"/>
          <a:ext cx="5486400" cy="3536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Varying Read Length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Genome size = chromosome 1 of Rat genome, 290,094,217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Read amount = 20 and 50 million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33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图表 7"/>
          <p:cNvGraphicFramePr/>
          <p:nvPr/>
        </p:nvGraphicFramePr>
        <p:xfrm>
          <a:off x="551727" y="2822756"/>
          <a:ext cx="5486400" cy="352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图表 10"/>
          <p:cNvGraphicFramePr/>
          <p:nvPr/>
        </p:nvGraphicFramePr>
        <p:xfrm>
          <a:off x="5690886" y="2776140"/>
          <a:ext cx="5486400" cy="3528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Varying Genome Size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 different genomes: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34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2251579" y="2695903"/>
          <a:ext cx="7065842" cy="247518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532921"/>
                <a:gridCol w="3532921"/>
              </a:tblGrid>
              <a:tr h="412531"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/>
                        <a:t>Genome Name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Genome Size (bp)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531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/>
                        <a:t>C. </a:t>
                      </a:r>
                      <a:r>
                        <a:rPr lang="en-US" sz="1000" dirty="0" err="1"/>
                        <a:t>merlae</a:t>
                      </a:r>
                      <a:r>
                        <a:rPr lang="en-US" sz="1000" dirty="0"/>
                        <a:t> (ASM9120v1)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16,728,967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531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C. elegans (WBcel235)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103,022,290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531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Rat chromosome 1 (Rnor_6.0)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290,094,217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531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Zerbra fish (GRCz10)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1,464,443,456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531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Rat (Rnor_6.0)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/>
                        <a:t>2,909,701,677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Varying Genome Size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Read amount = 50 million.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Read length = 50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and 100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35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图表 8"/>
          <p:cNvGraphicFramePr/>
          <p:nvPr/>
        </p:nvGraphicFramePr>
        <p:xfrm>
          <a:off x="751489" y="2979682"/>
          <a:ext cx="5486400" cy="3449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图表 9"/>
          <p:cNvGraphicFramePr/>
          <p:nvPr/>
        </p:nvGraphicFramePr>
        <p:xfrm>
          <a:off x="5638801" y="2926528"/>
          <a:ext cx="5486400" cy="352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Varying Bucket Size of </a:t>
            </a:r>
            <a:b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Appearance Array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Read amount = 20 million.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Read length = 100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36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图表 9"/>
          <p:cNvGraphicFramePr/>
          <p:nvPr/>
        </p:nvGraphicFramePr>
        <p:xfrm>
          <a:off x="4021328" y="2216992"/>
          <a:ext cx="5883551" cy="3811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Experiments with Real Data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Dataset: 5 rat samples [10]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Read length = 50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bp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37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107265" y="5376040"/>
          <a:ext cx="6077258" cy="8828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05146"/>
                <a:gridCol w="894295"/>
                <a:gridCol w="894295"/>
                <a:gridCol w="894295"/>
                <a:gridCol w="894295"/>
                <a:gridCol w="894932"/>
              </a:tblGrid>
              <a:tr h="441435"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/>
                        <a:t>Sample ID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/>
                        <a:t>S1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S2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/>
                        <a:t>S3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S4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S5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435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/>
                        <a:t>No. of reads (</a:t>
                      </a:r>
                      <a:r>
                        <a:rPr lang="en-US" sz="1000" dirty="0" err="1"/>
                        <a:t>bp</a:t>
                      </a:r>
                      <a:r>
                        <a:rPr lang="en-US" sz="1000" dirty="0"/>
                        <a:t>)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63,058,350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70,902,476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/>
                        <a:t>46,768,753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52,830,741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/>
                        <a:t>73,558,762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图表 7"/>
          <p:cNvGraphicFramePr/>
          <p:nvPr/>
        </p:nvGraphicFramePr>
        <p:xfrm>
          <a:off x="4456384" y="1765738"/>
          <a:ext cx="5602015" cy="360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Experiments with Real Data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Dataset: 6 rat samples [10]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Read length = 36-100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bp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38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图表 8"/>
          <p:cNvGraphicFramePr/>
          <p:nvPr/>
        </p:nvGraphicFramePr>
        <p:xfrm>
          <a:off x="4456386" y="1741476"/>
          <a:ext cx="5486400" cy="3634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4195727" y="5362552"/>
          <a:ext cx="6007735" cy="9042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15365"/>
                <a:gridCol w="843280"/>
                <a:gridCol w="843280"/>
                <a:gridCol w="843915"/>
                <a:gridCol w="843280"/>
                <a:gridCol w="843280"/>
                <a:gridCol w="775335"/>
              </a:tblGrid>
              <a:tr h="447040"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/>
                        <a:t>Sample ID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S1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S2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S3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S4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S5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/>
                        <a:t>S6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7040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No. of reads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71,160,190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66,203,093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/>
                        <a:t>47,937,592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74,941,568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/>
                        <a:t>53,839,641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000" dirty="0"/>
                        <a:t>74,663,544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Experiment of Inexact Mapping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/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Read length = 50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Read amount = </a:t>
            </a:r>
            <a:r>
              <a:rPr lang="en-US" sz="2400" dirty="0" smtClean="0">
                <a:latin typeface="Times New Roman" pitchFamily="18" charset="0"/>
                <a:ea typeface="宋体"/>
                <a:cs typeface="Times New Roman" pitchFamily="18" charset="0"/>
              </a:rPr>
              <a:t>46,768,753.</a:t>
            </a:r>
          </a:p>
          <a:p>
            <a:pPr algn="just"/>
            <a:r>
              <a:rPr lang="en-US" altLang="zh-CN" sz="2400" dirty="0" smtClean="0">
                <a:latin typeface="Times New Roman" pitchFamily="18" charset="0"/>
                <a:ea typeface="Droid Sans Fallback"/>
                <a:cs typeface="Times New Roman" pitchFamily="18" charset="0"/>
              </a:rPr>
              <a:t>Mismatches allowed = 3.</a:t>
            </a:r>
          </a:p>
          <a:p>
            <a:pPr algn="just"/>
            <a:r>
              <a:rPr lang="en-US" altLang="zh-CN" sz="2400" dirty="0" smtClean="0">
                <a:latin typeface="Times New Roman" pitchFamily="18" charset="0"/>
                <a:ea typeface="Droid Sans Fallback"/>
                <a:cs typeface="Times New Roman" pitchFamily="18" charset="0"/>
              </a:rPr>
              <a:t>Methods Compared:</a:t>
            </a:r>
          </a:p>
          <a:p>
            <a:pPr lvl="1" algn="just"/>
            <a:r>
              <a:rPr lang="en-US" altLang="zh-CN" sz="2000" dirty="0" smtClean="0">
                <a:latin typeface="Times New Roman" pitchFamily="18" charset="0"/>
                <a:ea typeface="Droid Sans Fallback"/>
                <a:cs typeface="Times New Roman" pitchFamily="18" charset="0"/>
              </a:rPr>
              <a:t>Our method, denoted by </a:t>
            </a:r>
            <a:r>
              <a:rPr lang="en-US" altLang="zh-CN" sz="2000" i="1" dirty="0" smtClean="0">
                <a:latin typeface="Times New Roman" pitchFamily="18" charset="0"/>
                <a:ea typeface="Droid Sans Fallback"/>
                <a:cs typeface="Times New Roman" pitchFamily="18" charset="0"/>
              </a:rPr>
              <a:t>ITFM.</a:t>
            </a:r>
          </a:p>
          <a:p>
            <a:pPr lvl="1" algn="just"/>
            <a:r>
              <a:rPr lang="en-US" altLang="zh-CN" sz="2000" dirty="0" smtClean="0">
                <a:latin typeface="Times New Roman" pitchFamily="18" charset="0"/>
                <a:ea typeface="Droid Sans Fallback"/>
                <a:cs typeface="Times New Roman" pitchFamily="18" charset="0"/>
              </a:rPr>
              <a:t>Hash table constructed over reference genome, denoted by </a:t>
            </a:r>
            <a:r>
              <a:rPr lang="en-US" altLang="zh-CN" sz="2000" i="1" dirty="0" smtClean="0">
                <a:latin typeface="Times New Roman" pitchFamily="18" charset="0"/>
                <a:ea typeface="Droid Sans Fallback"/>
                <a:cs typeface="Times New Roman" pitchFamily="18" charset="0"/>
              </a:rPr>
              <a:t>Hash Table (reference).</a:t>
            </a:r>
          </a:p>
          <a:p>
            <a:pPr lvl="1" algn="just"/>
            <a:r>
              <a:rPr lang="en-US" altLang="zh-CN" sz="2000" i="1" dirty="0" smtClean="0">
                <a:latin typeface="Times New Roman" pitchFamily="18" charset="0"/>
                <a:ea typeface="Droid Sans Fallback"/>
                <a:cs typeface="Times New Roman" pitchFamily="18" charset="0"/>
              </a:rPr>
              <a:t>FM</a:t>
            </a:r>
            <a:r>
              <a:rPr lang="en-US" altLang="zh-CN" sz="2000" dirty="0" smtClean="0">
                <a:latin typeface="Times New Roman" pitchFamily="18" charset="0"/>
                <a:ea typeface="Droid Sans Fallback"/>
                <a:cs typeface="Times New Roman" pitchFamily="18" charset="0"/>
              </a:rPr>
              <a:t>-index start inexact search when exact matching fails, denoted by </a:t>
            </a:r>
            <a:r>
              <a:rPr lang="en-AU" sz="2000" i="1" dirty="0" smtClean="0">
                <a:latin typeface="Times New Roman" pitchFamily="18" charset="0"/>
                <a:cs typeface="Times New Roman" pitchFamily="18" charset="0"/>
              </a:rPr>
              <a:t>FM-index (break point)</a:t>
            </a:r>
            <a:r>
              <a:rPr lang="en-US" altLang="zh-CN" sz="2000" i="1" dirty="0" smtClean="0">
                <a:latin typeface="Times New Roman" pitchFamily="18" charset="0"/>
                <a:ea typeface="Droid Sans Fallback"/>
                <a:cs typeface="Times New Roman" pitchFamily="18" charset="0"/>
              </a:rPr>
              <a:t>.</a:t>
            </a:r>
          </a:p>
          <a:p>
            <a:pPr lvl="1" algn="just"/>
            <a:r>
              <a:rPr lang="en-US" altLang="zh-CN" sz="2000" i="1" dirty="0" smtClean="0">
                <a:latin typeface="Times New Roman" pitchFamily="18" charset="0"/>
                <a:ea typeface="Droid Sans Fallback"/>
                <a:cs typeface="Times New Roman" pitchFamily="18" charset="0"/>
              </a:rPr>
              <a:t>FM</a:t>
            </a:r>
            <a:r>
              <a:rPr lang="en-US" altLang="zh-CN" sz="2000" dirty="0" smtClean="0">
                <a:latin typeface="Times New Roman" pitchFamily="18" charset="0"/>
                <a:ea typeface="Droid Sans Fallback"/>
                <a:cs typeface="Times New Roman" pitchFamily="18" charset="0"/>
              </a:rPr>
              <a:t>-index start inexact search from 10</a:t>
            </a:r>
            <a:r>
              <a:rPr lang="en-US" altLang="zh-CN" sz="2000" baseline="30000" dirty="0" smtClean="0">
                <a:latin typeface="Times New Roman" pitchFamily="18" charset="0"/>
                <a:ea typeface="Droid Sans Fallback"/>
                <a:cs typeface="Times New Roman" pitchFamily="18" charset="0"/>
              </a:rPr>
              <a:t>th</a:t>
            </a:r>
            <a:r>
              <a:rPr lang="en-US" altLang="zh-CN" sz="2000" dirty="0" smtClean="0">
                <a:latin typeface="Times New Roman" pitchFamily="18" charset="0"/>
                <a:ea typeface="Droid Sans Fallback"/>
                <a:cs typeface="Times New Roman" pitchFamily="18" charset="0"/>
              </a:rPr>
              <a:t> base of reads,</a:t>
            </a:r>
            <a:r>
              <a:rPr lang="en-A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ea typeface="Droid Sans Fallback"/>
                <a:cs typeface="Times New Roman" pitchFamily="18" charset="0"/>
              </a:rPr>
              <a:t>denoted by </a:t>
            </a:r>
            <a:r>
              <a:rPr lang="en-AU" sz="2000" i="1" dirty="0" smtClean="0">
                <a:latin typeface="Times New Roman" pitchFamily="18" charset="0"/>
                <a:cs typeface="Times New Roman" pitchFamily="18" charset="0"/>
              </a:rPr>
              <a:t>FM-index (10</a:t>
            </a:r>
            <a:r>
              <a:rPr lang="en-AU" sz="2000" i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AU" sz="2000" i="1" dirty="0" smtClean="0">
                <a:latin typeface="Times New Roman" pitchFamily="18" charset="0"/>
                <a:cs typeface="Times New Roman" pitchFamily="18" charset="0"/>
              </a:rPr>
              <a:t> base)</a:t>
            </a:r>
            <a:r>
              <a:rPr lang="en-US" altLang="zh-CN" sz="2000" dirty="0" smtClean="0">
                <a:latin typeface="Times New Roman" pitchFamily="18" charset="0"/>
                <a:ea typeface="Droid Sans Fallback"/>
                <a:cs typeface="Times New Roman" pitchFamily="18" charset="0"/>
              </a:rPr>
              <a:t>.</a:t>
            </a:r>
          </a:p>
          <a:p>
            <a:pPr lvl="1" algn="just">
              <a:buNone/>
            </a:pPr>
            <a:endParaRPr lang="zh-CN" altLang="en-US" sz="1800" i="1" dirty="0" smtClean="0">
              <a:latin typeface="Calibri"/>
              <a:ea typeface="Droid Sans Fallback"/>
              <a:cs typeface="Times New Roman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39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Short-Read Mapping</a:t>
            </a:r>
            <a:endParaRPr lang="en-US" b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9"/>
            <a:ext cx="9961681" cy="283051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Millions to billions short-reads need to be mapped.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Reference genomes can be extremely large.</a:t>
            </a:r>
          </a:p>
          <a:p>
            <a:pPr marL="685800" lvl="1" indent="-342900" algn="just">
              <a:buFontTx/>
              <a:buChar char="-"/>
              <a:tabLst>
                <a:tab pos="571500" algn="l"/>
              </a:tabLst>
            </a:pPr>
            <a:r>
              <a:rPr lang="en-US" sz="24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Human genome 3 billion bases.</a:t>
            </a:r>
          </a:p>
          <a:p>
            <a:pPr marL="685800" lvl="1" indent="-342900" algn="just">
              <a:buFontTx/>
              <a:buChar char="-"/>
              <a:tabLst>
                <a:tab pos="571500" algn="l"/>
              </a:tabLst>
            </a:pPr>
            <a:r>
              <a:rPr lang="en-US" sz="24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Rat genome 2.9 billion bases.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Short-reads may contain base errors </a:t>
            </a:r>
          </a:p>
          <a:p>
            <a:pPr algn="just">
              <a:buNone/>
            </a:pPr>
            <a:r>
              <a:rPr lang="en-US" sz="24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     compared to references. (Mismatch problem)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4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6" name="Picture 2" descr="G:\grad_studies\thesis_images\mapping challen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8625" y="2524620"/>
            <a:ext cx="3460040" cy="3876180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127124" y="5172074"/>
            <a:ext cx="4597401" cy="763525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endParaRPr lang="en-US" sz="2400" dirty="0" smtClean="0">
              <a:solidFill>
                <a:srgbClr val="5014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22474" y="5142212"/>
            <a:ext cx="2082801" cy="529431"/>
          </a:xfrm>
          <a:prstGeom prst="rect">
            <a:avLst/>
          </a:prstGeom>
        </p:spPr>
        <p:txBody>
          <a:bodyPr vert="horz" rtlCol="0">
            <a:normAutofit fontScale="925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ACTACTGATC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27124" y="5810250"/>
            <a:ext cx="4044951" cy="439032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en-US" sz="2200" dirty="0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CCTTGGACTACTGATCTTTAA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152650" y="5507093"/>
            <a:ext cx="219075" cy="3519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0" y="5525261"/>
            <a:ext cx="219075" cy="3519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Experiment Result of Inexact Mapping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/>
          <a:lstStyle/>
          <a:p>
            <a:pPr lvl="1" algn="just">
              <a:buNone/>
            </a:pPr>
            <a:endParaRPr lang="zh-CN" altLang="en-US" sz="1800" i="1" dirty="0" smtClean="0">
              <a:latin typeface="Calibri"/>
              <a:ea typeface="Droid Sans Fallback"/>
              <a:cs typeface="Times New Roman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40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726663" y="1967536"/>
          <a:ext cx="7385805" cy="366075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46195"/>
                <a:gridCol w="1975534"/>
                <a:gridCol w="2964076"/>
              </a:tblGrid>
              <a:tr h="703991"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600" dirty="0">
                          <a:latin typeface="+mj-lt"/>
                          <a:cs typeface="Times New Roman" pitchFamily="18" charset="0"/>
                        </a:rPr>
                        <a:t>Method</a:t>
                      </a:r>
                      <a:endParaRPr lang="zh-CN" sz="16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600" dirty="0">
                          <a:latin typeface="+mj-lt"/>
                          <a:cs typeface="Times New Roman" pitchFamily="18" charset="0"/>
                        </a:rPr>
                        <a:t>Time (s)</a:t>
                      </a:r>
                      <a:endParaRPr lang="zh-CN" sz="16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600">
                          <a:latin typeface="+mj-lt"/>
                          <a:cs typeface="Times New Roman" pitchFamily="18" charset="0"/>
                        </a:rPr>
                        <a:t>Mapping Rate</a:t>
                      </a:r>
                      <a:endParaRPr lang="zh-CN" sz="160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03991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600" dirty="0">
                          <a:latin typeface="+mj-lt"/>
                          <a:cs typeface="Times New Roman" pitchFamily="18" charset="0"/>
                        </a:rPr>
                        <a:t>ITFM</a:t>
                      </a:r>
                      <a:endParaRPr lang="zh-CN" sz="16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600" dirty="0">
                          <a:latin typeface="+mj-lt"/>
                          <a:cs typeface="Times New Roman" pitchFamily="18" charset="0"/>
                        </a:rPr>
                        <a:t>1573</a:t>
                      </a:r>
                      <a:endParaRPr lang="zh-CN" sz="16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l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  <a:tabLst>
                          <a:tab pos="962025" algn="l"/>
                          <a:tab pos="1146810" algn="ctr"/>
                        </a:tabLst>
                      </a:pPr>
                      <a:r>
                        <a:rPr lang="en-US" sz="1600" dirty="0">
                          <a:latin typeface="+mj-lt"/>
                          <a:cs typeface="Times New Roman" pitchFamily="18" charset="0"/>
                        </a:rPr>
                        <a:t>		</a:t>
                      </a:r>
                      <a:r>
                        <a:rPr lang="en-US" sz="1600" dirty="0" smtClean="0">
                          <a:latin typeface="+mj-lt"/>
                          <a:cs typeface="Times New Roman" pitchFamily="18" charset="0"/>
                        </a:rPr>
                        <a:t>    85.3</a:t>
                      </a:r>
                      <a:r>
                        <a:rPr lang="en-US" sz="1600" dirty="0">
                          <a:latin typeface="+mj-lt"/>
                          <a:cs typeface="Times New Roman" pitchFamily="18" charset="0"/>
                        </a:rPr>
                        <a:t>%</a:t>
                      </a:r>
                      <a:endParaRPr lang="zh-CN" sz="16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74390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AU" sz="1600" dirty="0">
                          <a:latin typeface="+mj-lt"/>
                          <a:cs typeface="Times New Roman" pitchFamily="18" charset="0"/>
                        </a:rPr>
                        <a:t>FM-index (break point)</a:t>
                      </a:r>
                      <a:endParaRPr lang="zh-CN" sz="16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600" dirty="0">
                          <a:latin typeface="+mj-lt"/>
                          <a:cs typeface="Times New Roman" pitchFamily="18" charset="0"/>
                        </a:rPr>
                        <a:t>1426</a:t>
                      </a:r>
                      <a:endParaRPr lang="zh-CN" sz="16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600" dirty="0">
                          <a:latin typeface="+mj-lt"/>
                          <a:cs typeface="Times New Roman" pitchFamily="18" charset="0"/>
                        </a:rPr>
                        <a:t>84.4%</a:t>
                      </a:r>
                      <a:endParaRPr lang="zh-CN" sz="16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74390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AU" sz="1600" dirty="0">
                          <a:latin typeface="+mj-lt"/>
                          <a:cs typeface="Times New Roman" pitchFamily="18" charset="0"/>
                        </a:rPr>
                        <a:t>FM-index (10</a:t>
                      </a:r>
                      <a:r>
                        <a:rPr lang="en-AU" sz="1600" baseline="30000" dirty="0">
                          <a:latin typeface="+mj-lt"/>
                          <a:cs typeface="Times New Roman" pitchFamily="18" charset="0"/>
                        </a:rPr>
                        <a:t>th</a:t>
                      </a:r>
                      <a:r>
                        <a:rPr lang="en-AU" sz="1600" dirty="0">
                          <a:latin typeface="+mj-lt"/>
                          <a:cs typeface="Times New Roman" pitchFamily="18" charset="0"/>
                        </a:rPr>
                        <a:t> base)</a:t>
                      </a:r>
                      <a:endParaRPr lang="zh-CN" sz="16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600" dirty="0">
                          <a:latin typeface="+mj-lt"/>
                          <a:cs typeface="Times New Roman" pitchFamily="18" charset="0"/>
                        </a:rPr>
                        <a:t>2208</a:t>
                      </a:r>
                      <a:endParaRPr lang="zh-CN" sz="16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600" dirty="0">
                          <a:latin typeface="+mj-lt"/>
                          <a:cs typeface="Times New Roman" pitchFamily="18" charset="0"/>
                        </a:rPr>
                        <a:t>85.5%</a:t>
                      </a:r>
                      <a:endParaRPr lang="zh-CN" sz="16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03991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600" dirty="0">
                          <a:latin typeface="+mj-lt"/>
                          <a:cs typeface="Times New Roman" pitchFamily="18" charset="0"/>
                        </a:rPr>
                        <a:t>Hash table (reference)</a:t>
                      </a:r>
                      <a:endParaRPr lang="zh-CN" sz="16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600">
                          <a:latin typeface="+mj-lt"/>
                          <a:cs typeface="Times New Roman" pitchFamily="18" charset="0"/>
                        </a:rPr>
                        <a:t>2320</a:t>
                      </a:r>
                      <a:endParaRPr lang="zh-CN" sz="160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595"/>
                        </a:spcAft>
                      </a:pPr>
                      <a:r>
                        <a:rPr lang="en-US" sz="1600" dirty="0">
                          <a:latin typeface="+mj-lt"/>
                          <a:cs typeface="Times New Roman" pitchFamily="18" charset="0"/>
                        </a:rPr>
                        <a:t>87%</a:t>
                      </a:r>
                      <a:endParaRPr lang="zh-CN" sz="1600" dirty="0">
                        <a:solidFill>
                          <a:srgbClr val="00000A"/>
                        </a:solidFill>
                        <a:latin typeface="+mj-lt"/>
                        <a:ea typeface="Droid Sans Fallback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Memory Usage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Hash table constructed over Rat genome : ~13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FM-index for Rat genome: ~5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Our method: ~14.2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FM-index: ~5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~50 million 100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reads: around ~9.2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41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Introduced DNA sequencing technologies.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Reviewed related short-reads mapping approaches.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Presented the method combining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FM-index for matching massive short-reads.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Experiment results demonstrated that our method can reduce the running time of the traditional FM-index search for big set of short-reads for mammalian-sized genome databases.</a:t>
            </a:r>
          </a:p>
          <a:p>
            <a:pPr lvl="1" algn="just">
              <a:buNone/>
            </a:pPr>
            <a:endParaRPr lang="zh-CN" altLang="en-US" i="1" dirty="0" smtClean="0">
              <a:latin typeface="Calibri"/>
              <a:ea typeface="Droid Sans Fallback"/>
              <a:cs typeface="Times New Roman"/>
            </a:endParaRP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42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Future Work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Further reduce memory usage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Adapt our matching algorithm for protein sequences.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Introducing mapping quality, rank matches by mapping quality.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zh-CN" altLang="en-US" i="1" dirty="0" smtClean="0">
              <a:latin typeface="Calibri"/>
              <a:ea typeface="Droid Sans Fallback"/>
              <a:cs typeface="Times New Roman"/>
            </a:endParaRP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43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00" y="1393263"/>
            <a:ext cx="10685260" cy="5239549"/>
          </a:xfrm>
        </p:spPr>
        <p:txBody>
          <a:bodyPr>
            <a:normAutofit fontScale="92500"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[1] S. Andrews, “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Babraham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Bioinformatics - FastQC,” 2010, http://www.bioinformatics.babraham.ac.uk/projects/fastqc/.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[2] Bolger, A. and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Giorgi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F., Trimmomatic: A flexible read trimming tool for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Illumina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NGS data. URL http://www.usadellab.org/cms/index.php?page=trimmomatic.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[3]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Langmead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Ben et al. “Ultrafast and Memory-Efficient Alignment of Short DNA Sequences to the Human Genome.” 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Genome Biology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 10.3 (2009).</a:t>
            </a:r>
            <a:endParaRPr lang="zh-CN" alt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[4] D. Kim, G.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Pertea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C.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Trapnell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H. Pimentel, R. Kelley, and S. L.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Salzberg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“TopHat2: accurate alignment of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transcriptomes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in the presence of insertions, deletions and gene fusions.” Genome biology, vol. 14, no. 4, p. R36, Apr. 2013.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[5]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Trapnell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C., Williams, B. a.,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Pertea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G.,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Mortazavi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A., Kwan, G., van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Baren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M. J.,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Salzberg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S. L.,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Wold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B. J. and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Pachter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L., Transcript assembly and quantification by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RNASeq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reveals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unannotated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transcripts and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isoform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switching during cell differentiation. Nature Biotechnology, 28,5(2010), pp, 511– 5.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[6] Robinson MD, McCarthy DJ and Smyth GK (2010). “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edgeR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Bioconductor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package for differential expression analysis of digital gene expression data.” Bioinformatics, 26, pp. -1.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[7] Anders S, Reyes A and Huber W (2012). “Detecting differential usage of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from RNA-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seq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data.” Genome Research, 22, pp. 4025.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[8] P.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Ferragina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and G.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Manzini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Opportunistic data structures with applications. In Proc. 41st Annual Symposium on Foundations of Computer Science, pp. 390 - 398. IEEE, 2000.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[9 H. Li,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wgsim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 a small tool for simulating sequence reads from a reference genome, https://github.com/lh3/wgsim/, 2014.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[10]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Xie’s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lab website: http://home.cc.umanitoba.ca/~xiej/, 2014.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[11] Li H,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Ruan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J, Durbin R. Mapping short DNA sequencing reads and calling variants using mapping quality scores. Genome research ,2008,18(11): 1851-1858.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[12] Li R, Li Y, Kristiansen K, Wang J. SOAP: short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oligonucleotide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alignment program. Bioinformatics, 2008,24(5):713-714.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[13] S Bauer, M H Schulz, P N Robinson, 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gsuffix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URL  http:://gsuffix.Sourceforge.net/, 2014.</a:t>
            </a:r>
            <a:endParaRPr lang="zh-CN" alt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[14]</a:t>
            </a:r>
            <a:r>
              <a:rPr lang="es-ES" altLang="zh-CN" sz="1400" dirty="0" smtClean="0">
                <a:latin typeface="Times New Roman" pitchFamily="18" charset="0"/>
                <a:cs typeface="Times New Roman" pitchFamily="18" charset="0"/>
              </a:rPr>
              <a:t> Wu, Z., Jia, X., de la Cruz, L., Su, X.C., Marzolf,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B.,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Troisch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, P., Zak, D., Hamilton, A., Whittle, B., Yu, D.,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Sheahan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, D., Bertram. (2008). Immunity 29, this issue, 863–875.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[15] J. C. Venter, M. D. Adams, and E. W. Myers et al. The sequence of the human genome. Science, 291(5507):1304–1351, Feb 2001.</a:t>
            </a:r>
            <a:endParaRPr lang="zh-CN" alt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44</a:t>
            </a:fld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Biology Background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/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DNA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Gene</a:t>
            </a:r>
          </a:p>
          <a:p>
            <a:pPr lvl="1" algn="just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Exon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Intron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Alternative splicing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Transcript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45</a:t>
            </a:fld>
            <a:endParaRPr lang="en-CA" dirty="0"/>
          </a:p>
        </p:txBody>
      </p:sp>
      <p:pic>
        <p:nvPicPr>
          <p:cNvPr id="5" name="图片 4" descr="G:\grad_studies\Figure2.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3148" y="1735798"/>
            <a:ext cx="5162550" cy="458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79588" y="5990889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[15]</a:t>
            </a:r>
            <a:endParaRPr lang="zh-CN" alt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Differential Alternative Splicing Analysis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Find differences in exon splicing patterns among different biological conditions.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Detect the differences by analyzing distribution of short-reads (expression level).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AC0CB1A-16DA-40F0-97CC-44E280BFCAA3}" type="slidenum">
              <a:rPr lang="en-CA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3874" name="Rectangle 8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3984" name="Rectangle 19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5" name="组合 297"/>
          <p:cNvGrpSpPr/>
          <p:nvPr/>
        </p:nvGrpSpPr>
        <p:grpSpPr>
          <a:xfrm>
            <a:off x="3703992" y="3385301"/>
            <a:ext cx="3650594" cy="2838091"/>
            <a:chOff x="5327890" y="3409051"/>
            <a:chExt cx="3650594" cy="2838091"/>
          </a:xfrm>
        </p:grpSpPr>
        <p:sp>
          <p:nvSpPr>
            <p:cNvPr id="291" name="矩形 290"/>
            <p:cNvSpPr/>
            <p:nvPr/>
          </p:nvSpPr>
          <p:spPr>
            <a:xfrm>
              <a:off x="5327890" y="3409051"/>
              <a:ext cx="3614468" cy="28380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456411" y="4676775"/>
              <a:ext cx="8483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latin typeface="Times New Roman" pitchFamily="18" charset="0"/>
                  <a:cs typeface="Times New Roman" pitchFamily="18" charset="0"/>
                </a:rPr>
                <a:t>Naive T Cell</a:t>
              </a:r>
              <a:endParaRPr lang="zh-CN" alt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446046" y="5753100"/>
              <a:ext cx="9829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latin typeface="Times New Roman" pitchFamily="18" charset="0"/>
                  <a:cs typeface="Times New Roman" pitchFamily="18" charset="0"/>
                </a:rPr>
                <a:t>Memory T Cell</a:t>
              </a:r>
              <a:endParaRPr lang="zh-CN" alt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组合 262"/>
            <p:cNvGrpSpPr/>
            <p:nvPr/>
          </p:nvGrpSpPr>
          <p:grpSpPr>
            <a:xfrm>
              <a:off x="6487044" y="5790888"/>
              <a:ext cx="1867780" cy="434427"/>
              <a:chOff x="5854173" y="5590863"/>
              <a:chExt cx="1867780" cy="434427"/>
            </a:xfrm>
          </p:grpSpPr>
          <p:sp>
            <p:nvSpPr>
              <p:cNvPr id="237" name="Rectangle 188"/>
              <p:cNvSpPr>
                <a:spLocks noChangeArrowheads="1"/>
              </p:cNvSpPr>
              <p:nvPr/>
            </p:nvSpPr>
            <p:spPr bwMode="auto">
              <a:xfrm>
                <a:off x="6177349" y="5609282"/>
                <a:ext cx="180953" cy="106066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AutoShape 187"/>
              <p:cNvSpPr>
                <a:spLocks noChangeShapeType="1"/>
              </p:cNvSpPr>
              <p:nvPr/>
            </p:nvSpPr>
            <p:spPr bwMode="auto">
              <a:xfrm>
                <a:off x="6040841" y="5670889"/>
                <a:ext cx="127620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AutoShape 186"/>
              <p:cNvSpPr>
                <a:spLocks noChangeShapeType="1"/>
              </p:cNvSpPr>
              <p:nvPr/>
            </p:nvSpPr>
            <p:spPr bwMode="auto">
              <a:xfrm flipH="1">
                <a:off x="6401477" y="5610552"/>
                <a:ext cx="45715" cy="971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AutoShape 185"/>
              <p:cNvSpPr>
                <a:spLocks noChangeShapeType="1"/>
              </p:cNvSpPr>
              <p:nvPr/>
            </p:nvSpPr>
            <p:spPr bwMode="auto">
              <a:xfrm>
                <a:off x="6467509" y="5670889"/>
                <a:ext cx="57778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AutoShape 184"/>
              <p:cNvSpPr>
                <a:spLocks noChangeShapeType="1"/>
              </p:cNvSpPr>
              <p:nvPr/>
            </p:nvSpPr>
            <p:spPr bwMode="auto">
              <a:xfrm>
                <a:off x="6359572" y="5662632"/>
                <a:ext cx="57778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AutoShape 181"/>
              <p:cNvSpPr>
                <a:spLocks noChangeShapeType="1"/>
              </p:cNvSpPr>
              <p:nvPr/>
            </p:nvSpPr>
            <p:spPr bwMode="auto">
              <a:xfrm flipH="1">
                <a:off x="6442112" y="5609282"/>
                <a:ext cx="45715" cy="971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Rectangle 180"/>
              <p:cNvSpPr>
                <a:spLocks noChangeArrowheads="1"/>
              </p:cNvSpPr>
              <p:nvPr/>
            </p:nvSpPr>
            <p:spPr bwMode="auto">
              <a:xfrm>
                <a:off x="6532271" y="5614998"/>
                <a:ext cx="180953" cy="106066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Rectangle 175"/>
              <p:cNvSpPr>
                <a:spLocks noChangeArrowheads="1"/>
              </p:cNvSpPr>
              <p:nvPr/>
            </p:nvSpPr>
            <p:spPr bwMode="auto">
              <a:xfrm>
                <a:off x="6712424" y="5615326"/>
                <a:ext cx="180953" cy="106066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AutoShape 173"/>
              <p:cNvSpPr>
                <a:spLocks noChangeShapeType="1"/>
              </p:cNvSpPr>
              <p:nvPr/>
            </p:nvSpPr>
            <p:spPr bwMode="auto">
              <a:xfrm flipH="1">
                <a:off x="6936552" y="5616597"/>
                <a:ext cx="45715" cy="971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AutoShape 172"/>
              <p:cNvSpPr>
                <a:spLocks noChangeShapeType="1"/>
              </p:cNvSpPr>
              <p:nvPr/>
            </p:nvSpPr>
            <p:spPr bwMode="auto">
              <a:xfrm>
                <a:off x="7002585" y="5676934"/>
                <a:ext cx="57778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AutoShape 171"/>
              <p:cNvSpPr>
                <a:spLocks noChangeShapeType="1"/>
              </p:cNvSpPr>
              <p:nvPr/>
            </p:nvSpPr>
            <p:spPr bwMode="auto">
              <a:xfrm>
                <a:off x="6894648" y="5668677"/>
                <a:ext cx="57778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AutoShape 170"/>
              <p:cNvSpPr>
                <a:spLocks noChangeShapeType="1"/>
              </p:cNvSpPr>
              <p:nvPr/>
            </p:nvSpPr>
            <p:spPr bwMode="auto">
              <a:xfrm flipH="1">
                <a:off x="6977188" y="5615326"/>
                <a:ext cx="45715" cy="971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Rectangle 169"/>
              <p:cNvSpPr>
                <a:spLocks noChangeArrowheads="1"/>
              </p:cNvSpPr>
              <p:nvPr/>
            </p:nvSpPr>
            <p:spPr bwMode="auto">
              <a:xfrm>
                <a:off x="7067347" y="5614056"/>
                <a:ext cx="180953" cy="106066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AutoShape 168"/>
              <p:cNvSpPr>
                <a:spLocks noChangeShapeType="1"/>
              </p:cNvSpPr>
              <p:nvPr/>
            </p:nvSpPr>
            <p:spPr bwMode="auto">
              <a:xfrm>
                <a:off x="7248300" y="5674393"/>
                <a:ext cx="127620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Text Box 167"/>
              <p:cNvSpPr txBox="1">
                <a:spLocks noChangeArrowheads="1"/>
              </p:cNvSpPr>
              <p:nvPr/>
            </p:nvSpPr>
            <p:spPr bwMode="auto">
              <a:xfrm>
                <a:off x="6160841" y="5739483"/>
                <a:ext cx="227303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1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55" name="Text Box 166"/>
              <p:cNvSpPr txBox="1">
                <a:spLocks noChangeArrowheads="1"/>
              </p:cNvSpPr>
              <p:nvPr/>
            </p:nvSpPr>
            <p:spPr bwMode="auto">
              <a:xfrm>
                <a:off x="6501160" y="5745199"/>
                <a:ext cx="227303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3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59" name="Text Box 162"/>
              <p:cNvSpPr txBox="1">
                <a:spLocks noChangeArrowheads="1"/>
              </p:cNvSpPr>
              <p:nvPr/>
            </p:nvSpPr>
            <p:spPr bwMode="auto">
              <a:xfrm>
                <a:off x="6692438" y="5732190"/>
                <a:ext cx="227303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7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60" name="Text Box 161"/>
              <p:cNvSpPr txBox="1">
                <a:spLocks noChangeArrowheads="1"/>
              </p:cNvSpPr>
              <p:nvPr/>
            </p:nvSpPr>
            <p:spPr bwMode="auto">
              <a:xfrm>
                <a:off x="7034662" y="5732190"/>
                <a:ext cx="346668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33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61" name="Text Box 160"/>
              <p:cNvSpPr txBox="1">
                <a:spLocks noChangeArrowheads="1"/>
              </p:cNvSpPr>
              <p:nvPr/>
            </p:nvSpPr>
            <p:spPr bwMode="auto">
              <a:xfrm>
                <a:off x="5854173" y="5590863"/>
                <a:ext cx="396827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5</a:t>
                </a: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effectLst/>
                    <a:latin typeface="Calibri"/>
                    <a:ea typeface="宋体" pitchFamily="2" charset="-122"/>
                    <a:cs typeface="Times New Roman" pitchFamily="18" charset="0"/>
                  </a:rPr>
                  <a:t>’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62" name="Text Box 159"/>
              <p:cNvSpPr txBox="1">
                <a:spLocks noChangeArrowheads="1"/>
              </p:cNvSpPr>
              <p:nvPr/>
            </p:nvSpPr>
            <p:spPr bwMode="auto">
              <a:xfrm>
                <a:off x="7325126" y="5608340"/>
                <a:ext cx="396827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3</a:t>
                </a: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effectLst/>
                    <a:latin typeface="Calibri"/>
                    <a:ea typeface="宋体" pitchFamily="2" charset="-122"/>
                    <a:cs typeface="Times New Roman" pitchFamily="18" charset="0"/>
                  </a:rPr>
                  <a:t>’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</p:grpSp>
        <p:sp>
          <p:nvSpPr>
            <p:cNvPr id="264" name="矩形 263"/>
            <p:cNvSpPr/>
            <p:nvPr/>
          </p:nvSpPr>
          <p:spPr>
            <a:xfrm>
              <a:off x="6726435" y="4515993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5" name="矩形 264"/>
            <p:cNvSpPr/>
            <p:nvPr/>
          </p:nvSpPr>
          <p:spPr>
            <a:xfrm>
              <a:off x="7054395" y="4514778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6" name="矩形 265"/>
            <p:cNvSpPr/>
            <p:nvPr/>
          </p:nvSpPr>
          <p:spPr>
            <a:xfrm>
              <a:off x="7251900" y="4514778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7" name="矩形 266"/>
            <p:cNvSpPr/>
            <p:nvPr/>
          </p:nvSpPr>
          <p:spPr>
            <a:xfrm>
              <a:off x="7442090" y="4514778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8" name="矩形 267"/>
            <p:cNvSpPr/>
            <p:nvPr/>
          </p:nvSpPr>
          <p:spPr>
            <a:xfrm>
              <a:off x="7799310" y="4513563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9" name="矩形 268"/>
            <p:cNvSpPr/>
            <p:nvPr/>
          </p:nvSpPr>
          <p:spPr>
            <a:xfrm>
              <a:off x="8099225" y="4513563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0" name="矩形 269"/>
            <p:cNvSpPr/>
            <p:nvPr/>
          </p:nvSpPr>
          <p:spPr>
            <a:xfrm>
              <a:off x="7659110" y="4431883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1" name="矩形 270"/>
            <p:cNvSpPr/>
            <p:nvPr/>
          </p:nvSpPr>
          <p:spPr>
            <a:xfrm>
              <a:off x="7357980" y="4430668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2" name="矩形 271"/>
            <p:cNvSpPr/>
            <p:nvPr/>
          </p:nvSpPr>
          <p:spPr>
            <a:xfrm>
              <a:off x="7155592" y="4425786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5" name="矩形 274"/>
            <p:cNvSpPr/>
            <p:nvPr/>
          </p:nvSpPr>
          <p:spPr>
            <a:xfrm>
              <a:off x="6834945" y="5648603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6" name="矩形 275"/>
            <p:cNvSpPr/>
            <p:nvPr/>
          </p:nvSpPr>
          <p:spPr>
            <a:xfrm>
              <a:off x="7206795" y="5647388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7" name="矩形 276"/>
            <p:cNvSpPr/>
            <p:nvPr/>
          </p:nvSpPr>
          <p:spPr>
            <a:xfrm>
              <a:off x="7404300" y="5647388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8" name="矩形 277"/>
            <p:cNvSpPr/>
            <p:nvPr/>
          </p:nvSpPr>
          <p:spPr>
            <a:xfrm>
              <a:off x="7594490" y="5647388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9" name="矩形 278"/>
            <p:cNvSpPr/>
            <p:nvPr/>
          </p:nvSpPr>
          <p:spPr>
            <a:xfrm>
              <a:off x="7205560" y="5390141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0" name="矩形 279"/>
            <p:cNvSpPr/>
            <p:nvPr/>
          </p:nvSpPr>
          <p:spPr>
            <a:xfrm>
              <a:off x="7776137" y="5646172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1" name="矩形 280"/>
            <p:cNvSpPr/>
            <p:nvPr/>
          </p:nvSpPr>
          <p:spPr>
            <a:xfrm>
              <a:off x="7731043" y="5564493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2" name="矩形 281"/>
            <p:cNvSpPr/>
            <p:nvPr/>
          </p:nvSpPr>
          <p:spPr>
            <a:xfrm>
              <a:off x="7510380" y="5563278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3" name="矩形 282"/>
            <p:cNvSpPr/>
            <p:nvPr/>
          </p:nvSpPr>
          <p:spPr>
            <a:xfrm>
              <a:off x="7307992" y="5558396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4" name="矩形 283"/>
            <p:cNvSpPr/>
            <p:nvPr/>
          </p:nvSpPr>
          <p:spPr>
            <a:xfrm>
              <a:off x="7417718" y="5477929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5" name="矩形 284"/>
            <p:cNvSpPr/>
            <p:nvPr/>
          </p:nvSpPr>
          <p:spPr>
            <a:xfrm>
              <a:off x="7204375" y="5491345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6" name="矩形 285"/>
            <p:cNvSpPr/>
            <p:nvPr/>
          </p:nvSpPr>
          <p:spPr>
            <a:xfrm>
              <a:off x="7363750" y="5391136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7" name="矩形 286"/>
            <p:cNvSpPr/>
            <p:nvPr/>
          </p:nvSpPr>
          <p:spPr>
            <a:xfrm>
              <a:off x="6695960" y="4419683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8" name="矩形 287"/>
            <p:cNvSpPr/>
            <p:nvPr/>
          </p:nvSpPr>
          <p:spPr>
            <a:xfrm>
              <a:off x="8150430" y="4433098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9" name="矩形 288"/>
            <p:cNvSpPr/>
            <p:nvPr/>
          </p:nvSpPr>
          <p:spPr>
            <a:xfrm>
              <a:off x="6899565" y="5544978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6182891" y="3627559"/>
              <a:ext cx="13035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latin typeface="Times New Roman" pitchFamily="18" charset="0"/>
                  <a:cs typeface="Times New Roman" pitchFamily="18" charset="0"/>
                </a:rPr>
                <a:t>hnRNP LL regulation</a:t>
              </a:r>
              <a:endParaRPr lang="zh-CN" alt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3" name="TextBox 292"/>
            <p:cNvSpPr txBox="1"/>
            <p:nvPr/>
          </p:nvSpPr>
          <p:spPr>
            <a:xfrm>
              <a:off x="8078879" y="3463513"/>
              <a:ext cx="8996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latin typeface="Times New Roman" pitchFamily="18" charset="0"/>
                  <a:cs typeface="Times New Roman" pitchFamily="18" charset="0"/>
                </a:rPr>
                <a:t>Wu et al. [14]</a:t>
              </a:r>
              <a:endParaRPr lang="zh-CN" alt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组合 295"/>
            <p:cNvGrpSpPr/>
            <p:nvPr/>
          </p:nvGrpSpPr>
          <p:grpSpPr>
            <a:xfrm>
              <a:off x="5876001" y="3941714"/>
              <a:ext cx="2826045" cy="463955"/>
              <a:chOff x="5876001" y="3941714"/>
              <a:chExt cx="2826045" cy="463955"/>
            </a:xfrm>
          </p:grpSpPr>
          <p:sp>
            <p:nvSpPr>
              <p:cNvPr id="33980" name="Rectangle 188"/>
              <p:cNvSpPr>
                <a:spLocks noChangeArrowheads="1"/>
              </p:cNvSpPr>
              <p:nvPr/>
            </p:nvSpPr>
            <p:spPr bwMode="auto">
              <a:xfrm>
                <a:off x="6199177" y="3960133"/>
                <a:ext cx="180953" cy="106066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79" name="AutoShape 187"/>
              <p:cNvSpPr>
                <a:spLocks noChangeShapeType="1"/>
              </p:cNvSpPr>
              <p:nvPr/>
            </p:nvSpPr>
            <p:spPr bwMode="auto">
              <a:xfrm>
                <a:off x="6062669" y="4021740"/>
                <a:ext cx="127620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78" name="AutoShape 186"/>
              <p:cNvSpPr>
                <a:spLocks noChangeShapeType="1"/>
              </p:cNvSpPr>
              <p:nvPr/>
            </p:nvSpPr>
            <p:spPr bwMode="auto">
              <a:xfrm flipH="1">
                <a:off x="6423305" y="3961403"/>
                <a:ext cx="45715" cy="971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77" name="AutoShape 185"/>
              <p:cNvSpPr>
                <a:spLocks noChangeShapeType="1"/>
              </p:cNvSpPr>
              <p:nvPr/>
            </p:nvSpPr>
            <p:spPr bwMode="auto">
              <a:xfrm>
                <a:off x="6489337" y="4021740"/>
                <a:ext cx="57778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76" name="AutoShape 184"/>
              <p:cNvSpPr>
                <a:spLocks noChangeShapeType="1"/>
              </p:cNvSpPr>
              <p:nvPr/>
            </p:nvSpPr>
            <p:spPr bwMode="auto">
              <a:xfrm>
                <a:off x="6381400" y="4013483"/>
                <a:ext cx="57778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75" name="Rectangle 183" descr="文本框: ESS"/>
              <p:cNvSpPr>
                <a:spLocks noChangeArrowheads="1"/>
              </p:cNvSpPr>
              <p:nvPr/>
            </p:nvSpPr>
            <p:spPr bwMode="auto">
              <a:xfrm>
                <a:off x="6868387" y="3965849"/>
                <a:ext cx="180953" cy="106066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0" tIns="10800" rIns="0" bIns="108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33974" name="AutoShape 182"/>
              <p:cNvSpPr>
                <a:spLocks noChangeShapeType="1"/>
              </p:cNvSpPr>
              <p:nvPr/>
            </p:nvSpPr>
            <p:spPr bwMode="auto">
              <a:xfrm>
                <a:off x="6731878" y="4020470"/>
                <a:ext cx="127620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73" name="AutoShape 181"/>
              <p:cNvSpPr>
                <a:spLocks noChangeShapeType="1"/>
              </p:cNvSpPr>
              <p:nvPr/>
            </p:nvSpPr>
            <p:spPr bwMode="auto">
              <a:xfrm flipH="1">
                <a:off x="6463940" y="3960133"/>
                <a:ext cx="45715" cy="971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72" name="Rectangle 180"/>
              <p:cNvSpPr>
                <a:spLocks noChangeArrowheads="1"/>
              </p:cNvSpPr>
              <p:nvPr/>
            </p:nvSpPr>
            <p:spPr bwMode="auto">
              <a:xfrm>
                <a:off x="6554099" y="3965849"/>
                <a:ext cx="180953" cy="106066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71" name="AutoShape 179"/>
              <p:cNvSpPr>
                <a:spLocks noChangeShapeType="1"/>
              </p:cNvSpPr>
              <p:nvPr/>
            </p:nvSpPr>
            <p:spPr bwMode="auto">
              <a:xfrm>
                <a:off x="7053784" y="4020470"/>
                <a:ext cx="57778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70" name="Rectangle 178"/>
              <p:cNvSpPr>
                <a:spLocks noChangeArrowheads="1"/>
              </p:cNvSpPr>
              <p:nvPr/>
            </p:nvSpPr>
            <p:spPr bwMode="auto">
              <a:xfrm>
                <a:off x="7118547" y="3964579"/>
                <a:ext cx="180953" cy="106066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69" name="AutoShape 177"/>
              <p:cNvSpPr>
                <a:spLocks noChangeShapeType="1"/>
              </p:cNvSpPr>
              <p:nvPr/>
            </p:nvSpPr>
            <p:spPr bwMode="auto">
              <a:xfrm>
                <a:off x="7305214" y="4020470"/>
                <a:ext cx="57778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68" name="Rectangle 176"/>
              <p:cNvSpPr>
                <a:spLocks noChangeArrowheads="1"/>
              </p:cNvSpPr>
              <p:nvPr/>
            </p:nvSpPr>
            <p:spPr bwMode="auto">
              <a:xfrm>
                <a:off x="7369976" y="3964579"/>
                <a:ext cx="180953" cy="106066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67" name="Rectangle 175"/>
              <p:cNvSpPr>
                <a:spLocks noChangeArrowheads="1"/>
              </p:cNvSpPr>
              <p:nvPr/>
            </p:nvSpPr>
            <p:spPr bwMode="auto">
              <a:xfrm>
                <a:off x="7692517" y="3958862"/>
                <a:ext cx="180953" cy="106066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66" name="AutoShape 174"/>
              <p:cNvSpPr>
                <a:spLocks noChangeShapeType="1"/>
              </p:cNvSpPr>
              <p:nvPr/>
            </p:nvSpPr>
            <p:spPr bwMode="auto">
              <a:xfrm>
                <a:off x="7556009" y="4020470"/>
                <a:ext cx="127620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65" name="AutoShape 173"/>
              <p:cNvSpPr>
                <a:spLocks noChangeShapeType="1"/>
              </p:cNvSpPr>
              <p:nvPr/>
            </p:nvSpPr>
            <p:spPr bwMode="auto">
              <a:xfrm flipH="1">
                <a:off x="7916645" y="3960133"/>
                <a:ext cx="45715" cy="971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64" name="AutoShape 172"/>
              <p:cNvSpPr>
                <a:spLocks noChangeShapeType="1"/>
              </p:cNvSpPr>
              <p:nvPr/>
            </p:nvSpPr>
            <p:spPr bwMode="auto">
              <a:xfrm>
                <a:off x="7982678" y="4020470"/>
                <a:ext cx="57778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63" name="AutoShape 171"/>
              <p:cNvSpPr>
                <a:spLocks noChangeShapeType="1"/>
              </p:cNvSpPr>
              <p:nvPr/>
            </p:nvSpPr>
            <p:spPr bwMode="auto">
              <a:xfrm>
                <a:off x="7874741" y="4012213"/>
                <a:ext cx="57778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61" name="Rectangle 169"/>
              <p:cNvSpPr>
                <a:spLocks noChangeArrowheads="1"/>
              </p:cNvSpPr>
              <p:nvPr/>
            </p:nvSpPr>
            <p:spPr bwMode="auto">
              <a:xfrm>
                <a:off x="8047440" y="3957592"/>
                <a:ext cx="180953" cy="106066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60" name="AutoShape 168"/>
              <p:cNvSpPr>
                <a:spLocks noChangeShapeType="1"/>
              </p:cNvSpPr>
              <p:nvPr/>
            </p:nvSpPr>
            <p:spPr bwMode="auto">
              <a:xfrm>
                <a:off x="8228393" y="4017929"/>
                <a:ext cx="127620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59" name="Text Box 167"/>
              <p:cNvSpPr txBox="1">
                <a:spLocks noChangeArrowheads="1"/>
              </p:cNvSpPr>
              <p:nvPr/>
            </p:nvSpPr>
            <p:spPr bwMode="auto">
              <a:xfrm>
                <a:off x="6182669" y="4090334"/>
                <a:ext cx="227303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1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33958" name="Text Box 166"/>
              <p:cNvSpPr txBox="1">
                <a:spLocks noChangeArrowheads="1"/>
              </p:cNvSpPr>
              <p:nvPr/>
            </p:nvSpPr>
            <p:spPr bwMode="auto">
              <a:xfrm>
                <a:off x="6522988" y="4096050"/>
                <a:ext cx="227303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3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33957" name="Text Box 165"/>
              <p:cNvSpPr txBox="1">
                <a:spLocks noChangeArrowheads="1"/>
              </p:cNvSpPr>
              <p:nvPr/>
            </p:nvSpPr>
            <p:spPr bwMode="auto">
              <a:xfrm>
                <a:off x="6849339" y="4086523"/>
                <a:ext cx="227303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4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33956" name="Text Box 164"/>
              <p:cNvSpPr txBox="1">
                <a:spLocks noChangeArrowheads="1"/>
              </p:cNvSpPr>
              <p:nvPr/>
            </p:nvSpPr>
            <p:spPr bwMode="auto">
              <a:xfrm>
                <a:off x="7082991" y="4075726"/>
                <a:ext cx="227303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5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33955" name="Text Box 163"/>
              <p:cNvSpPr txBox="1">
                <a:spLocks noChangeArrowheads="1"/>
              </p:cNvSpPr>
              <p:nvPr/>
            </p:nvSpPr>
            <p:spPr bwMode="auto">
              <a:xfrm>
                <a:off x="7341405" y="4075726"/>
                <a:ext cx="227303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6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33954" name="Text Box 162"/>
              <p:cNvSpPr txBox="1">
                <a:spLocks noChangeArrowheads="1"/>
              </p:cNvSpPr>
              <p:nvPr/>
            </p:nvSpPr>
            <p:spPr bwMode="auto">
              <a:xfrm>
                <a:off x="7665216" y="4075726"/>
                <a:ext cx="227303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7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33953" name="Text Box 161"/>
              <p:cNvSpPr txBox="1">
                <a:spLocks noChangeArrowheads="1"/>
              </p:cNvSpPr>
              <p:nvPr/>
            </p:nvSpPr>
            <p:spPr bwMode="auto">
              <a:xfrm>
                <a:off x="8007440" y="4075726"/>
                <a:ext cx="346668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33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33952" name="Text Box 160"/>
              <p:cNvSpPr txBox="1">
                <a:spLocks noChangeArrowheads="1"/>
              </p:cNvSpPr>
              <p:nvPr/>
            </p:nvSpPr>
            <p:spPr bwMode="auto">
              <a:xfrm>
                <a:off x="5876001" y="3941714"/>
                <a:ext cx="396827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5</a:t>
                </a: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effectLst/>
                    <a:latin typeface="Calibri"/>
                    <a:ea typeface="宋体" pitchFamily="2" charset="-122"/>
                    <a:cs typeface="Times New Roman" pitchFamily="18" charset="0"/>
                  </a:rPr>
                  <a:t>’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33951" name="Text Box 159"/>
              <p:cNvSpPr txBox="1">
                <a:spLocks noChangeArrowheads="1"/>
              </p:cNvSpPr>
              <p:nvPr/>
            </p:nvSpPr>
            <p:spPr bwMode="auto">
              <a:xfrm>
                <a:off x="8305219" y="3951876"/>
                <a:ext cx="396827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3</a:t>
                </a: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effectLst/>
                    <a:latin typeface="Calibri"/>
                    <a:ea typeface="宋体" pitchFamily="2" charset="-122"/>
                    <a:cs typeface="Times New Roman" pitchFamily="18" charset="0"/>
                  </a:rPr>
                  <a:t>’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73" name="矩形 272"/>
              <p:cNvSpPr/>
              <p:nvPr/>
            </p:nvSpPr>
            <p:spPr>
              <a:xfrm>
                <a:off x="7521350" y="4359950"/>
                <a:ext cx="87782" cy="457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4" name="矩形 273"/>
              <p:cNvSpPr/>
              <p:nvPr/>
            </p:nvSpPr>
            <p:spPr>
              <a:xfrm>
                <a:off x="7051975" y="4358735"/>
                <a:ext cx="87782" cy="457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4" name="AutoShape 173"/>
              <p:cNvSpPr>
                <a:spLocks noChangeShapeType="1"/>
              </p:cNvSpPr>
              <p:nvPr/>
            </p:nvSpPr>
            <p:spPr bwMode="auto">
              <a:xfrm flipH="1">
                <a:off x="7957731" y="3961464"/>
                <a:ext cx="45715" cy="971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" name="组合 296"/>
            <p:cNvGrpSpPr/>
            <p:nvPr/>
          </p:nvGrpSpPr>
          <p:grpSpPr>
            <a:xfrm>
              <a:off x="6327333" y="4694827"/>
              <a:ext cx="2409090" cy="434427"/>
              <a:chOff x="6327333" y="4694827"/>
              <a:chExt cx="2409090" cy="434427"/>
            </a:xfrm>
          </p:grpSpPr>
          <p:sp>
            <p:nvSpPr>
              <p:cNvPr id="204" name="Rectangle 188"/>
              <p:cNvSpPr>
                <a:spLocks noChangeArrowheads="1"/>
              </p:cNvSpPr>
              <p:nvPr/>
            </p:nvSpPr>
            <p:spPr bwMode="auto">
              <a:xfrm>
                <a:off x="6650509" y="4713246"/>
                <a:ext cx="180953" cy="106066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AutoShape 187"/>
              <p:cNvSpPr>
                <a:spLocks noChangeShapeType="1"/>
              </p:cNvSpPr>
              <p:nvPr/>
            </p:nvSpPr>
            <p:spPr bwMode="auto">
              <a:xfrm>
                <a:off x="6514001" y="4774853"/>
                <a:ext cx="127620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AutoShape 186"/>
              <p:cNvSpPr>
                <a:spLocks noChangeShapeType="1"/>
              </p:cNvSpPr>
              <p:nvPr/>
            </p:nvSpPr>
            <p:spPr bwMode="auto">
              <a:xfrm flipH="1">
                <a:off x="6874637" y="4714516"/>
                <a:ext cx="45715" cy="971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AutoShape 185"/>
              <p:cNvSpPr>
                <a:spLocks noChangeShapeType="1"/>
              </p:cNvSpPr>
              <p:nvPr/>
            </p:nvSpPr>
            <p:spPr bwMode="auto">
              <a:xfrm>
                <a:off x="6940669" y="4774853"/>
                <a:ext cx="57778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Rectangle 183" descr="文本框: ESS"/>
              <p:cNvSpPr>
                <a:spLocks noChangeArrowheads="1"/>
              </p:cNvSpPr>
              <p:nvPr/>
            </p:nvSpPr>
            <p:spPr bwMode="auto">
              <a:xfrm>
                <a:off x="7188049" y="4718962"/>
                <a:ext cx="180953" cy="106066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0" tIns="10800" rIns="0" bIns="108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11" name="AutoShape 181"/>
              <p:cNvSpPr>
                <a:spLocks noChangeShapeType="1"/>
              </p:cNvSpPr>
              <p:nvPr/>
            </p:nvSpPr>
            <p:spPr bwMode="auto">
              <a:xfrm flipH="1">
                <a:off x="6915272" y="4713246"/>
                <a:ext cx="45715" cy="971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Rectangle 180"/>
              <p:cNvSpPr>
                <a:spLocks noChangeArrowheads="1"/>
              </p:cNvSpPr>
              <p:nvPr/>
            </p:nvSpPr>
            <p:spPr bwMode="auto">
              <a:xfrm>
                <a:off x="7005431" y="4718962"/>
                <a:ext cx="180953" cy="106066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Rectangle 178"/>
              <p:cNvSpPr>
                <a:spLocks noChangeArrowheads="1"/>
              </p:cNvSpPr>
              <p:nvPr/>
            </p:nvSpPr>
            <p:spPr bwMode="auto">
              <a:xfrm>
                <a:off x="7372374" y="4717692"/>
                <a:ext cx="180953" cy="106066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Rectangle 176"/>
              <p:cNvSpPr>
                <a:spLocks noChangeArrowheads="1"/>
              </p:cNvSpPr>
              <p:nvPr/>
            </p:nvSpPr>
            <p:spPr bwMode="auto">
              <a:xfrm>
                <a:off x="7550653" y="4717692"/>
                <a:ext cx="180953" cy="106066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Rectangle 175"/>
              <p:cNvSpPr>
                <a:spLocks noChangeArrowheads="1"/>
              </p:cNvSpPr>
              <p:nvPr/>
            </p:nvSpPr>
            <p:spPr bwMode="auto">
              <a:xfrm>
                <a:off x="7726894" y="4719290"/>
                <a:ext cx="180953" cy="106066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AutoShape 173"/>
              <p:cNvSpPr>
                <a:spLocks noChangeShapeType="1"/>
              </p:cNvSpPr>
              <p:nvPr/>
            </p:nvSpPr>
            <p:spPr bwMode="auto">
              <a:xfrm flipH="1">
                <a:off x="7951022" y="4720561"/>
                <a:ext cx="45715" cy="971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AutoShape 172"/>
              <p:cNvSpPr>
                <a:spLocks noChangeShapeType="1"/>
              </p:cNvSpPr>
              <p:nvPr/>
            </p:nvSpPr>
            <p:spPr bwMode="auto">
              <a:xfrm>
                <a:off x="8017055" y="4780898"/>
                <a:ext cx="57778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AutoShape 171"/>
              <p:cNvSpPr>
                <a:spLocks noChangeShapeType="1"/>
              </p:cNvSpPr>
              <p:nvPr/>
            </p:nvSpPr>
            <p:spPr bwMode="auto">
              <a:xfrm>
                <a:off x="7909118" y="4772641"/>
                <a:ext cx="57778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AutoShape 170"/>
              <p:cNvSpPr>
                <a:spLocks noChangeShapeType="1"/>
              </p:cNvSpPr>
              <p:nvPr/>
            </p:nvSpPr>
            <p:spPr bwMode="auto">
              <a:xfrm flipH="1">
                <a:off x="7991658" y="4719290"/>
                <a:ext cx="45715" cy="9717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Rectangle 169"/>
              <p:cNvSpPr>
                <a:spLocks noChangeArrowheads="1"/>
              </p:cNvSpPr>
              <p:nvPr/>
            </p:nvSpPr>
            <p:spPr bwMode="auto">
              <a:xfrm>
                <a:off x="8081817" y="4718020"/>
                <a:ext cx="180953" cy="106066"/>
              </a:xfrm>
              <a:prstGeom prst="rect">
                <a:avLst/>
              </a:prstGeom>
              <a:solidFill>
                <a:srgbClr val="BFBFB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AutoShape 168"/>
              <p:cNvSpPr>
                <a:spLocks noChangeShapeType="1"/>
              </p:cNvSpPr>
              <p:nvPr/>
            </p:nvSpPr>
            <p:spPr bwMode="auto">
              <a:xfrm>
                <a:off x="8262770" y="4778357"/>
                <a:ext cx="127620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Text Box 167"/>
              <p:cNvSpPr txBox="1">
                <a:spLocks noChangeArrowheads="1"/>
              </p:cNvSpPr>
              <p:nvPr/>
            </p:nvSpPr>
            <p:spPr bwMode="auto">
              <a:xfrm>
                <a:off x="6634001" y="4843447"/>
                <a:ext cx="227303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1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26" name="Text Box 166"/>
              <p:cNvSpPr txBox="1">
                <a:spLocks noChangeArrowheads="1"/>
              </p:cNvSpPr>
              <p:nvPr/>
            </p:nvSpPr>
            <p:spPr bwMode="auto">
              <a:xfrm>
                <a:off x="6974320" y="4849163"/>
                <a:ext cx="227303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3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27" name="Text Box 165"/>
              <p:cNvSpPr txBox="1">
                <a:spLocks noChangeArrowheads="1"/>
              </p:cNvSpPr>
              <p:nvPr/>
            </p:nvSpPr>
            <p:spPr bwMode="auto">
              <a:xfrm>
                <a:off x="7169001" y="4839636"/>
                <a:ext cx="227303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4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28" name="Text Box 164"/>
              <p:cNvSpPr txBox="1">
                <a:spLocks noChangeArrowheads="1"/>
              </p:cNvSpPr>
              <p:nvPr/>
            </p:nvSpPr>
            <p:spPr bwMode="auto">
              <a:xfrm>
                <a:off x="7336818" y="4828839"/>
                <a:ext cx="227303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5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29" name="Text Box 163"/>
              <p:cNvSpPr txBox="1">
                <a:spLocks noChangeArrowheads="1"/>
              </p:cNvSpPr>
              <p:nvPr/>
            </p:nvSpPr>
            <p:spPr bwMode="auto">
              <a:xfrm>
                <a:off x="7522082" y="4828839"/>
                <a:ext cx="227303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6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30" name="Text Box 162"/>
              <p:cNvSpPr txBox="1">
                <a:spLocks noChangeArrowheads="1"/>
              </p:cNvSpPr>
              <p:nvPr/>
            </p:nvSpPr>
            <p:spPr bwMode="auto">
              <a:xfrm>
                <a:off x="7699593" y="4836154"/>
                <a:ext cx="227303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7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31" name="Text Box 161"/>
              <p:cNvSpPr txBox="1">
                <a:spLocks noChangeArrowheads="1"/>
              </p:cNvSpPr>
              <p:nvPr/>
            </p:nvSpPr>
            <p:spPr bwMode="auto">
              <a:xfrm>
                <a:off x="8041817" y="4836154"/>
                <a:ext cx="346668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33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32" name="Text Box 160"/>
              <p:cNvSpPr txBox="1">
                <a:spLocks noChangeArrowheads="1"/>
              </p:cNvSpPr>
              <p:nvPr/>
            </p:nvSpPr>
            <p:spPr bwMode="auto">
              <a:xfrm>
                <a:off x="6327333" y="4694827"/>
                <a:ext cx="396827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5</a:t>
                </a: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effectLst/>
                    <a:latin typeface="Calibri"/>
                    <a:ea typeface="宋体" pitchFamily="2" charset="-122"/>
                    <a:cs typeface="Times New Roman" pitchFamily="18" charset="0"/>
                  </a:rPr>
                  <a:t>’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33" name="Text Box 159"/>
              <p:cNvSpPr txBox="1">
                <a:spLocks noChangeArrowheads="1"/>
              </p:cNvSpPr>
              <p:nvPr/>
            </p:nvSpPr>
            <p:spPr bwMode="auto">
              <a:xfrm>
                <a:off x="8339596" y="4712304"/>
                <a:ext cx="396827" cy="280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3</a:t>
                </a: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effectLst/>
                    <a:latin typeface="Calibri"/>
                    <a:ea typeface="宋体" pitchFamily="2" charset="-122"/>
                    <a:cs typeface="Times New Roman" pitchFamily="18" charset="0"/>
                  </a:rPr>
                  <a:t>’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95" name="AutoShape 184"/>
              <p:cNvSpPr>
                <a:spLocks noChangeShapeType="1"/>
              </p:cNvSpPr>
              <p:nvPr/>
            </p:nvSpPr>
            <p:spPr bwMode="auto">
              <a:xfrm>
                <a:off x="6835938" y="4778110"/>
                <a:ext cx="57778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Pipeline Tool Motivation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6" y="1931988"/>
            <a:ext cx="9211054" cy="4251325"/>
          </a:xfrm>
        </p:spPr>
        <p:txBody>
          <a:bodyPr/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Analyzing NGS data is complicated.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Multiple phases are needed.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Differential alternative splicing analysis is not settled down into definite “best practice”, several methods are available.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Typically many samples in an experiment will be processed in the same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47</a:t>
            </a:fld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Pipeline Workflow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48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4353029" y="2424682"/>
            <a:ext cx="7096836" cy="3705747"/>
            <a:chOff x="1730" y="8940"/>
            <a:chExt cx="9360" cy="4888"/>
          </a:xfrm>
        </p:grpSpPr>
        <p:sp>
          <p:nvSpPr>
            <p:cNvPr id="26639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730" y="8940"/>
              <a:ext cx="9360" cy="48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38" name="AutoShape 14"/>
            <p:cNvSpPr>
              <a:spLocks/>
            </p:cNvSpPr>
            <p:nvPr/>
          </p:nvSpPr>
          <p:spPr bwMode="auto">
            <a:xfrm>
              <a:off x="5688" y="11236"/>
              <a:ext cx="84" cy="867"/>
            </a:xfrm>
            <a:prstGeom prst="leftBrace">
              <a:avLst>
                <a:gd name="adj1" fmla="val 86012"/>
                <a:gd name="adj2" fmla="val 50000"/>
              </a:avLst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3375" y="9107"/>
              <a:ext cx="2085" cy="4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Raw reads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3375" y="10202"/>
              <a:ext cx="2085" cy="4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Cleaning reads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3375" y="11417"/>
              <a:ext cx="2085" cy="4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Mapping reads</a:t>
              </a:r>
              <a:endParaRPr kumimoji="0" lang="en-US" altLang="zh-CN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3375" y="12647"/>
              <a:ext cx="2085" cy="4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Expression analysis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6633" name="AutoShape 9"/>
            <p:cNvSpPr>
              <a:spLocks/>
            </p:cNvSpPr>
            <p:nvPr/>
          </p:nvSpPr>
          <p:spPr bwMode="auto">
            <a:xfrm>
              <a:off x="5694" y="9916"/>
              <a:ext cx="84" cy="1005"/>
            </a:xfrm>
            <a:prstGeom prst="leftBrace">
              <a:avLst>
                <a:gd name="adj1" fmla="val 99702"/>
                <a:gd name="adj2" fmla="val 50000"/>
              </a:avLst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32" name="Text Box 8"/>
            <p:cNvSpPr txBox="1">
              <a:spLocks noChangeArrowheads="1"/>
            </p:cNvSpPr>
            <p:nvPr/>
          </p:nvSpPr>
          <p:spPr bwMode="auto">
            <a:xfrm>
              <a:off x="5760" y="9782"/>
              <a:ext cx="4125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Quality assessment for whole library.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Trim low quality 3’ end sequences.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Remove low quality reads.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Remove overrepresented sequences.</a:t>
              </a:r>
            </a:p>
          </p:txBody>
        </p:sp>
        <p:sp>
          <p:nvSpPr>
            <p:cNvPr id="26631" name="AutoShape 7"/>
            <p:cNvSpPr>
              <a:spLocks noChangeShapeType="1"/>
            </p:cNvSpPr>
            <p:nvPr/>
          </p:nvSpPr>
          <p:spPr bwMode="auto">
            <a:xfrm>
              <a:off x="4418" y="9571"/>
              <a:ext cx="1" cy="6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30" name="AutoShape 6"/>
            <p:cNvSpPr>
              <a:spLocks noChangeShapeType="1"/>
            </p:cNvSpPr>
            <p:nvPr/>
          </p:nvSpPr>
          <p:spPr bwMode="auto">
            <a:xfrm>
              <a:off x="4418" y="10666"/>
              <a:ext cx="1" cy="7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29" name="Text Box 5"/>
            <p:cNvSpPr txBox="1">
              <a:spLocks noChangeArrowheads="1"/>
            </p:cNvSpPr>
            <p:nvPr/>
          </p:nvSpPr>
          <p:spPr bwMode="auto">
            <a:xfrm>
              <a:off x="5730" y="11102"/>
              <a:ext cx="4224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Only reads that pass the cleaning step are remained.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Map cleaned short-reads against transcriptome.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26628" name="AutoShape 4"/>
            <p:cNvSpPr>
              <a:spLocks noChangeShapeType="1"/>
            </p:cNvSpPr>
            <p:nvPr/>
          </p:nvSpPr>
          <p:spPr bwMode="auto">
            <a:xfrm>
              <a:off x="4418" y="11881"/>
              <a:ext cx="1" cy="7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27" name="Text Box 3"/>
            <p:cNvSpPr txBox="1">
              <a:spLocks noChangeArrowheads="1"/>
            </p:cNvSpPr>
            <p:nvPr/>
          </p:nvSpPr>
          <p:spPr bwMode="auto">
            <a:xfrm>
              <a:off x="5730" y="12257"/>
              <a:ext cx="5209" cy="1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Count mapped reads for each element at exon level.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Detect alternative splicing by exact test.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Filter counting bins with low counts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Report a table of detected alternative splice sites.</a:t>
              </a:r>
            </a:p>
          </p:txBody>
        </p:sp>
        <p:sp>
          <p:nvSpPr>
            <p:cNvPr id="26626" name="AutoShape 2"/>
            <p:cNvSpPr>
              <a:spLocks/>
            </p:cNvSpPr>
            <p:nvPr/>
          </p:nvSpPr>
          <p:spPr bwMode="auto">
            <a:xfrm>
              <a:off x="5688" y="12451"/>
              <a:ext cx="90" cy="1092"/>
            </a:xfrm>
            <a:prstGeom prst="leftBrace">
              <a:avLst>
                <a:gd name="adj1" fmla="val 101111"/>
                <a:gd name="adj2" fmla="val 50000"/>
              </a:avLst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3" name="矩形 102"/>
          <p:cNvSpPr/>
          <p:nvPr/>
        </p:nvSpPr>
        <p:spPr>
          <a:xfrm>
            <a:off x="758483" y="1583787"/>
            <a:ext cx="4343400" cy="510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2"/>
          <p:cNvGrpSpPr/>
          <p:nvPr/>
        </p:nvGrpSpPr>
        <p:grpSpPr>
          <a:xfrm>
            <a:off x="1524169" y="1753525"/>
            <a:ext cx="2987538" cy="1450434"/>
            <a:chOff x="772517" y="1560782"/>
            <a:chExt cx="2987538" cy="1450434"/>
          </a:xfrm>
        </p:grpSpPr>
        <p:grpSp>
          <p:nvGrpSpPr>
            <p:cNvPr id="7" name="组合 23"/>
            <p:cNvGrpSpPr/>
            <p:nvPr/>
          </p:nvGrpSpPr>
          <p:grpSpPr>
            <a:xfrm>
              <a:off x="2412122" y="1734206"/>
              <a:ext cx="961699" cy="599091"/>
              <a:chOff x="1450425" y="2711668"/>
              <a:chExt cx="961699" cy="599091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450428" y="2727434"/>
                <a:ext cx="961696" cy="58332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450425" y="2711668"/>
                <a:ext cx="8098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 smtClean="0">
                    <a:latin typeface="Times New Roman" pitchFamily="18" charset="0"/>
                    <a:cs typeface="Times New Roman" pitchFamily="18" charset="0"/>
                  </a:rPr>
                  <a:t>Control_1</a:t>
                </a:r>
                <a:endParaRPr lang="zh-CN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组合 24"/>
            <p:cNvGrpSpPr/>
            <p:nvPr/>
          </p:nvGrpSpPr>
          <p:grpSpPr>
            <a:xfrm>
              <a:off x="2517226" y="1949668"/>
              <a:ext cx="961699" cy="599091"/>
              <a:chOff x="1450425" y="2711668"/>
              <a:chExt cx="961699" cy="599091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450428" y="2727434"/>
                <a:ext cx="961696" cy="583325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450425" y="2711668"/>
                <a:ext cx="8098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 smtClean="0">
                    <a:latin typeface="Times New Roman" pitchFamily="18" charset="0"/>
                    <a:cs typeface="Times New Roman" pitchFamily="18" charset="0"/>
                  </a:rPr>
                  <a:t>Control_2</a:t>
                </a:r>
                <a:endParaRPr lang="zh-CN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组合 30"/>
            <p:cNvGrpSpPr/>
            <p:nvPr/>
          </p:nvGrpSpPr>
          <p:grpSpPr>
            <a:xfrm>
              <a:off x="2638094" y="2165132"/>
              <a:ext cx="969561" cy="599091"/>
              <a:chOff x="1450425" y="2711668"/>
              <a:chExt cx="969561" cy="599091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1450428" y="2727434"/>
                <a:ext cx="961696" cy="58332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450425" y="2711668"/>
                <a:ext cx="9695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 smtClean="0">
                    <a:latin typeface="Times New Roman" pitchFamily="18" charset="0"/>
                    <a:cs typeface="Times New Roman" pitchFamily="18" charset="0"/>
                  </a:rPr>
                  <a:t>Treatment_1</a:t>
                </a:r>
                <a:endParaRPr lang="zh-CN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" name="组合 33"/>
            <p:cNvGrpSpPr/>
            <p:nvPr/>
          </p:nvGrpSpPr>
          <p:grpSpPr>
            <a:xfrm>
              <a:off x="2790494" y="2412125"/>
              <a:ext cx="969561" cy="599091"/>
              <a:chOff x="1450425" y="2711668"/>
              <a:chExt cx="969561" cy="599091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450428" y="2727434"/>
                <a:ext cx="961696" cy="58332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450425" y="2711668"/>
                <a:ext cx="9695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 smtClean="0">
                    <a:latin typeface="Times New Roman" pitchFamily="18" charset="0"/>
                    <a:cs typeface="Times New Roman" pitchFamily="18" charset="0"/>
                  </a:rPr>
                  <a:t>Treatment_2</a:t>
                </a:r>
                <a:endParaRPr lang="zh-CN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772517" y="1560782"/>
              <a:ext cx="81624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CGCTCG</a:t>
              </a:r>
            </a:p>
            <a:p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TCGACG</a:t>
              </a:r>
            </a:p>
            <a:p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CGACGT</a:t>
              </a:r>
            </a:p>
            <a:p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GTGA…</a:t>
              </a:r>
            </a:p>
            <a:p>
              <a:pPr algn="ctr"/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/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zh-CN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右大括号 41"/>
            <p:cNvSpPr/>
            <p:nvPr/>
          </p:nvSpPr>
          <p:spPr>
            <a:xfrm>
              <a:off x="1655381" y="1686902"/>
              <a:ext cx="156078" cy="89863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8" name="直接箭头连接符 47"/>
            <p:cNvCxnSpPr/>
            <p:nvPr/>
          </p:nvCxnSpPr>
          <p:spPr>
            <a:xfrm rot="10800000">
              <a:off x="1907627" y="2144114"/>
              <a:ext cx="362607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ysDot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51"/>
          <p:cNvGrpSpPr/>
          <p:nvPr/>
        </p:nvGrpSpPr>
        <p:grpSpPr>
          <a:xfrm>
            <a:off x="1760644" y="3567615"/>
            <a:ext cx="2469043" cy="1049507"/>
            <a:chOff x="1072055" y="3515713"/>
            <a:chExt cx="2469043" cy="1049507"/>
          </a:xfrm>
        </p:grpSpPr>
        <p:sp>
          <p:nvSpPr>
            <p:cNvPr id="40" name="TextBox 39"/>
            <p:cNvSpPr txBox="1"/>
            <p:nvPr/>
          </p:nvSpPr>
          <p:spPr>
            <a:xfrm>
              <a:off x="1072055" y="4288221"/>
              <a:ext cx="2443298" cy="276999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…ATCGCTCGACGACGTGA…</a:t>
              </a:r>
              <a:endParaRPr lang="zh-CN" altLang="en-US" sz="1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29406" y="3967655"/>
              <a:ext cx="8947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CGCTCG</a:t>
              </a:r>
              <a:endParaRPr lang="zh-CN" altLang="en-US" sz="12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818287" y="3757451"/>
              <a:ext cx="883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TCGACG</a:t>
              </a:r>
              <a:endParaRPr lang="zh-CN" altLang="en-US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91855" y="3515713"/>
              <a:ext cx="883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CGACGT</a:t>
              </a:r>
              <a:endParaRPr lang="zh-CN" altLang="en-US" sz="1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753703" y="3983423"/>
              <a:ext cx="7873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GTGA…</a:t>
              </a:r>
              <a:endParaRPr lang="zh-CN" altLang="en-US" sz="1200" dirty="0"/>
            </a:p>
          </p:txBody>
        </p:sp>
      </p:grpSp>
      <p:cxnSp>
        <p:nvCxnSpPr>
          <p:cNvPr id="57" name="直接箭头连接符 56"/>
          <p:cNvCxnSpPr/>
          <p:nvPr/>
        </p:nvCxnSpPr>
        <p:spPr>
          <a:xfrm rot="5400000">
            <a:off x="2745990" y="3088868"/>
            <a:ext cx="488731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95"/>
          <p:cNvGrpSpPr/>
          <p:nvPr/>
        </p:nvGrpSpPr>
        <p:grpSpPr>
          <a:xfrm>
            <a:off x="1699468" y="5242662"/>
            <a:ext cx="2589179" cy="1237369"/>
            <a:chOff x="1306745" y="5289555"/>
            <a:chExt cx="2589179" cy="1237369"/>
          </a:xfrm>
        </p:grpSpPr>
        <p:sp>
          <p:nvSpPr>
            <p:cNvPr id="58" name="矩形 57"/>
            <p:cNvSpPr/>
            <p:nvPr/>
          </p:nvSpPr>
          <p:spPr>
            <a:xfrm>
              <a:off x="1529255" y="6321972"/>
              <a:ext cx="457200" cy="2049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Exon1</a:t>
              </a:r>
              <a:endParaRPr lang="zh-CN" altLang="en-US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2217683" y="6321972"/>
              <a:ext cx="698938" cy="1996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Exon2</a:t>
              </a:r>
              <a:endParaRPr lang="zh-CN" altLang="en-US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3274021" y="6316712"/>
              <a:ext cx="457200" cy="2049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Exon3</a:t>
              </a:r>
              <a:endParaRPr lang="zh-CN" altLang="en-US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2" name="直接连接符 61"/>
            <p:cNvCxnSpPr>
              <a:stCxn id="58" idx="3"/>
              <a:endCxn id="59" idx="1"/>
            </p:cNvCxnSpPr>
            <p:nvPr/>
          </p:nvCxnSpPr>
          <p:spPr>
            <a:xfrm flipV="1">
              <a:off x="1986455" y="6421820"/>
              <a:ext cx="231228" cy="2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>
              <a:stCxn id="59" idx="3"/>
              <a:endCxn id="60" idx="1"/>
            </p:cNvCxnSpPr>
            <p:nvPr/>
          </p:nvCxnSpPr>
          <p:spPr>
            <a:xfrm flipV="1">
              <a:off x="2916621" y="6419188"/>
              <a:ext cx="357400" cy="26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矩形 66"/>
            <p:cNvSpPr/>
            <p:nvPr/>
          </p:nvSpPr>
          <p:spPr>
            <a:xfrm>
              <a:off x="1673066" y="6186121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1757372" y="6095330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1627670" y="5824577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1668202" y="5913747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>
              <a:off x="1619564" y="5655965"/>
              <a:ext cx="87782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1796283" y="5589493"/>
              <a:ext cx="87782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72"/>
            <p:cNvSpPr/>
            <p:nvPr/>
          </p:nvSpPr>
          <p:spPr>
            <a:xfrm>
              <a:off x="1611457" y="5433850"/>
              <a:ext cx="87782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1671445" y="5289555"/>
              <a:ext cx="87782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1750887" y="5378725"/>
              <a:ext cx="87782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7" name="直接连接符 76"/>
            <p:cNvCxnSpPr/>
            <p:nvPr/>
          </p:nvCxnSpPr>
          <p:spPr>
            <a:xfrm flipV="1">
              <a:off x="1337549" y="6026285"/>
              <a:ext cx="2558375" cy="486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V="1">
              <a:off x="1324578" y="5765260"/>
              <a:ext cx="2558375" cy="486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V="1">
              <a:off x="1306745" y="5509098"/>
              <a:ext cx="2558375" cy="486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矩形 79"/>
            <p:cNvSpPr/>
            <p:nvPr/>
          </p:nvSpPr>
          <p:spPr>
            <a:xfrm>
              <a:off x="2316732" y="5657581"/>
              <a:ext cx="87782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矩形 80"/>
            <p:cNvSpPr/>
            <p:nvPr/>
          </p:nvSpPr>
          <p:spPr>
            <a:xfrm>
              <a:off x="2678277" y="5600836"/>
              <a:ext cx="87782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矩形 81"/>
            <p:cNvSpPr/>
            <p:nvPr/>
          </p:nvSpPr>
          <p:spPr>
            <a:xfrm>
              <a:off x="2308625" y="5435466"/>
              <a:ext cx="87782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矩形 82"/>
            <p:cNvSpPr/>
            <p:nvPr/>
          </p:nvSpPr>
          <p:spPr>
            <a:xfrm>
              <a:off x="2548575" y="5291171"/>
              <a:ext cx="87782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矩形 83"/>
            <p:cNvSpPr/>
            <p:nvPr/>
          </p:nvSpPr>
          <p:spPr>
            <a:xfrm>
              <a:off x="2448055" y="5380341"/>
              <a:ext cx="87782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/>
          </p:nvSpPr>
          <p:spPr>
            <a:xfrm>
              <a:off x="2702595" y="5381962"/>
              <a:ext cx="87782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矩形 85"/>
            <p:cNvSpPr/>
            <p:nvPr/>
          </p:nvSpPr>
          <p:spPr>
            <a:xfrm>
              <a:off x="2490209" y="5617049"/>
              <a:ext cx="87782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矩形 86"/>
            <p:cNvSpPr/>
            <p:nvPr/>
          </p:nvSpPr>
          <p:spPr>
            <a:xfrm>
              <a:off x="3493781" y="5302520"/>
              <a:ext cx="87782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矩形 87"/>
            <p:cNvSpPr/>
            <p:nvPr/>
          </p:nvSpPr>
          <p:spPr>
            <a:xfrm>
              <a:off x="3334893" y="5391690"/>
              <a:ext cx="87782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矩形 88"/>
            <p:cNvSpPr/>
            <p:nvPr/>
          </p:nvSpPr>
          <p:spPr>
            <a:xfrm>
              <a:off x="3589433" y="5393311"/>
              <a:ext cx="87782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矩形 89"/>
            <p:cNvSpPr/>
            <p:nvPr/>
          </p:nvSpPr>
          <p:spPr>
            <a:xfrm>
              <a:off x="3569979" y="5607321"/>
              <a:ext cx="87782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 90"/>
            <p:cNvSpPr/>
            <p:nvPr/>
          </p:nvSpPr>
          <p:spPr>
            <a:xfrm>
              <a:off x="3381911" y="5623534"/>
              <a:ext cx="87782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矩形 91"/>
            <p:cNvSpPr/>
            <p:nvPr/>
          </p:nvSpPr>
          <p:spPr>
            <a:xfrm>
              <a:off x="3542397" y="6187743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矩形 92"/>
            <p:cNvSpPr/>
            <p:nvPr/>
          </p:nvSpPr>
          <p:spPr>
            <a:xfrm>
              <a:off x="3373784" y="6096952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矩形 93"/>
            <p:cNvSpPr/>
            <p:nvPr/>
          </p:nvSpPr>
          <p:spPr>
            <a:xfrm>
              <a:off x="3521319" y="5826199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矩形 94"/>
            <p:cNvSpPr/>
            <p:nvPr/>
          </p:nvSpPr>
          <p:spPr>
            <a:xfrm>
              <a:off x="3391619" y="5915369"/>
              <a:ext cx="8778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7" name="直接箭头连接符 96"/>
          <p:cNvCxnSpPr/>
          <p:nvPr/>
        </p:nvCxnSpPr>
        <p:spPr>
          <a:xfrm rot="5400000">
            <a:off x="2840507" y="4931899"/>
            <a:ext cx="396237" cy="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箭头连接符 101"/>
          <p:cNvCxnSpPr/>
          <p:nvPr/>
        </p:nvCxnSpPr>
        <p:spPr>
          <a:xfrm rot="10800000">
            <a:off x="4754881" y="2419643"/>
            <a:ext cx="675251" cy="295424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箭头连接符 106"/>
          <p:cNvCxnSpPr/>
          <p:nvPr/>
        </p:nvCxnSpPr>
        <p:spPr>
          <a:xfrm rot="10800000">
            <a:off x="4600136" y="4403188"/>
            <a:ext cx="897991" cy="82064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箭头连接符 108"/>
          <p:cNvCxnSpPr/>
          <p:nvPr/>
        </p:nvCxnSpPr>
        <p:spPr>
          <a:xfrm rot="10800000" flipV="1">
            <a:off x="4600137" y="5383239"/>
            <a:ext cx="867513" cy="342311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Cleaning Raw Reads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/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Sequencer may generate poor quality reads.</a:t>
            </a:r>
          </a:p>
          <a:p>
            <a:pPr lvl="1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Use FastQC [1] to assess quality of reads.</a:t>
            </a:r>
          </a:p>
          <a:p>
            <a:pPr lvl="1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Use Trimmomatic [2] to clean reads: trailing quality &lt; 28, minimum length = 32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bp.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49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2169866" y="3287171"/>
            <a:ext cx="7634081" cy="3309425"/>
            <a:chOff x="913" y="7153"/>
            <a:chExt cx="9823" cy="5008"/>
          </a:xfrm>
        </p:grpSpPr>
        <p:sp>
          <p:nvSpPr>
            <p:cNvPr id="75782" name="AutoShape 6"/>
            <p:cNvSpPr>
              <a:spLocks noChangeAspect="1" noChangeArrowheads="1" noTextEdit="1"/>
            </p:cNvSpPr>
            <p:nvPr/>
          </p:nvSpPr>
          <p:spPr bwMode="auto">
            <a:xfrm>
              <a:off x="913" y="7287"/>
              <a:ext cx="9360" cy="487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75781" name="Picture 5" descr="before_trim_perbasequa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0" y="7153"/>
              <a:ext cx="4380" cy="4488"/>
            </a:xfrm>
            <a:prstGeom prst="rect">
              <a:avLst/>
            </a:prstGeom>
            <a:noFill/>
          </p:spPr>
        </p:pic>
        <p:sp>
          <p:nvSpPr>
            <p:cNvPr id="75780" name="Text Box 4"/>
            <p:cNvSpPr txBox="1">
              <a:spLocks noChangeArrowheads="1"/>
            </p:cNvSpPr>
            <p:nvPr/>
          </p:nvSpPr>
          <p:spPr bwMode="auto">
            <a:xfrm>
              <a:off x="3114" y="11641"/>
              <a:ext cx="2025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11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before</a:t>
              </a:r>
              <a:r>
                <a:rPr kumimoji="0" lang="en-US" altLang="zh-CN" sz="1100" b="0" i="0" u="none" strike="noStrike" cap="none" normalizeH="0" baseline="0" dirty="0" smtClean="0">
                  <a:ln>
                    <a:noFill/>
                  </a:ln>
                  <a:solidFill>
                    <a:srgbClr val="00000A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11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cleaning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75779" name="Text Box 3"/>
            <p:cNvSpPr txBox="1">
              <a:spLocks noChangeArrowheads="1"/>
            </p:cNvSpPr>
            <p:nvPr/>
          </p:nvSpPr>
          <p:spPr bwMode="auto">
            <a:xfrm>
              <a:off x="7961" y="11641"/>
              <a:ext cx="1770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zh-CN" sz="11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after cleaning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pic>
          <p:nvPicPr>
            <p:cNvPr id="75778" name="Picture 2" descr="after_trim_perbasequa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66" y="7153"/>
              <a:ext cx="4770" cy="4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Related Methods</a:t>
            </a:r>
            <a:endParaRPr lang="en-US" b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90" name="Content Placeholder 2"/>
          <p:cNvSpPr>
            <a:spLocks noGrp="1"/>
          </p:cNvSpPr>
          <p:nvPr>
            <p:ph idx="1"/>
          </p:nvPr>
        </p:nvSpPr>
        <p:spPr>
          <a:xfrm>
            <a:off x="673922" y="1646901"/>
            <a:ext cx="10760075" cy="4592637"/>
          </a:xfrm>
        </p:spPr>
        <p:txBody>
          <a:bodyPr>
            <a:normAutofit fontScale="77500" lnSpcReduction="20000"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1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Different kinds of indexes: suffix trees, suffix arrays, hash tables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1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Example: reference sequence = </a:t>
            </a:r>
            <a:r>
              <a:rPr lang="en-US" sz="3100" b="1" i="1" dirty="0" err="1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atcat</a:t>
            </a:r>
            <a:r>
              <a:rPr lang="en-US" sz="31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$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100" b="1" dirty="0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Indices can be big. For human: suffix tree &gt; 50 </a:t>
            </a:r>
            <a:r>
              <a:rPr lang="en-US" sz="3100" b="1" dirty="0" err="1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Gb</a:t>
            </a:r>
            <a:r>
              <a:rPr lang="en-US" sz="3100" b="1" dirty="0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,  suffix array &gt; 12 </a:t>
            </a:r>
            <a:r>
              <a:rPr lang="en-US" sz="3100" b="1" dirty="0" err="1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Gb</a:t>
            </a:r>
            <a:r>
              <a:rPr lang="en-US" sz="3100" b="1" dirty="0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, hash table &gt; 12 </a:t>
            </a:r>
            <a:r>
              <a:rPr lang="en-US" sz="3100" b="1" dirty="0" err="1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Gb</a:t>
            </a:r>
            <a:r>
              <a:rPr lang="en-US" sz="3100" b="1" dirty="0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5361" name="Group 1"/>
          <p:cNvGrpSpPr>
            <a:grpSpLocks noChangeAspect="1"/>
          </p:cNvGrpSpPr>
          <p:nvPr/>
        </p:nvGrpSpPr>
        <p:grpSpPr bwMode="auto">
          <a:xfrm>
            <a:off x="867169" y="2790514"/>
            <a:ext cx="3830955" cy="2030413"/>
            <a:chOff x="3327" y="8413"/>
            <a:chExt cx="6033" cy="3197"/>
          </a:xfrm>
        </p:grpSpPr>
        <p:sp>
          <p:nvSpPr>
            <p:cNvPr id="15398" name="AutoShape 38"/>
            <p:cNvSpPr>
              <a:spLocks noChangeAspect="1" noChangeArrowheads="1" noTextEdit="1"/>
            </p:cNvSpPr>
            <p:nvPr/>
          </p:nvSpPr>
          <p:spPr bwMode="auto">
            <a:xfrm>
              <a:off x="3327" y="8413"/>
              <a:ext cx="6033" cy="319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5362" name="Group 2"/>
            <p:cNvGrpSpPr>
              <a:grpSpLocks/>
            </p:cNvGrpSpPr>
            <p:nvPr/>
          </p:nvGrpSpPr>
          <p:grpSpPr bwMode="auto">
            <a:xfrm>
              <a:off x="3723" y="8579"/>
              <a:ext cx="4760" cy="2861"/>
              <a:chOff x="3672" y="14867"/>
              <a:chExt cx="4760" cy="2861"/>
            </a:xfrm>
          </p:grpSpPr>
          <p:sp>
            <p:nvSpPr>
              <p:cNvPr id="15397" name="Oval 37"/>
              <p:cNvSpPr>
                <a:spLocks noChangeArrowheads="1"/>
              </p:cNvSpPr>
              <p:nvPr/>
            </p:nvSpPr>
            <p:spPr bwMode="auto">
              <a:xfrm>
                <a:off x="6239" y="17166"/>
                <a:ext cx="545" cy="55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3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96" name="AutoShape 36"/>
              <p:cNvSpPr>
                <a:spLocks noChangeShapeType="1"/>
              </p:cNvSpPr>
              <p:nvPr/>
            </p:nvSpPr>
            <p:spPr bwMode="auto">
              <a:xfrm flipH="1">
                <a:off x="4834" y="16326"/>
                <a:ext cx="482" cy="8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95" name="Oval 35"/>
              <p:cNvSpPr>
                <a:spLocks noChangeArrowheads="1"/>
              </p:cNvSpPr>
              <p:nvPr/>
            </p:nvSpPr>
            <p:spPr bwMode="auto">
              <a:xfrm>
                <a:off x="4561" y="17177"/>
                <a:ext cx="545" cy="55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4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94" name="Text Box 34"/>
              <p:cNvSpPr txBox="1">
                <a:spLocks noChangeArrowheads="1"/>
              </p:cNvSpPr>
              <p:nvPr/>
            </p:nvSpPr>
            <p:spPr bwMode="auto">
              <a:xfrm>
                <a:off x="5434" y="16407"/>
                <a:ext cx="350" cy="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a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93" name="Text Box 33"/>
              <p:cNvSpPr txBox="1">
                <a:spLocks noChangeArrowheads="1"/>
              </p:cNvSpPr>
              <p:nvPr/>
            </p:nvSpPr>
            <p:spPr bwMode="auto">
              <a:xfrm>
                <a:off x="5514" y="16613"/>
                <a:ext cx="375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t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92" name="Text Box 32"/>
              <p:cNvSpPr txBox="1">
                <a:spLocks noChangeArrowheads="1"/>
              </p:cNvSpPr>
              <p:nvPr/>
            </p:nvSpPr>
            <p:spPr bwMode="auto">
              <a:xfrm>
                <a:off x="5344" y="16241"/>
                <a:ext cx="370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c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91" name="Text Box 31"/>
              <p:cNvSpPr txBox="1">
                <a:spLocks noChangeArrowheads="1"/>
              </p:cNvSpPr>
              <p:nvPr/>
            </p:nvSpPr>
            <p:spPr bwMode="auto">
              <a:xfrm>
                <a:off x="4741" y="16536"/>
                <a:ext cx="412" cy="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$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90" name="Oval 30"/>
              <p:cNvSpPr>
                <a:spLocks noChangeArrowheads="1"/>
              </p:cNvSpPr>
              <p:nvPr/>
            </p:nvSpPr>
            <p:spPr bwMode="auto">
              <a:xfrm>
                <a:off x="5455" y="14867"/>
                <a:ext cx="426" cy="36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89" name="AutoShape 29"/>
              <p:cNvSpPr>
                <a:spLocks noChangeShapeType="1"/>
              </p:cNvSpPr>
              <p:nvPr/>
            </p:nvSpPr>
            <p:spPr bwMode="auto">
              <a:xfrm>
                <a:off x="5668" y="15233"/>
                <a:ext cx="844" cy="193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88" name="Text Box 28"/>
              <p:cNvSpPr txBox="1">
                <a:spLocks noChangeArrowheads="1"/>
              </p:cNvSpPr>
              <p:nvPr/>
            </p:nvSpPr>
            <p:spPr bwMode="auto">
              <a:xfrm>
                <a:off x="6314" y="15218"/>
                <a:ext cx="370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t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87" name="Text Box 27"/>
              <p:cNvSpPr txBox="1">
                <a:spLocks noChangeArrowheads="1"/>
              </p:cNvSpPr>
              <p:nvPr/>
            </p:nvSpPr>
            <p:spPr bwMode="auto">
              <a:xfrm>
                <a:off x="5977" y="15732"/>
                <a:ext cx="375" cy="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c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86" name="Text Box 26"/>
              <p:cNvSpPr txBox="1">
                <a:spLocks noChangeArrowheads="1"/>
              </p:cNvSpPr>
              <p:nvPr/>
            </p:nvSpPr>
            <p:spPr bwMode="auto">
              <a:xfrm>
                <a:off x="6080" y="15900"/>
                <a:ext cx="383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a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85" name="Text Box 25"/>
              <p:cNvSpPr txBox="1">
                <a:spLocks noChangeArrowheads="1"/>
              </p:cNvSpPr>
              <p:nvPr/>
            </p:nvSpPr>
            <p:spPr bwMode="auto">
              <a:xfrm>
                <a:off x="6187" y="16138"/>
                <a:ext cx="450" cy="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100" dirty="0" smtClean="0"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t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84" name="Text Box 24"/>
              <p:cNvSpPr txBox="1">
                <a:spLocks noChangeArrowheads="1"/>
              </p:cNvSpPr>
              <p:nvPr/>
            </p:nvSpPr>
            <p:spPr bwMode="auto">
              <a:xfrm>
                <a:off x="6277" y="16366"/>
                <a:ext cx="450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$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83" name="AutoShape 23"/>
              <p:cNvSpPr>
                <a:spLocks noChangeShapeType="1"/>
              </p:cNvSpPr>
              <p:nvPr/>
            </p:nvSpPr>
            <p:spPr bwMode="auto">
              <a:xfrm>
                <a:off x="5668" y="15233"/>
                <a:ext cx="1707" cy="707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82" name="Text Box 22"/>
              <p:cNvSpPr txBox="1">
                <a:spLocks noChangeArrowheads="1"/>
              </p:cNvSpPr>
              <p:nvPr/>
            </p:nvSpPr>
            <p:spPr bwMode="auto">
              <a:xfrm>
                <a:off x="7540" y="16261"/>
                <a:ext cx="450" cy="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c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81" name="Oval 21"/>
              <p:cNvSpPr>
                <a:spLocks noChangeArrowheads="1"/>
              </p:cNvSpPr>
              <p:nvPr/>
            </p:nvSpPr>
            <p:spPr bwMode="auto">
              <a:xfrm>
                <a:off x="7100" y="17166"/>
                <a:ext cx="545" cy="55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5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80" name="Text Box 20"/>
              <p:cNvSpPr txBox="1">
                <a:spLocks noChangeArrowheads="1"/>
              </p:cNvSpPr>
              <p:nvPr/>
            </p:nvSpPr>
            <p:spPr bwMode="auto">
              <a:xfrm>
                <a:off x="7692" y="16380"/>
                <a:ext cx="450" cy="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a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79" name="Text Box 19"/>
              <p:cNvSpPr txBox="1">
                <a:spLocks noChangeArrowheads="1"/>
              </p:cNvSpPr>
              <p:nvPr/>
            </p:nvSpPr>
            <p:spPr bwMode="auto">
              <a:xfrm>
                <a:off x="7847" y="16537"/>
                <a:ext cx="450" cy="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t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78" name="Text Box 18"/>
              <p:cNvSpPr txBox="1">
                <a:spLocks noChangeArrowheads="1"/>
              </p:cNvSpPr>
              <p:nvPr/>
            </p:nvSpPr>
            <p:spPr bwMode="auto">
              <a:xfrm>
                <a:off x="7960" y="16704"/>
                <a:ext cx="450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$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77" name="AutoShape 17"/>
              <p:cNvSpPr>
                <a:spLocks noChangeShapeType="1"/>
              </p:cNvSpPr>
              <p:nvPr/>
            </p:nvSpPr>
            <p:spPr bwMode="auto">
              <a:xfrm flipH="1">
                <a:off x="5316" y="15233"/>
                <a:ext cx="352" cy="727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76" name="Text Box 16"/>
              <p:cNvSpPr txBox="1">
                <a:spLocks noChangeArrowheads="1"/>
              </p:cNvSpPr>
              <p:nvPr/>
            </p:nvSpPr>
            <p:spPr bwMode="auto">
              <a:xfrm>
                <a:off x="5384" y="15416"/>
                <a:ext cx="382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a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75" name="Text Box 15"/>
              <p:cNvSpPr txBox="1">
                <a:spLocks noChangeArrowheads="1"/>
              </p:cNvSpPr>
              <p:nvPr/>
            </p:nvSpPr>
            <p:spPr bwMode="auto">
              <a:xfrm>
                <a:off x="5350" y="15610"/>
                <a:ext cx="443" cy="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t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74" name="Oval 14"/>
              <p:cNvSpPr>
                <a:spLocks noChangeArrowheads="1"/>
              </p:cNvSpPr>
              <p:nvPr/>
            </p:nvSpPr>
            <p:spPr bwMode="auto">
              <a:xfrm>
                <a:off x="5103" y="15960"/>
                <a:ext cx="426" cy="36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73" name="Oval 13"/>
              <p:cNvSpPr>
                <a:spLocks noChangeArrowheads="1"/>
              </p:cNvSpPr>
              <p:nvPr/>
            </p:nvSpPr>
            <p:spPr bwMode="auto">
              <a:xfrm>
                <a:off x="5384" y="17177"/>
                <a:ext cx="545" cy="55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1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72" name="AutoShape 12"/>
              <p:cNvSpPr>
                <a:spLocks noChangeShapeType="1"/>
              </p:cNvSpPr>
              <p:nvPr/>
            </p:nvSpPr>
            <p:spPr bwMode="auto">
              <a:xfrm>
                <a:off x="5316" y="16326"/>
                <a:ext cx="341" cy="85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71" name="Text Box 11"/>
              <p:cNvSpPr txBox="1">
                <a:spLocks noChangeArrowheads="1"/>
              </p:cNvSpPr>
              <p:nvPr/>
            </p:nvSpPr>
            <p:spPr bwMode="auto">
              <a:xfrm>
                <a:off x="5579" y="16832"/>
                <a:ext cx="450" cy="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$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70" name="Oval 10"/>
              <p:cNvSpPr>
                <a:spLocks noChangeArrowheads="1"/>
              </p:cNvSpPr>
              <p:nvPr/>
            </p:nvSpPr>
            <p:spPr bwMode="auto">
              <a:xfrm>
                <a:off x="7162" y="15940"/>
                <a:ext cx="426" cy="36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69" name="AutoShape 9"/>
              <p:cNvSpPr>
                <a:spLocks noChangeShapeType="1"/>
              </p:cNvSpPr>
              <p:nvPr/>
            </p:nvSpPr>
            <p:spPr bwMode="auto">
              <a:xfrm flipH="1">
                <a:off x="7373" y="16306"/>
                <a:ext cx="2" cy="86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68" name="Oval 8"/>
              <p:cNvSpPr>
                <a:spLocks noChangeArrowheads="1"/>
              </p:cNvSpPr>
              <p:nvPr/>
            </p:nvSpPr>
            <p:spPr bwMode="auto">
              <a:xfrm>
                <a:off x="7887" y="17162"/>
                <a:ext cx="545" cy="55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2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67" name="AutoShape 7"/>
              <p:cNvSpPr>
                <a:spLocks noChangeShapeType="1"/>
              </p:cNvSpPr>
              <p:nvPr/>
            </p:nvSpPr>
            <p:spPr bwMode="auto">
              <a:xfrm>
                <a:off x="7375" y="16306"/>
                <a:ext cx="785" cy="856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66" name="Text Box 6"/>
              <p:cNvSpPr txBox="1">
                <a:spLocks noChangeArrowheads="1"/>
              </p:cNvSpPr>
              <p:nvPr/>
            </p:nvSpPr>
            <p:spPr bwMode="auto">
              <a:xfrm>
                <a:off x="7017" y="16502"/>
                <a:ext cx="450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$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65" name="AutoShape 5"/>
              <p:cNvSpPr>
                <a:spLocks noChangeShapeType="1"/>
              </p:cNvSpPr>
              <p:nvPr/>
            </p:nvSpPr>
            <p:spPr bwMode="auto">
              <a:xfrm flipV="1">
                <a:off x="3945" y="15233"/>
                <a:ext cx="1723" cy="19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64" name="Oval 4"/>
              <p:cNvSpPr>
                <a:spLocks noChangeArrowheads="1"/>
              </p:cNvSpPr>
              <p:nvPr/>
            </p:nvSpPr>
            <p:spPr bwMode="auto">
              <a:xfrm>
                <a:off x="3672" y="17177"/>
                <a:ext cx="545" cy="55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6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363" name="Text Box 3"/>
              <p:cNvSpPr txBox="1">
                <a:spLocks noChangeArrowheads="1"/>
              </p:cNvSpPr>
              <p:nvPr/>
            </p:nvSpPr>
            <p:spPr bwMode="auto">
              <a:xfrm>
                <a:off x="4317" y="15979"/>
                <a:ext cx="412" cy="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Times New Roman" pitchFamily="18" charset="0"/>
                  </a:rPr>
                  <a:t>$</a:t>
                </a:r>
                <a:endParaRPr kumimoji="0" lang="en-US" altLang="zh-CN" sz="1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</p:grpSp>
      </p:grpSp>
      <p:graphicFrame>
        <p:nvGraphicFramePr>
          <p:cNvPr id="64" name="表格 63"/>
          <p:cNvGraphicFramePr>
            <a:graphicFrameLocks noGrp="1"/>
          </p:cNvGraphicFramePr>
          <p:nvPr/>
        </p:nvGraphicFramePr>
        <p:xfrm>
          <a:off x="4901827" y="2755038"/>
          <a:ext cx="2066531" cy="214805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03799"/>
                <a:gridCol w="664098"/>
                <a:gridCol w="898634"/>
              </a:tblGrid>
              <a:tr h="306865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100" kern="100" dirty="0" err="1" smtClean="0">
                          <a:solidFill>
                            <a:schemeClr val="tx1"/>
                          </a:solidFill>
                          <a:latin typeface="Century Gothic (正文)"/>
                          <a:ea typeface="Droid Sans Fallback"/>
                          <a:cs typeface="Times New Roman"/>
                        </a:rPr>
                        <a:t>i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entury Gothic (正文)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</a:rPr>
                        <a:t>Position</a:t>
                      </a:r>
                      <a:endParaRPr lang="zh-CN" sz="1100" kern="100" dirty="0">
                        <a:solidFill>
                          <a:srgbClr val="FF0000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00" dirty="0"/>
                        <a:t>Suffix</a:t>
                      </a:r>
                      <a:endParaRPr lang="zh-CN" sz="1100" kern="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</a:tr>
              <a:tr h="306865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100" kern="100" dirty="0" smtClean="0">
                          <a:solidFill>
                            <a:schemeClr val="tx1"/>
                          </a:solidFill>
                          <a:latin typeface="Century Gothic (正文)"/>
                          <a:ea typeface="Droid Sans Fallback"/>
                          <a:cs typeface="Times New Roman"/>
                        </a:rPr>
                        <a:t>1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entury Gothic (正文)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000" kern="1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CN" sz="1100" kern="100" dirty="0">
                        <a:solidFill>
                          <a:srgbClr val="FF0000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100" kern="100" dirty="0" smtClean="0"/>
                        <a:t>$</a:t>
                      </a:r>
                      <a:endParaRPr lang="zh-CN" sz="1100" kern="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</a:tr>
              <a:tr h="306865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100" kern="100" dirty="0" smtClean="0">
                          <a:solidFill>
                            <a:schemeClr val="tx1"/>
                          </a:solidFill>
                          <a:latin typeface="Century Gothic (正文)"/>
                          <a:ea typeface="Droid Sans Fallback"/>
                          <a:cs typeface="Times New Roman"/>
                        </a:rPr>
                        <a:t>2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entury Gothic (正文)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100" kern="1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CN" sz="1100" kern="100" dirty="0">
                        <a:solidFill>
                          <a:srgbClr val="FF0000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tc>
                  <a:txBody>
                    <a:bodyPr/>
                    <a:lstStyle/>
                    <a:p>
                      <a:pPr marL="161290" marR="0" indent="-161290" algn="ctr" defTabSz="457200" rtl="0" eaLnBrk="1" fontAlgn="auto" latinLnBrk="0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kern="100" dirty="0" smtClean="0">
                          <a:latin typeface="Calibri" pitchFamily="34" charset="0"/>
                          <a:cs typeface="Times New Roman" pitchFamily="18" charset="0"/>
                        </a:rPr>
                        <a:t>at</a:t>
                      </a:r>
                      <a:r>
                        <a:rPr lang="en-US" sz="1000" kern="100" dirty="0" smtClean="0"/>
                        <a:t>$</a:t>
                      </a:r>
                      <a:endParaRPr lang="zh-CN" altLang="en-US" sz="1100" kern="100" dirty="0" smtClean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</a:tr>
              <a:tr h="306865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100" kern="100" dirty="0" smtClean="0">
                          <a:solidFill>
                            <a:schemeClr val="tx1"/>
                          </a:solidFill>
                          <a:latin typeface="Century Gothic (正文)"/>
                          <a:ea typeface="Droid Sans Fallback"/>
                          <a:cs typeface="Times New Roman"/>
                        </a:rPr>
                        <a:t>3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entury Gothic (正文)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000" kern="1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sz="1100" kern="100" dirty="0">
                        <a:solidFill>
                          <a:srgbClr val="FF0000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tc>
                  <a:txBody>
                    <a:bodyPr/>
                    <a:lstStyle/>
                    <a:p>
                      <a:pPr marL="161290" marR="0" indent="-161290" algn="ctr" defTabSz="457200" rtl="0" eaLnBrk="1" fontAlgn="auto" latinLnBrk="0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kern="100" dirty="0" err="1" smtClean="0">
                          <a:latin typeface="Calibri" pitchFamily="34" charset="0"/>
                        </a:rPr>
                        <a:t>atcat</a:t>
                      </a:r>
                      <a:r>
                        <a:rPr lang="en-US" sz="1000" kern="100" dirty="0" smtClean="0"/>
                        <a:t>$</a:t>
                      </a:r>
                      <a:endParaRPr lang="zh-CN" altLang="en-US" sz="1100" kern="100" dirty="0" smtClean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</a:tr>
              <a:tr h="306865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100" kern="100" dirty="0" smtClean="0">
                          <a:solidFill>
                            <a:schemeClr val="tx1"/>
                          </a:solidFill>
                          <a:latin typeface="Century Gothic (正文)"/>
                          <a:ea typeface="Droid Sans Fallback"/>
                          <a:cs typeface="Times New Roman"/>
                        </a:rPr>
                        <a:t>4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entury Gothic (正文)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000" kern="1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CN" sz="1100" kern="100" dirty="0">
                        <a:solidFill>
                          <a:srgbClr val="FF0000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tc>
                  <a:txBody>
                    <a:bodyPr/>
                    <a:lstStyle/>
                    <a:p>
                      <a:pPr marL="161290" marR="0" indent="-161290" algn="ctr" defTabSz="457200" rtl="0" eaLnBrk="1" fontAlgn="auto" latinLnBrk="0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kern="100" dirty="0" smtClean="0">
                          <a:latin typeface="Calibri" pitchFamily="34" charset="0"/>
                        </a:rPr>
                        <a:t>cat</a:t>
                      </a:r>
                      <a:r>
                        <a:rPr lang="en-US" sz="1000" kern="100" dirty="0" smtClean="0"/>
                        <a:t>$</a:t>
                      </a:r>
                      <a:endParaRPr lang="zh-CN" altLang="en-US" sz="1100" kern="100" dirty="0" smtClean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</a:tr>
              <a:tr h="306865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100" kern="100" dirty="0" smtClean="0">
                          <a:solidFill>
                            <a:schemeClr val="tx1"/>
                          </a:solidFill>
                          <a:latin typeface="Century Gothic (正文)"/>
                          <a:ea typeface="Droid Sans Fallback"/>
                          <a:cs typeface="Times New Roman"/>
                        </a:rPr>
                        <a:t>5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entury Gothic (正文)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zh-CN" sz="1100" kern="100" dirty="0">
                        <a:solidFill>
                          <a:srgbClr val="FF0000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 i="1" kern="100" dirty="0">
                          <a:latin typeface="Calibri" pitchFamily="34" charset="0"/>
                        </a:rPr>
                        <a:t>t</a:t>
                      </a:r>
                      <a:r>
                        <a:rPr lang="en-US" sz="1000" kern="100" dirty="0"/>
                        <a:t>$</a:t>
                      </a:r>
                      <a:endParaRPr lang="zh-CN" sz="1100" kern="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</a:tr>
              <a:tr h="306865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100" kern="100" dirty="0" smtClean="0">
                          <a:solidFill>
                            <a:schemeClr val="tx1"/>
                          </a:solidFill>
                          <a:latin typeface="Century Gothic (正文)"/>
                          <a:ea typeface="Droid Sans Fallback"/>
                          <a:cs typeface="Times New Roman"/>
                        </a:rPr>
                        <a:t>6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entury Gothic (正文)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000" kern="1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sz="1100" kern="100" dirty="0">
                        <a:solidFill>
                          <a:srgbClr val="FF0000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 i="1" kern="100" dirty="0" err="1" smtClean="0">
                          <a:latin typeface="Calibri" pitchFamily="34" charset="0"/>
                        </a:rPr>
                        <a:t>tcat</a:t>
                      </a:r>
                      <a:r>
                        <a:rPr lang="en-US" sz="1000" kern="100" dirty="0" smtClean="0"/>
                        <a:t>$</a:t>
                      </a:r>
                      <a:endParaRPr lang="zh-CN" altLang="en-US" sz="1100" kern="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3180" marR="68580" marT="0" marB="0" anchor="ctr"/>
                </a:tc>
              </a:tr>
            </a:tbl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1923393" y="4974197"/>
            <a:ext cx="1161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Suffix tree</a:t>
            </a:r>
            <a:endParaRPr lang="zh-CN" alt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260423" y="4968940"/>
            <a:ext cx="128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Suffix array</a:t>
            </a:r>
            <a:endParaRPr lang="zh-CN" alt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749244" y="4979446"/>
            <a:ext cx="122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Hash Table</a:t>
            </a:r>
            <a:endParaRPr lang="zh-CN" alt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7977147" y="3127513"/>
            <a:ext cx="3456850" cy="1303442"/>
            <a:chOff x="7977147" y="3127513"/>
            <a:chExt cx="3456850" cy="1303442"/>
          </a:xfrm>
        </p:grpSpPr>
        <p:grpSp>
          <p:nvGrpSpPr>
            <p:cNvPr id="102" name="组合 101"/>
            <p:cNvGrpSpPr/>
            <p:nvPr/>
          </p:nvGrpSpPr>
          <p:grpSpPr>
            <a:xfrm>
              <a:off x="7977147" y="3127513"/>
              <a:ext cx="3456850" cy="1303442"/>
              <a:chOff x="7977147" y="3127513"/>
              <a:chExt cx="3456850" cy="1303442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7978165" y="3665201"/>
                <a:ext cx="488869" cy="25574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7978175" y="4175209"/>
                <a:ext cx="488869" cy="25574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6" name="直接箭头连接符 75"/>
              <p:cNvCxnSpPr/>
              <p:nvPr/>
            </p:nvCxnSpPr>
            <p:spPr>
              <a:xfrm flipV="1">
                <a:off x="8219406" y="3243070"/>
                <a:ext cx="478006" cy="34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矩形 77"/>
              <p:cNvSpPr/>
              <p:nvPr/>
            </p:nvSpPr>
            <p:spPr>
              <a:xfrm>
                <a:off x="8693426" y="3127513"/>
                <a:ext cx="854591" cy="25574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000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at </a:t>
                </a:r>
                <a:r>
                  <a:rPr lang="en-US" altLang="zh-CN" sz="1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r>
                  <a:rPr lang="en-US" altLang="zh-CN" sz="1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zh-CN" alt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9" name="直接箭头连接符 78"/>
              <p:cNvCxnSpPr/>
              <p:nvPr/>
            </p:nvCxnSpPr>
            <p:spPr>
              <a:xfrm flipV="1">
                <a:off x="9360639" y="3246615"/>
                <a:ext cx="478006" cy="34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右箭头 79"/>
              <p:cNvSpPr/>
              <p:nvPr/>
            </p:nvSpPr>
            <p:spPr>
              <a:xfrm>
                <a:off x="8991885" y="3223842"/>
                <a:ext cx="152093" cy="92069"/>
              </a:xfrm>
              <a:prstGeom prst="rightArrow">
                <a:avLst/>
              </a:prstGeom>
              <a:solidFill>
                <a:schemeClr val="bg1">
                  <a:alpha val="70000"/>
                </a:schemeClr>
              </a:solidFill>
              <a:ln w="1905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9824021" y="3131057"/>
                <a:ext cx="854591" cy="25574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000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at </a:t>
                </a:r>
                <a:r>
                  <a:rPr lang="en-US" altLang="zh-CN" sz="1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r>
                  <a:rPr lang="en-US" altLang="zh-CN" sz="1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zh-CN" alt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" name="右箭头 81"/>
              <p:cNvSpPr/>
              <p:nvPr/>
            </p:nvSpPr>
            <p:spPr>
              <a:xfrm>
                <a:off x="10111846" y="3227386"/>
                <a:ext cx="152093" cy="92069"/>
              </a:xfrm>
              <a:prstGeom prst="rightArrow">
                <a:avLst/>
              </a:prstGeom>
              <a:solidFill>
                <a:schemeClr val="bg1">
                  <a:alpha val="70000"/>
                </a:schemeClr>
              </a:solidFill>
              <a:ln w="1905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3" name="直接箭头连接符 82"/>
              <p:cNvCxnSpPr/>
              <p:nvPr/>
            </p:nvCxnSpPr>
            <p:spPr>
              <a:xfrm flipV="1">
                <a:off x="10459336" y="3250160"/>
                <a:ext cx="478006" cy="34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/>
              <p:cNvSpPr txBox="1"/>
              <p:nvPr/>
            </p:nvSpPr>
            <p:spPr>
              <a:xfrm>
                <a:off x="10894813" y="3127818"/>
                <a:ext cx="539184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latin typeface="Times New Roman" pitchFamily="18" charset="0"/>
                    <a:cs typeface="Times New Roman" pitchFamily="18" charset="0"/>
                  </a:rPr>
                  <a:t>nil</a:t>
                </a:r>
                <a:endParaRPr lang="zh-CN" altLang="en-US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5" name="直接箭头连接符 84"/>
              <p:cNvCxnSpPr/>
              <p:nvPr/>
            </p:nvCxnSpPr>
            <p:spPr>
              <a:xfrm flipV="1">
                <a:off x="8222944" y="3778258"/>
                <a:ext cx="478006" cy="34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矩形 85"/>
              <p:cNvSpPr/>
              <p:nvPr/>
            </p:nvSpPr>
            <p:spPr>
              <a:xfrm>
                <a:off x="8696964" y="3662701"/>
                <a:ext cx="854591" cy="25574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000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ca </a:t>
                </a:r>
                <a:r>
                  <a:rPr lang="en-US" altLang="zh-CN" sz="1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r>
                  <a:rPr lang="en-US" altLang="zh-CN" sz="1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zh-CN" alt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右箭头 86"/>
              <p:cNvSpPr/>
              <p:nvPr/>
            </p:nvSpPr>
            <p:spPr>
              <a:xfrm>
                <a:off x="8995423" y="3759030"/>
                <a:ext cx="152093" cy="92069"/>
              </a:xfrm>
              <a:prstGeom prst="rightArrow">
                <a:avLst/>
              </a:prstGeom>
              <a:solidFill>
                <a:schemeClr val="bg1">
                  <a:alpha val="70000"/>
                </a:schemeClr>
              </a:solidFill>
              <a:ln w="1905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8" name="直接箭头连接符 87"/>
              <p:cNvCxnSpPr/>
              <p:nvPr/>
            </p:nvCxnSpPr>
            <p:spPr>
              <a:xfrm flipV="1">
                <a:off x="9367727" y="3774700"/>
                <a:ext cx="478006" cy="34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/>
              <p:cNvSpPr txBox="1"/>
              <p:nvPr/>
            </p:nvSpPr>
            <p:spPr>
              <a:xfrm>
                <a:off x="9803204" y="3652358"/>
                <a:ext cx="539184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latin typeface="Times New Roman" pitchFamily="18" charset="0"/>
                    <a:cs typeface="Times New Roman" pitchFamily="18" charset="0"/>
                  </a:rPr>
                  <a:t>nil</a:t>
                </a:r>
                <a:endParaRPr lang="zh-CN" altLang="en-US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7977148" y="3924609"/>
                <a:ext cx="488935" cy="26019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7978174" y="3398953"/>
                <a:ext cx="488869" cy="25574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矩形 93"/>
              <p:cNvSpPr/>
              <p:nvPr/>
            </p:nvSpPr>
            <p:spPr>
              <a:xfrm>
                <a:off x="7977147" y="3132115"/>
                <a:ext cx="488935" cy="26019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5" name="直接箭头连接符 94"/>
              <p:cNvCxnSpPr/>
              <p:nvPr/>
            </p:nvCxnSpPr>
            <p:spPr>
              <a:xfrm flipV="1">
                <a:off x="8222939" y="4084731"/>
                <a:ext cx="478006" cy="34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矩形 95"/>
              <p:cNvSpPr/>
              <p:nvPr/>
            </p:nvSpPr>
            <p:spPr>
              <a:xfrm>
                <a:off x="8696959" y="3969174"/>
                <a:ext cx="854591" cy="25574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000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tc</a:t>
                </a:r>
                <a:r>
                  <a:rPr lang="en-US" altLang="zh-CN" sz="1000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1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en-US" altLang="zh-CN" sz="1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zh-CN" alt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右箭头 96"/>
              <p:cNvSpPr/>
              <p:nvPr/>
            </p:nvSpPr>
            <p:spPr>
              <a:xfrm>
                <a:off x="8995418" y="4065503"/>
                <a:ext cx="152093" cy="92069"/>
              </a:xfrm>
              <a:prstGeom prst="rightArrow">
                <a:avLst/>
              </a:prstGeom>
              <a:solidFill>
                <a:schemeClr val="bg1">
                  <a:alpha val="70000"/>
                </a:schemeClr>
              </a:solidFill>
              <a:ln w="1905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8" name="直接箭头连接符 97"/>
              <p:cNvCxnSpPr/>
              <p:nvPr/>
            </p:nvCxnSpPr>
            <p:spPr>
              <a:xfrm flipV="1">
                <a:off x="9367722" y="4081173"/>
                <a:ext cx="478006" cy="34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>
                <a:off x="9812927" y="3958831"/>
                <a:ext cx="539184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smtClean="0">
                    <a:latin typeface="Times New Roman" pitchFamily="18" charset="0"/>
                    <a:cs typeface="Times New Roman" pitchFamily="18" charset="0"/>
                  </a:rPr>
                  <a:t>nil</a:t>
                </a:r>
                <a:endParaRPr lang="zh-CN" altLang="en-US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3" name="椭圆 72"/>
            <p:cNvSpPr/>
            <p:nvPr/>
          </p:nvSpPr>
          <p:spPr>
            <a:xfrm>
              <a:off x="8165803" y="3189767"/>
              <a:ext cx="95693" cy="106326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8158701" y="3724978"/>
              <a:ext cx="95693" cy="106326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>
              <a:off x="8162239" y="4026240"/>
              <a:ext cx="95693" cy="106326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>
              <a:off x="9331869" y="4026240"/>
              <a:ext cx="95693" cy="106326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>
            <a:xfrm>
              <a:off x="9335407" y="3732054"/>
              <a:ext cx="95693" cy="106326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9324774" y="3200404"/>
              <a:ext cx="95693" cy="106326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10412878" y="3203942"/>
              <a:ext cx="95693" cy="106326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Strategies of mapping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/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Unspliced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mapper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Bowtie [3]. Best for analysis within known genes.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Spliced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mapper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Tophat [4]. Best for unknown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exon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gene detection.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use Bowtie in our pipeline.</a:t>
            </a:r>
          </a:p>
          <a:p>
            <a:pPr lvl="1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Map reads to transcriptome.</a:t>
            </a:r>
          </a:p>
          <a:p>
            <a:pPr lvl="1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Increase accurate rate of mapping.</a:t>
            </a:r>
          </a:p>
          <a:p>
            <a:pPr lvl="1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Increase mapping speed.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50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6" name="Picture 2" descr="unspliced mapping re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5752" y="2193403"/>
            <a:ext cx="2744788" cy="6858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0140" y="3823180"/>
            <a:ext cx="2779712" cy="762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438"/>
            <a:ext cx="9671595" cy="14001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Strategies of Quantitative Evaluation </a:t>
            </a:r>
            <a:b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/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Transcript estimation based. e.g. Cufflinks [5].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Direct way.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Lack of accuracy.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Count at gene level. e.g.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edgeR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[6].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Simple.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Miss many results. </a:t>
            </a:r>
          </a:p>
          <a:p>
            <a:pPr marL="342900" lvl="1" indent="-34290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Count at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level. e.g.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DEXSeq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[7]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51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6555003" y="2683826"/>
            <a:ext cx="4144664" cy="2360613"/>
            <a:chOff x="2966" y="9850"/>
            <a:chExt cx="7834" cy="3717"/>
          </a:xfrm>
          <a:noFill/>
        </p:grpSpPr>
        <p:sp>
          <p:nvSpPr>
            <p:cNvPr id="29703" name="AutoShape 7"/>
            <p:cNvSpPr>
              <a:spLocks noChangeAspect="1" noChangeArrowheads="1" noTextEdit="1"/>
            </p:cNvSpPr>
            <p:nvPr/>
          </p:nvSpPr>
          <p:spPr bwMode="auto">
            <a:xfrm>
              <a:off x="2966" y="9850"/>
              <a:ext cx="7834" cy="3717"/>
            </a:xfrm>
            <a:prstGeom prst="rect">
              <a:avLst/>
            </a:pr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29702" name="Picture 6" descr="dexseq divide exon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24" y="9922"/>
              <a:ext cx="4442" cy="3552"/>
            </a:xfrm>
            <a:prstGeom prst="rect">
              <a:avLst/>
            </a:prstGeom>
            <a:grpFill/>
          </p:spPr>
        </p:pic>
        <p:sp>
          <p:nvSpPr>
            <p:cNvPr id="29701" name="Text Box 5"/>
            <p:cNvSpPr txBox="1">
              <a:spLocks noChangeArrowheads="1"/>
            </p:cNvSpPr>
            <p:nvPr/>
          </p:nvSpPr>
          <p:spPr bwMode="auto">
            <a:xfrm>
              <a:off x="4406" y="10197"/>
              <a:ext cx="1521" cy="3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dirty="0" smtClean="0">
                  <a:ln>
                    <a:noFill/>
                  </a:ln>
                  <a:solidFill>
                    <a:srgbClr val="00000A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transcript1: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9700" name="Text Box 4"/>
            <p:cNvSpPr txBox="1">
              <a:spLocks noChangeArrowheads="1"/>
            </p:cNvSpPr>
            <p:nvPr/>
          </p:nvSpPr>
          <p:spPr bwMode="auto">
            <a:xfrm>
              <a:off x="4408" y="10964"/>
              <a:ext cx="1521" cy="3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dirty="0" smtClean="0">
                  <a:ln>
                    <a:noFill/>
                  </a:ln>
                  <a:solidFill>
                    <a:srgbClr val="00000A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transcript2: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9699" name="Text Box 3"/>
            <p:cNvSpPr txBox="1">
              <a:spLocks noChangeArrowheads="1"/>
            </p:cNvSpPr>
            <p:nvPr/>
          </p:nvSpPr>
          <p:spPr bwMode="auto">
            <a:xfrm>
              <a:off x="4408" y="11678"/>
              <a:ext cx="1521" cy="3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100" dirty="0" smtClean="0">
                  <a:solidFill>
                    <a:srgbClr val="00000A"/>
                  </a:solidFill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t</a:t>
              </a:r>
              <a:r>
                <a:rPr kumimoji="0" lang="en-US" altLang="zh-CN" sz="1100" b="0" i="0" u="none" strike="noStrike" cap="none" normalizeH="0" baseline="0" dirty="0" smtClean="0">
                  <a:ln>
                    <a:noFill/>
                  </a:ln>
                  <a:solidFill>
                    <a:srgbClr val="00000A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ranscript3: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9698" name="Text Box 2"/>
            <p:cNvSpPr txBox="1">
              <a:spLocks noChangeArrowheads="1"/>
            </p:cNvSpPr>
            <p:nvPr/>
          </p:nvSpPr>
          <p:spPr bwMode="auto">
            <a:xfrm>
              <a:off x="3344" y="12841"/>
              <a:ext cx="2630" cy="3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45720" rIns="1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dirty="0" smtClean="0">
                  <a:ln>
                    <a:noFill/>
                  </a:ln>
                  <a:solidFill>
                    <a:srgbClr val="00000A"/>
                  </a:solidFill>
                  <a:effectLst/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Divided counting bins: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Filter Results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Counting bins with low number of reads assigned may be wrongly detected.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We shouldn’t merely rule out counting bins by raw counts, as the influence of sequencing depth should be considered.</a:t>
            </a:r>
          </a:p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Use normalization model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count per million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CPM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1" algn="just"/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CPM</a:t>
            </a:r>
            <a:r>
              <a:rPr lang="en-US" sz="2600" i="1" baseline="-25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600" i="1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× (10</a:t>
            </a:r>
            <a:r>
              <a:rPr lang="en-US" sz="2600" baseline="300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Filter out counting bins with </a:t>
            </a:r>
            <a:r>
              <a:rPr lang="en-US" altLang="zh-CN" sz="2600" i="1" dirty="0" smtClean="0">
                <a:latin typeface="Times New Roman" pitchFamily="18" charset="0"/>
                <a:cs typeface="Times New Roman" pitchFamily="18" charset="0"/>
              </a:rPr>
              <a:t>CPM &lt; 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0.2 in all experimental groups.</a:t>
            </a:r>
            <a:r>
              <a:rPr lang="en-US" altLang="zh-CN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52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5053362" y="4657946"/>
            <a:ext cx="55814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Comparison with Existing Pipeline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Implementation: Combine python, bash, R scripts incorporating publicly available tools.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Compare with Tophat-Cufflinks pipeline.  Dataset: hnRNP L&amp;LL regulation[10] 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53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115202" y="2991505"/>
          <a:ext cx="6782063" cy="315704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95516"/>
                <a:gridCol w="1092099"/>
                <a:gridCol w="3011417"/>
                <a:gridCol w="983031"/>
              </a:tblGrid>
              <a:tr h="451007"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/>
                        <a:t>Analytical category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/>
                        <a:t>Pipeline name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/>
                        <a:t>Performance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925" indent="-161925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/>
                        <a:t>Time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1007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/>
                        <a:t>Preprocessing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/>
                        <a:t>Ours (FastQC)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/>
                        <a:t>85% good quality reads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/>
                        <a:t>47 min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1007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/>
                        <a:t>Preprocessing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/>
                        <a:t>T-C (FastQC)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/>
                        <a:t>85% good quality reads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/>
                        <a:t>47 min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1007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/>
                        <a:t>Read mapping 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/>
                        <a:t>Ours (Bowtie)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/>
                        <a:t>86.5% reads mapped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/>
                        <a:t>7 h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1007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/>
                        <a:t>Read mapping 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/>
                        <a:t>T-C (Tophat)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/>
                        <a:t>93.2% reads mapped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/>
                        <a:t>13 h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1007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/>
                        <a:t>Differential </a:t>
                      </a:r>
                      <a:r>
                        <a:rPr lang="en-US" sz="1000" dirty="0" smtClean="0"/>
                        <a:t>expression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/>
                        <a:t>Ours (DEXSeq)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/>
                        <a:t>270  bins differentially used 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/>
                        <a:t>2 h</a:t>
                      </a:r>
                      <a:endParaRPr lang="zh-CN" sz="110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1007"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/>
                        <a:t>Differential </a:t>
                      </a:r>
                      <a:r>
                        <a:rPr lang="en-US" sz="1000" dirty="0" smtClean="0"/>
                        <a:t>expression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/>
                        <a:t>T-C (Cufflinks)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/>
                        <a:t>607 </a:t>
                      </a:r>
                      <a:r>
                        <a:rPr lang="en-US" sz="1000" dirty="0" smtClean="0"/>
                        <a:t>transcripts </a:t>
                      </a:r>
                      <a:r>
                        <a:rPr lang="en-US" sz="1000" dirty="0"/>
                        <a:t>differentially expressed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1290" indent="-161290" algn="ctr" hangingPunct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/>
                        <a:t>5 h</a:t>
                      </a:r>
                      <a:endParaRPr lang="zh-CN" sz="1100" dirty="0">
                        <a:solidFill>
                          <a:srgbClr val="00000A"/>
                        </a:solidFill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91826" y="5172507"/>
            <a:ext cx="2825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Experimental Validation: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Ours: 60% (6 out of 10)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T-C: 30% (3 out of 10)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Varying Read Amount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621437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Genome size = chromosome 1 of Rat genome, 290,094,217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Read length = 50 and100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bp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Find 10 appearance locations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54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图表 6"/>
          <p:cNvGraphicFramePr/>
          <p:nvPr/>
        </p:nvGraphicFramePr>
        <p:xfrm>
          <a:off x="531615" y="2810949"/>
          <a:ext cx="5918413" cy="3840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图表 7"/>
          <p:cNvGraphicFramePr/>
          <p:nvPr/>
        </p:nvGraphicFramePr>
        <p:xfrm>
          <a:off x="5981721" y="2802954"/>
          <a:ext cx="5951486" cy="3840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Varying Read Length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178" y="1586931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Genome size = chromosome 1 of Rat genome, 290,094,217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Read amount = 20 and 50 million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Find 10 appearance locations</a:t>
            </a:r>
          </a:p>
          <a:p>
            <a:pPr algn="just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55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图表 7"/>
          <p:cNvGraphicFramePr/>
          <p:nvPr/>
        </p:nvGraphicFramePr>
        <p:xfrm>
          <a:off x="446068" y="2769774"/>
          <a:ext cx="5951486" cy="3829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图表 10"/>
          <p:cNvGraphicFramePr/>
          <p:nvPr/>
        </p:nvGraphicFramePr>
        <p:xfrm>
          <a:off x="5811699" y="2790993"/>
          <a:ext cx="5951486" cy="3829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Varying Read Amount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Genome size = C.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merlae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16,728,967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Read length = 50 and100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bp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56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图表 6"/>
          <p:cNvGraphicFramePr/>
          <p:nvPr/>
        </p:nvGraphicFramePr>
        <p:xfrm>
          <a:off x="372750" y="3005715"/>
          <a:ext cx="5550195" cy="3242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图表 7"/>
          <p:cNvGraphicFramePr/>
          <p:nvPr/>
        </p:nvGraphicFramePr>
        <p:xfrm>
          <a:off x="5717627" y="2881882"/>
          <a:ext cx="5486400" cy="3490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Varying Read Length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Genome size = C.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merlae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16,728,967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Read amount = 20 and 50 million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57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图表 7"/>
          <p:cNvGraphicFramePr/>
          <p:nvPr/>
        </p:nvGraphicFramePr>
        <p:xfrm>
          <a:off x="677839" y="2927241"/>
          <a:ext cx="5486400" cy="346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图表 10"/>
          <p:cNvGraphicFramePr/>
          <p:nvPr/>
        </p:nvGraphicFramePr>
        <p:xfrm>
          <a:off x="5795748" y="2922479"/>
          <a:ext cx="5486400" cy="346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Varying Genome Size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Read amount = 20 and 50 million.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Read length = 50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58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图表 7"/>
          <p:cNvGraphicFramePr/>
          <p:nvPr/>
        </p:nvGraphicFramePr>
        <p:xfrm>
          <a:off x="357352" y="2962932"/>
          <a:ext cx="5486400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图表 10"/>
          <p:cNvGraphicFramePr/>
          <p:nvPr/>
        </p:nvGraphicFramePr>
        <p:xfrm>
          <a:off x="5055475" y="2963917"/>
          <a:ext cx="5486400" cy="3449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Varying Genome Size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931988"/>
            <a:ext cx="9961681" cy="4251325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Read amount = 20 and 50 million.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Read length =100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59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图表 8"/>
          <p:cNvGraphicFramePr/>
          <p:nvPr/>
        </p:nvGraphicFramePr>
        <p:xfrm>
          <a:off x="641132" y="2855004"/>
          <a:ext cx="5486400" cy="3512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图表 9"/>
          <p:cNvGraphicFramePr/>
          <p:nvPr/>
        </p:nvGraphicFramePr>
        <p:xfrm>
          <a:off x="5623035" y="2831935"/>
          <a:ext cx="5486400" cy="352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BWT-Index</a:t>
            </a:r>
            <a:endParaRPr lang="en-US" b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05762"/>
            <a:ext cx="9961681" cy="425132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Burrows-Wheeler Transform (</a:t>
            </a:r>
            <a:r>
              <a:rPr lang="en-US" sz="2800" b="1" i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BWT</a:t>
            </a:r>
            <a:r>
              <a:rPr lang="en-US" sz="28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 </a:t>
            </a:r>
            <a:r>
              <a:rPr lang="en-US" sz="28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=</a:t>
            </a:r>
            <a:r>
              <a:rPr lang="en-US" sz="2800" b="1" i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 a</a:t>
            </a:r>
            <a:r>
              <a:rPr lang="en-US" sz="2800" b="1" baseline="-25000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1</a:t>
            </a:r>
            <a:r>
              <a:rPr lang="en-US" sz="2800" b="1" i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c</a:t>
            </a:r>
            <a:r>
              <a:rPr lang="en-US" sz="2800" b="1" baseline="-25000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1</a:t>
            </a:r>
            <a:r>
              <a:rPr lang="en-US" sz="2800" b="1" i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</a:t>
            </a:r>
            <a:r>
              <a:rPr lang="en-US" sz="2800" b="1" baseline="-25000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2</a:t>
            </a:r>
            <a:r>
              <a:rPr lang="en-US" sz="2800" b="1" i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g</a:t>
            </a:r>
            <a:r>
              <a:rPr lang="en-US" sz="2800" b="1" baseline="-25000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1</a:t>
            </a:r>
            <a:r>
              <a:rPr lang="en-US" sz="2800" b="1" i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</a:t>
            </a:r>
            <a:r>
              <a:rPr lang="en-US" sz="2800" b="1" baseline="-25000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3</a:t>
            </a:r>
            <a:r>
              <a:rPr lang="en-US" sz="2800" b="1" i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c</a:t>
            </a:r>
            <a:r>
              <a:rPr lang="en-US" sz="2800" b="1" baseline="-25000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2</a:t>
            </a:r>
            <a:r>
              <a:rPr lang="en-US" sz="2800" b="1" i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</a:t>
            </a:r>
            <a:r>
              <a:rPr lang="en-US" sz="2800" b="1" baseline="-25000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$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482484" y="3612322"/>
            <a:ext cx="2775629" cy="237716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CN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r>
              <a:rPr kumimoji="0" lang="en-CA" altLang="zh-CN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g</a:t>
            </a:r>
            <a:r>
              <a:rPr kumimoji="0" lang="en-CA" altLang="zh-CN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endParaRPr kumimoji="0" lang="en-CA" altLang="zh-CN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CN" b="0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kumimoji="0" lang="en-CA" altLang="zh-CN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r>
              <a:rPr kumimoji="0" lang="en-CA" altLang="zh-CN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en-CA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g</a:t>
            </a:r>
            <a:r>
              <a:rPr kumimoji="0" lang="en-CA" altLang="zh-CN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endParaRPr kumimoji="0" lang="en-CA" altLang="zh-CN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CN" b="0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kumimoji="0" lang="en-CA" altLang="zh-CN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a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kumimoji="0" lang="en-CA" altLang="zh-CN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en-CA" altLang="zh-CN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$ </a:t>
            </a:r>
            <a:r>
              <a:rPr kumimoji="0" lang="en-CA" altLang="zh-CN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g</a:t>
            </a:r>
            <a:r>
              <a:rPr kumimoji="0" lang="en-CA" altLang="zh-CN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endParaRPr kumimoji="0" lang="en-CA" altLang="zh-CN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g</a:t>
            </a:r>
            <a:r>
              <a:rPr kumimoji="0" lang="en-CA" altLang="zh-CN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endParaRPr kumimoji="0" lang="en-CA" altLang="zh-CN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g</a:t>
            </a:r>
            <a:r>
              <a:rPr kumimoji="0" lang="en-CA" altLang="zh-CN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a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en-CA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$ 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i="1" baseline="-250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endParaRPr kumimoji="0" lang="en-CA" altLang="zh-CN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 a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g</a:t>
            </a:r>
            <a:r>
              <a:rPr kumimoji="0" lang="en-CA" altLang="zh-CN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endParaRPr kumimoji="0" lang="en-CA" altLang="zh-CN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g</a:t>
            </a:r>
            <a:r>
              <a:rPr kumimoji="0" lang="en-CA" altLang="zh-CN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a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$ 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endParaRPr kumimoji="0" lang="en-CA" altLang="zh-CN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g</a:t>
            </a:r>
            <a:r>
              <a:rPr kumimoji="0" lang="en-CA" altLang="zh-CN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kumimoji="0" lang="en-CA" altLang="zh-CN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030500" y="3357415"/>
            <a:ext cx="778328" cy="269738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en-US" altLang="zh-CN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rk</a:t>
            </a:r>
            <a:r>
              <a:rPr kumimoji="0" lang="en-US" altLang="zh-CN" b="0" i="1" u="sng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F</a:t>
            </a:r>
            <a:endParaRPr kumimoji="0" lang="en-US" altLang="zh-CN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-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735596" y="3373743"/>
            <a:ext cx="767443" cy="282801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en-US" altLang="zh-CN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rk</a:t>
            </a:r>
            <a:r>
              <a:rPr kumimoji="0" lang="en-US" altLang="zh-CN" b="0" i="1" u="sng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L</a:t>
            </a:r>
            <a:r>
              <a:rPr kumimoji="0" lang="en-US" altLang="zh-CN" b="0" i="1" u="sng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endParaRPr kumimoji="0" lang="en-US" altLang="zh-CN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-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1486" y="331160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latin typeface="Calibri" pitchFamily="34" charset="0"/>
              </a:rPr>
              <a:t>F</a:t>
            </a:r>
            <a:endParaRPr lang="zh-CN" altLang="en-US" i="1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2685" y="333337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latin typeface="Calibri" pitchFamily="34" charset="0"/>
              </a:rPr>
              <a:t>L</a:t>
            </a:r>
            <a:endParaRPr lang="zh-CN" altLang="en-US" i="1" dirty="0">
              <a:latin typeface="Calibri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33574" y="5287359"/>
            <a:ext cx="718457" cy="293914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455043" y="4460044"/>
            <a:ext cx="718457" cy="293914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 rot="10800000" flipV="1">
            <a:off x="7650002" y="5238374"/>
            <a:ext cx="277584" cy="22859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4057714" y="4487261"/>
            <a:ext cx="342902" cy="114299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96289" y="5004332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ank: 3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69170" y="4280435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ank: 3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405784" y="3461183"/>
            <a:ext cx="2775629" cy="237716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215284" y="3629025"/>
            <a:ext cx="2775629" cy="241722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 algn="just" eaLnBrk="1" hangingPunct="1"/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dirty="0"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g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lang="en-CA" altLang="zh-CN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</a:p>
          <a:p>
            <a:pPr lvl="1" algn="just" eaLnBrk="1" hangingPunct="1"/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g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lang="en-CA" altLang="zh-CN" dirty="0">
                <a:latin typeface="Calibri" pitchFamily="34" charset="0"/>
                <a:ea typeface="宋体" pitchFamily="2" charset="-122"/>
                <a:cs typeface="宋体" pitchFamily="2" charset="-122"/>
              </a:rPr>
              <a:t>$ 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endParaRPr lang="en-CA" altLang="zh-CN" i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lvl="1" algn="just" eaLnBrk="1" hangingPunct="1"/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g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lang="en-CA" altLang="zh-CN" dirty="0">
                <a:latin typeface="Calibri" pitchFamily="34" charset="0"/>
                <a:ea typeface="宋体" pitchFamily="2" charset="-122"/>
                <a:cs typeface="宋体" pitchFamily="2" charset="-122"/>
              </a:rPr>
              <a:t> $ 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i="1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endParaRPr lang="en-CA" altLang="zh-CN" i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lvl="1" algn="just" eaLnBrk="1" hangingPunct="1"/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g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lang="en-CA" altLang="zh-CN" dirty="0"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i="1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lang="en-CA" altLang="zh-CN" i="1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</a:p>
          <a:p>
            <a:pPr lvl="1" algn="just" eaLnBrk="1" hangingPunct="1"/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lang="en-CA" altLang="zh-CN" dirty="0">
                <a:latin typeface="Calibri" pitchFamily="34" charset="0"/>
                <a:ea typeface="宋体" pitchFamily="2" charset="-122"/>
                <a:cs typeface="宋体" pitchFamily="2" charset="-122"/>
              </a:rPr>
              <a:t> $ 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 g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endParaRPr lang="en-CA" altLang="zh-CN" i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lvl="1" algn="just" eaLnBrk="1" hangingPunct="1"/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lang="en-CA" altLang="zh-CN" dirty="0"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g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endParaRPr lang="en-CA" altLang="zh-CN" i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lvl="1" algn="just" eaLnBrk="1" hangingPunct="1"/>
            <a:r>
              <a:rPr lang="en-CA" altLang="zh-CN" i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lang="en-CA" altLang="zh-CN" dirty="0"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lang="en-CA" altLang="zh-CN" dirty="0"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g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lang="en-CA" altLang="zh-CN" i="1" dirty="0"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lang="en-CA" altLang="zh-CN" i="1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endParaRPr lang="en-CA" altLang="zh-CN" dirty="0">
              <a:solidFill>
                <a:srgbClr val="FF0000"/>
              </a:solidFill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CN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r>
              <a:rPr kumimoji="0" lang="en-CA" altLang="zh-CN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g</a:t>
            </a:r>
            <a:r>
              <a:rPr kumimoji="0" lang="en-CA" altLang="zh-CN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a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c</a:t>
            </a:r>
            <a:r>
              <a:rPr lang="en-CA" altLang="zh-CN" baseline="-250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lang="en-CA" altLang="zh-CN" baseline="-250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endParaRPr kumimoji="0" lang="en-CA" altLang="zh-CN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zh-CN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82484" y="2663903"/>
            <a:ext cx="3026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5014F8"/>
                </a:solidFill>
                <a:latin typeface="Calibri" pitchFamily="34" charset="0"/>
              </a:rPr>
              <a:t>Rank correspondence:</a:t>
            </a:r>
            <a:endParaRPr lang="zh-CN" altLang="en-US" sz="2400" b="1" dirty="0">
              <a:solidFill>
                <a:srgbClr val="5014F8"/>
              </a:solidFill>
              <a:latin typeface="Calibri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7754498" y="3560237"/>
            <a:ext cx="4437502" cy="803362"/>
            <a:chOff x="6571" y="4429"/>
            <a:chExt cx="5366" cy="1264"/>
          </a:xfrm>
        </p:grpSpPr>
        <p:sp>
          <p:nvSpPr>
            <p:cNvPr id="8" name="AutoShape 8"/>
            <p:cNvSpPr>
              <a:spLocks noChangeArrowheads="1" noTextEdit="1"/>
            </p:cNvSpPr>
            <p:nvPr/>
          </p:nvSpPr>
          <p:spPr bwMode="auto">
            <a:xfrm>
              <a:off x="6571" y="4484"/>
              <a:ext cx="5366" cy="1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7622" y="4474"/>
              <a:ext cx="1311" cy="44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L</a:t>
              </a:r>
              <a:r>
                <a:rPr kumimoji="0" lang="en-CA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[</a:t>
              </a:r>
              <a:r>
                <a:rPr kumimoji="0" lang="en-CA" altLang="en-US" sz="20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i</a:t>
              </a:r>
              <a:r>
                <a:rPr kumimoji="0" lang="en-CA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] = $,</a:t>
              </a:r>
              <a:endPara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10231" y="4429"/>
              <a:ext cx="1675" cy="44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if</a:t>
              </a:r>
              <a:r>
                <a:rPr kumimoji="0" lang="en-CA" altLang="en-U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 SA</a:t>
              </a:r>
              <a:r>
                <a:rPr kumimoji="0" lang="en-CA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[</a:t>
              </a:r>
              <a:r>
                <a:rPr kumimoji="0" lang="en-CA" altLang="en-US" sz="20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i</a:t>
              </a:r>
              <a:r>
                <a:rPr kumimoji="0" lang="en-CA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] = 0;</a:t>
              </a:r>
              <a:endPara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7622" y="5155"/>
              <a:ext cx="2450" cy="44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L</a:t>
              </a:r>
              <a:r>
                <a:rPr kumimoji="0" lang="en-CA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[</a:t>
              </a:r>
              <a:r>
                <a:rPr kumimoji="0" lang="en-CA" altLang="en-US" sz="20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i</a:t>
              </a:r>
              <a:r>
                <a:rPr kumimoji="0" lang="en-CA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] = </a:t>
              </a:r>
              <a:r>
                <a:rPr kumimoji="0" lang="en-CA" altLang="en-U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s</a:t>
              </a:r>
              <a:r>
                <a:rPr kumimoji="0" lang="en-CA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[</a:t>
              </a:r>
              <a:r>
                <a:rPr lang="en-CA" altLang="en-US" sz="2000" i="1" dirty="0" smtClean="0">
                  <a:ea typeface="宋体" pitchFamily="2" charset="-122"/>
                  <a:cs typeface="Times New Roman" pitchFamily="18" charset="0"/>
                </a:rPr>
                <a:t>SA</a:t>
              </a:r>
              <a:r>
                <a:rPr kumimoji="0" lang="en-CA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[</a:t>
              </a:r>
              <a:r>
                <a:rPr kumimoji="0" lang="en-CA" altLang="en-US" sz="20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i</a:t>
              </a:r>
              <a:r>
                <a:rPr kumimoji="0" lang="en-CA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] – 1],</a:t>
              </a:r>
              <a:endPara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10219" y="5155"/>
              <a:ext cx="1675" cy="53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宋体" pitchFamily="2" charset="-122"/>
                  <a:cs typeface="Times New Roman" pitchFamily="18" charset="0"/>
                </a:rPr>
                <a:t>otherwise.</a:t>
              </a:r>
              <a:endPara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9" name="AutoShape 2"/>
            <p:cNvSpPr>
              <a:spLocks/>
            </p:cNvSpPr>
            <p:nvPr/>
          </p:nvSpPr>
          <p:spPr bwMode="auto">
            <a:xfrm>
              <a:off x="7376" y="4609"/>
              <a:ext cx="84" cy="889"/>
            </a:xfrm>
            <a:prstGeom prst="leftBrace">
              <a:avLst>
                <a:gd name="adj1" fmla="val 54663"/>
                <a:gd name="adj2" fmla="val 5000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431115" y="2654377"/>
            <a:ext cx="2538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5014F8"/>
                </a:solidFill>
                <a:latin typeface="Calibri" pitchFamily="34" charset="0"/>
              </a:rPr>
              <a:t>BWT construction:</a:t>
            </a:r>
            <a:endParaRPr lang="zh-CN" altLang="en-US" sz="2400" b="1" dirty="0">
              <a:solidFill>
                <a:srgbClr val="5014F8"/>
              </a:solidFill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79041" y="4601560"/>
            <a:ext cx="273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5014F8"/>
                </a:solidFill>
                <a:latin typeface="Calibri" pitchFamily="34" charset="0"/>
              </a:rPr>
              <a:t>SA</a:t>
            </a:r>
            <a:r>
              <a:rPr lang="en-US" altLang="zh-CN" sz="2400" b="1" dirty="0" smtClean="0">
                <a:solidFill>
                  <a:srgbClr val="5014F8"/>
                </a:solidFill>
                <a:latin typeface="Calibri" pitchFamily="34" charset="0"/>
              </a:rPr>
              <a:t>[…] – suffix array</a:t>
            </a:r>
            <a:endParaRPr lang="zh-CN" altLang="en-US" sz="2400" b="1" dirty="0">
              <a:solidFill>
                <a:srgbClr val="5014F8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882" y="1817688"/>
            <a:ext cx="9961681" cy="425132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i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 </a:t>
            </a:r>
            <a:r>
              <a:rPr lang="en-US" sz="28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=</a:t>
            </a:r>
            <a:r>
              <a:rPr lang="en-US" sz="2800" b="1" i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 a</a:t>
            </a:r>
            <a:r>
              <a:rPr lang="en-US" sz="2800" b="1" baseline="-25000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1</a:t>
            </a:r>
            <a:r>
              <a:rPr lang="en-US" sz="2800" b="1" i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c</a:t>
            </a:r>
            <a:r>
              <a:rPr lang="en-US" sz="2800" b="1" baseline="-25000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1</a:t>
            </a:r>
            <a:r>
              <a:rPr lang="en-US" sz="2800" b="1" i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</a:t>
            </a:r>
            <a:r>
              <a:rPr lang="en-US" sz="2800" b="1" baseline="-25000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2</a:t>
            </a:r>
            <a:r>
              <a:rPr lang="en-US" sz="2800" b="1" i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g</a:t>
            </a:r>
            <a:r>
              <a:rPr lang="en-US" sz="2800" b="1" baseline="-25000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1</a:t>
            </a:r>
            <a:r>
              <a:rPr lang="en-US" sz="2800" b="1" i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</a:t>
            </a:r>
            <a:r>
              <a:rPr lang="en-US" sz="2800" b="1" baseline="-25000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3</a:t>
            </a:r>
            <a:r>
              <a:rPr lang="en-US" sz="2800" b="1" i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c</a:t>
            </a:r>
            <a:r>
              <a:rPr lang="en-US" sz="2800" b="1" baseline="-25000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2</a:t>
            </a:r>
            <a:r>
              <a:rPr lang="en-US" sz="2800" b="1" i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</a:t>
            </a:r>
            <a:r>
              <a:rPr lang="en-US" sz="2800" b="1" baseline="-25000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$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Search</a:t>
            </a:r>
            <a:r>
              <a:rPr lang="en-US" sz="2800" b="1" i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 p</a:t>
            </a:r>
            <a:r>
              <a:rPr lang="en-US" sz="2800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 = </a:t>
            </a:r>
            <a:r>
              <a:rPr lang="en-US" sz="2800" b="1" i="1" dirty="0" err="1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aca</a:t>
            </a:r>
            <a:endParaRPr lang="en-US" sz="2800" b="1" i="1" dirty="0" smtClean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just"/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-174677" y="3474943"/>
            <a:ext cx="12233327" cy="3133297"/>
            <a:chOff x="-250877" y="3023693"/>
            <a:chExt cx="12233327" cy="3133297"/>
          </a:xfrm>
        </p:grpSpPr>
        <p:grpSp>
          <p:nvGrpSpPr>
            <p:cNvPr id="66" name="组合 65"/>
            <p:cNvGrpSpPr/>
            <p:nvPr/>
          </p:nvGrpSpPr>
          <p:grpSpPr>
            <a:xfrm>
              <a:off x="-250877" y="3023693"/>
              <a:ext cx="11790125" cy="2735294"/>
              <a:chOff x="-269927" y="3023693"/>
              <a:chExt cx="11790125" cy="2735294"/>
            </a:xfrm>
          </p:grpSpPr>
          <p:grpSp>
            <p:nvGrpSpPr>
              <p:cNvPr id="29" name="组合 17"/>
              <p:cNvGrpSpPr/>
              <p:nvPr/>
            </p:nvGrpSpPr>
            <p:grpSpPr>
              <a:xfrm>
                <a:off x="97915" y="3028953"/>
                <a:ext cx="2297279" cy="398286"/>
                <a:chOff x="3592286" y="2759528"/>
                <a:chExt cx="2160944" cy="391104"/>
              </a:xfrm>
            </p:grpSpPr>
            <p:sp>
              <p:nvSpPr>
                <p:cNvPr id="64" name="TextBox 63"/>
                <p:cNvSpPr txBox="1"/>
                <p:nvPr/>
              </p:nvSpPr>
              <p:spPr>
                <a:xfrm>
                  <a:off x="3592286" y="2759528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i="1" dirty="0" smtClean="0">
                      <a:latin typeface="Calibri" pitchFamily="34" charset="0"/>
                    </a:rPr>
                    <a:t>F</a:t>
                  </a:r>
                  <a:endParaRPr lang="zh-CN" altLang="en-US" i="1" dirty="0">
                    <a:latin typeface="Calibri" pitchFamily="34" charset="0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5470780" y="2781300"/>
                  <a:ext cx="2824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i="1" dirty="0" smtClean="0">
                      <a:latin typeface="Calibri" pitchFamily="34" charset="0"/>
                    </a:rPr>
                    <a:t>L</a:t>
                  </a:r>
                  <a:endParaRPr lang="zh-CN" altLang="en-US" i="1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30" name="组合 26"/>
              <p:cNvGrpSpPr/>
              <p:nvPr/>
            </p:nvGrpSpPr>
            <p:grpSpPr>
              <a:xfrm>
                <a:off x="3107259" y="3023693"/>
                <a:ext cx="2297279" cy="398286"/>
                <a:chOff x="3592286" y="2759528"/>
                <a:chExt cx="2160944" cy="391104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3592286" y="2759528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i="1" dirty="0" smtClean="0">
                      <a:latin typeface="Calibri" pitchFamily="34" charset="0"/>
                    </a:rPr>
                    <a:t>F</a:t>
                  </a:r>
                  <a:endParaRPr lang="zh-CN" altLang="en-US" i="1" dirty="0">
                    <a:latin typeface="Calibri" pitchFamily="34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5470780" y="2781300"/>
                  <a:ext cx="2824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i="1" dirty="0" smtClean="0">
                      <a:latin typeface="Calibri" pitchFamily="34" charset="0"/>
                    </a:rPr>
                    <a:t>L</a:t>
                  </a:r>
                  <a:endParaRPr lang="zh-CN" altLang="en-US" i="1" dirty="0">
                    <a:latin typeface="Calibri" pitchFamily="34" charset="0"/>
                  </a:endParaRPr>
                </a:p>
              </p:txBody>
            </p:sp>
          </p:grpSp>
          <p:cxnSp>
            <p:nvCxnSpPr>
              <p:cNvPr id="33" name="直接箭头连接符 32"/>
              <p:cNvCxnSpPr/>
              <p:nvPr/>
            </p:nvCxnSpPr>
            <p:spPr>
              <a:xfrm flipV="1">
                <a:off x="2768109" y="3797495"/>
                <a:ext cx="402244" cy="29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3"/>
              <p:cNvCxnSpPr/>
              <p:nvPr/>
            </p:nvCxnSpPr>
            <p:spPr>
              <a:xfrm flipV="1">
                <a:off x="2770839" y="4643543"/>
                <a:ext cx="402244" cy="29"/>
              </a:xfrm>
              <a:prstGeom prst="straightConnector1">
                <a:avLst/>
              </a:prstGeom>
              <a:ln w="317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39"/>
              <p:cNvCxnSpPr/>
              <p:nvPr/>
            </p:nvCxnSpPr>
            <p:spPr>
              <a:xfrm>
                <a:off x="2419350" y="3562350"/>
                <a:ext cx="304800" cy="228600"/>
              </a:xfrm>
              <a:prstGeom prst="straightConnector1">
                <a:avLst/>
              </a:prstGeom>
              <a:ln w="317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0"/>
              <p:cNvCxnSpPr/>
              <p:nvPr/>
            </p:nvCxnSpPr>
            <p:spPr>
              <a:xfrm rot="5400000" flipH="1" flipV="1">
                <a:off x="2208484" y="4993075"/>
                <a:ext cx="746241" cy="246994"/>
              </a:xfrm>
              <a:prstGeom prst="straightConnector1">
                <a:avLst/>
              </a:prstGeom>
              <a:ln w="317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组合 45"/>
              <p:cNvGrpSpPr/>
              <p:nvPr/>
            </p:nvGrpSpPr>
            <p:grpSpPr>
              <a:xfrm>
                <a:off x="6165863" y="3023693"/>
                <a:ext cx="2297279" cy="398286"/>
                <a:chOff x="3592286" y="2759528"/>
                <a:chExt cx="2160944" cy="391104"/>
              </a:xfrm>
            </p:grpSpPr>
            <p:sp>
              <p:nvSpPr>
                <p:cNvPr id="60" name="TextBox 59"/>
                <p:cNvSpPr txBox="1"/>
                <p:nvPr/>
              </p:nvSpPr>
              <p:spPr>
                <a:xfrm>
                  <a:off x="3592286" y="2759528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i="1" dirty="0" smtClean="0">
                      <a:latin typeface="Calibri" pitchFamily="34" charset="0"/>
                    </a:rPr>
                    <a:t>F</a:t>
                  </a:r>
                  <a:endParaRPr lang="zh-CN" altLang="en-US" i="1" dirty="0">
                    <a:latin typeface="Calibri" pitchFamily="34" charset="0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5470780" y="2781300"/>
                  <a:ext cx="2824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i="1" dirty="0" smtClean="0">
                      <a:latin typeface="Calibri" pitchFamily="34" charset="0"/>
                    </a:rPr>
                    <a:t>L</a:t>
                  </a:r>
                  <a:endParaRPr lang="zh-CN" altLang="en-US" i="1" dirty="0">
                    <a:latin typeface="Calibri" pitchFamily="34" charset="0"/>
                  </a:endParaRPr>
                </a:p>
              </p:txBody>
            </p:sp>
          </p:grpSp>
          <p:cxnSp>
            <p:nvCxnSpPr>
              <p:cNvPr id="45" name="直接箭头连接符 44"/>
              <p:cNvCxnSpPr/>
              <p:nvPr/>
            </p:nvCxnSpPr>
            <p:spPr>
              <a:xfrm flipV="1">
                <a:off x="5843288" y="4869541"/>
                <a:ext cx="402244" cy="29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/>
              <p:cNvCxnSpPr/>
              <p:nvPr/>
            </p:nvCxnSpPr>
            <p:spPr>
              <a:xfrm flipV="1">
                <a:off x="5841318" y="5215725"/>
                <a:ext cx="402244" cy="29"/>
              </a:xfrm>
              <a:prstGeom prst="straightConnector1">
                <a:avLst/>
              </a:prstGeom>
              <a:ln w="317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箭头连接符 46"/>
              <p:cNvCxnSpPr/>
              <p:nvPr/>
            </p:nvCxnSpPr>
            <p:spPr>
              <a:xfrm rot="16200000" flipH="1">
                <a:off x="5081190" y="4166788"/>
                <a:ext cx="991919" cy="345333"/>
              </a:xfrm>
              <a:prstGeom prst="straightConnector1">
                <a:avLst/>
              </a:prstGeom>
              <a:ln w="317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箭头连接符 47"/>
              <p:cNvCxnSpPr/>
              <p:nvPr/>
            </p:nvCxnSpPr>
            <p:spPr>
              <a:xfrm rot="16200000" flipH="1">
                <a:off x="5335971" y="4800600"/>
                <a:ext cx="504497" cy="362606"/>
              </a:xfrm>
              <a:prstGeom prst="straightConnector1">
                <a:avLst/>
              </a:prstGeom>
              <a:ln w="317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组合 65"/>
              <p:cNvGrpSpPr/>
              <p:nvPr/>
            </p:nvGrpSpPr>
            <p:grpSpPr>
              <a:xfrm>
                <a:off x="9108565" y="3028953"/>
                <a:ext cx="2297279" cy="398286"/>
                <a:chOff x="3592286" y="2759528"/>
                <a:chExt cx="2160944" cy="391104"/>
              </a:xfrm>
            </p:grpSpPr>
            <p:sp>
              <p:nvSpPr>
                <p:cNvPr id="58" name="TextBox 57"/>
                <p:cNvSpPr txBox="1"/>
                <p:nvPr/>
              </p:nvSpPr>
              <p:spPr>
                <a:xfrm>
                  <a:off x="3592286" y="2759528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i="1" dirty="0" smtClean="0">
                      <a:latin typeface="Calibri" pitchFamily="34" charset="0"/>
                    </a:rPr>
                    <a:t>F</a:t>
                  </a:r>
                  <a:endParaRPr lang="zh-CN" altLang="en-US" i="1" dirty="0">
                    <a:latin typeface="Calibri" pitchFamily="34" charset="0"/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5470780" y="2781300"/>
                  <a:ext cx="2824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i="1" dirty="0" smtClean="0">
                      <a:latin typeface="Calibri" pitchFamily="34" charset="0"/>
                    </a:rPr>
                    <a:t>L</a:t>
                  </a:r>
                  <a:endParaRPr lang="zh-CN" altLang="en-US" i="1" dirty="0">
                    <a:latin typeface="Calibri" pitchFamily="34" charset="0"/>
                  </a:endParaRPr>
                </a:p>
              </p:txBody>
            </p:sp>
          </p:grpSp>
          <p:cxnSp>
            <p:nvCxnSpPr>
              <p:cNvPr id="50" name="直接箭头连接符 49"/>
              <p:cNvCxnSpPr/>
              <p:nvPr/>
            </p:nvCxnSpPr>
            <p:spPr>
              <a:xfrm flipV="1">
                <a:off x="8777744" y="4090065"/>
                <a:ext cx="402244" cy="29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箭头连接符 50"/>
              <p:cNvCxnSpPr/>
              <p:nvPr/>
            </p:nvCxnSpPr>
            <p:spPr>
              <a:xfrm flipV="1">
                <a:off x="8770372" y="4376795"/>
                <a:ext cx="402244" cy="29"/>
              </a:xfrm>
              <a:prstGeom prst="straightConnector1">
                <a:avLst/>
              </a:prstGeom>
              <a:ln w="317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 Box 5"/>
              <p:cNvSpPr txBox="1">
                <a:spLocks noChangeArrowheads="1"/>
              </p:cNvSpPr>
              <p:nvPr/>
            </p:nvSpPr>
            <p:spPr bwMode="auto">
              <a:xfrm>
                <a:off x="-269927" y="3379548"/>
                <a:ext cx="2775629" cy="237716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0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$</a:t>
                </a: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g</a:t>
                </a:r>
                <a:r>
                  <a:rPr kumimoji="0" lang="en-CA" altLang="zh-CN" b="0" i="0" u="none" strike="noStrike" cap="none" normalizeH="0" baseline="-2500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4</a:t>
                </a:r>
                <a:endParaRPr kumimoji="0" lang="en-CA" altLang="zh-CN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endParaRP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4</a:t>
                </a: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0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$</a:t>
                </a: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g</a:t>
                </a:r>
                <a:r>
                  <a:rPr kumimoji="0" lang="en-CA" altLang="zh-CN" b="0" i="0" u="none" strike="noStrike" cap="none" normalizeH="0" baseline="-2500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c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endParaRPr kumimoji="0" lang="en-CA" altLang="zh-CN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endParaRP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</a:t>
                </a: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4</a:t>
                </a: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0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$ </a:t>
                </a: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g</a:t>
                </a:r>
                <a:r>
                  <a:rPr kumimoji="0" lang="en-CA" altLang="zh-CN" b="0" i="0" u="none" strike="noStrike" cap="none" normalizeH="0" baseline="-2500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endParaRPr kumimoji="0" lang="en-CA" altLang="zh-CN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endParaRP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g</a:t>
                </a:r>
                <a:r>
                  <a:rPr kumimoji="0" lang="en-CA" altLang="zh-CN" b="0" i="0" u="none" strike="noStrike" cap="none" normalizeH="0" baseline="-2500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4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$</a:t>
                </a:r>
                <a:endParaRPr kumimoji="0" lang="en-CA" altLang="zh-CN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endParaRP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g</a:t>
                </a:r>
                <a:r>
                  <a:rPr kumimoji="0" lang="en-CA" altLang="zh-CN" b="0" i="0" u="none" strike="noStrike" cap="none" normalizeH="0" baseline="-2500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4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$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c</a:t>
                </a:r>
                <a:r>
                  <a:rPr lang="en-CA" altLang="zh-CN" i="1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endParaRPr kumimoji="0" lang="en-CA" altLang="zh-CN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endParaRP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c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4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$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g</a:t>
                </a:r>
                <a:r>
                  <a:rPr kumimoji="0" lang="en-CA" altLang="zh-CN" b="0" i="0" u="none" strike="noStrike" cap="none" normalizeH="0" baseline="-2500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</a:t>
                </a:r>
                <a:endParaRPr kumimoji="0" lang="en-CA" altLang="zh-CN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endParaRP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c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g</a:t>
                </a:r>
                <a:r>
                  <a:rPr kumimoji="0" lang="en-CA" altLang="zh-CN" b="0" i="0" u="none" strike="noStrike" cap="none" normalizeH="0" baseline="-2500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4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$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endParaRPr kumimoji="0" lang="en-CA" altLang="zh-CN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endParaRP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g</a:t>
                </a:r>
                <a:r>
                  <a:rPr kumimoji="0" lang="en-CA" altLang="zh-CN" b="0" i="0" u="none" strike="noStrike" cap="none" normalizeH="0" baseline="-2500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4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$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c</a:t>
                </a:r>
                <a:r>
                  <a:rPr kumimoji="0" lang="en-CA" altLang="zh-CN" b="0" i="1" u="none" strike="noStrike" cap="none" normalizeH="0" baseline="-2500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endParaRPr kumimoji="0" lang="zh-CN" altLang="zh-CN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53" name="Text Box 5"/>
              <p:cNvSpPr txBox="1">
                <a:spLocks noChangeArrowheads="1"/>
              </p:cNvSpPr>
              <p:nvPr/>
            </p:nvSpPr>
            <p:spPr bwMode="auto">
              <a:xfrm>
                <a:off x="2734905" y="3381820"/>
                <a:ext cx="2775629" cy="237716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0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$</a:t>
                </a: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g</a:t>
                </a:r>
                <a:r>
                  <a:rPr kumimoji="0" lang="en-CA" altLang="zh-CN" b="0" i="0" u="none" strike="noStrike" cap="none" normalizeH="0" baseline="-2500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4</a:t>
                </a:r>
                <a:endParaRPr kumimoji="0" lang="en-CA" altLang="zh-CN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endParaRP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4</a:t>
                </a: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0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$</a:t>
                </a: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g</a:t>
                </a:r>
                <a:r>
                  <a:rPr kumimoji="0" lang="en-CA" altLang="zh-CN" b="0" i="0" u="none" strike="noStrike" cap="none" normalizeH="0" baseline="-2500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c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endParaRPr kumimoji="0" lang="en-CA" altLang="zh-CN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endParaRP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</a:t>
                </a: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4</a:t>
                </a: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0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$ </a:t>
                </a: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g</a:t>
                </a:r>
                <a:r>
                  <a:rPr kumimoji="0" lang="en-CA" altLang="zh-CN" b="0" i="0" u="none" strike="noStrike" cap="none" normalizeH="0" baseline="-2500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endParaRPr kumimoji="0" lang="en-CA" altLang="zh-CN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endParaRP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g</a:t>
                </a:r>
                <a:r>
                  <a:rPr kumimoji="0" lang="en-CA" altLang="zh-CN" b="0" i="0" u="none" strike="noStrike" cap="none" normalizeH="0" baseline="-2500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4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$</a:t>
                </a:r>
                <a:endParaRPr kumimoji="0" lang="en-CA" altLang="zh-CN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endParaRP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g</a:t>
                </a:r>
                <a:r>
                  <a:rPr kumimoji="0" lang="en-CA" altLang="zh-CN" b="0" i="0" u="none" strike="noStrike" cap="none" normalizeH="0" baseline="-2500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4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$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c</a:t>
                </a:r>
                <a:r>
                  <a:rPr lang="en-CA" altLang="zh-CN" i="1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endParaRPr kumimoji="0" lang="en-CA" altLang="zh-CN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endParaRP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c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4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$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g</a:t>
                </a:r>
                <a:r>
                  <a:rPr kumimoji="0" lang="en-CA" altLang="zh-CN" b="0" i="0" u="none" strike="noStrike" cap="none" normalizeH="0" baseline="-2500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</a:t>
                </a:r>
                <a:endParaRPr kumimoji="0" lang="en-CA" altLang="zh-CN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endParaRP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c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g</a:t>
                </a:r>
                <a:r>
                  <a:rPr kumimoji="0" lang="en-CA" altLang="zh-CN" b="0" i="0" u="none" strike="noStrike" cap="none" normalizeH="0" baseline="-2500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4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$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endParaRPr kumimoji="0" lang="en-CA" altLang="zh-CN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endParaRP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g</a:t>
                </a:r>
                <a:r>
                  <a:rPr kumimoji="0" lang="en-CA" altLang="zh-CN" b="0" i="0" u="none" strike="noStrike" cap="none" normalizeH="0" baseline="-2500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4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$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c</a:t>
                </a:r>
                <a:r>
                  <a:rPr kumimoji="0" lang="en-CA" altLang="zh-CN" b="0" i="1" u="none" strike="noStrike" cap="none" normalizeH="0" baseline="-2500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endParaRPr kumimoji="0" lang="zh-CN" altLang="zh-CN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54" name="Text Box 5"/>
              <p:cNvSpPr txBox="1">
                <a:spLocks noChangeArrowheads="1"/>
              </p:cNvSpPr>
              <p:nvPr/>
            </p:nvSpPr>
            <p:spPr bwMode="auto">
              <a:xfrm>
                <a:off x="5794329" y="3370444"/>
                <a:ext cx="2775629" cy="237716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0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$</a:t>
                </a: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g</a:t>
                </a:r>
                <a:r>
                  <a:rPr kumimoji="0" lang="en-CA" altLang="zh-CN" b="0" i="0" u="none" strike="noStrike" cap="none" normalizeH="0" baseline="-2500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4</a:t>
                </a:r>
                <a:endParaRPr kumimoji="0" lang="en-CA" altLang="zh-CN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endParaRP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4</a:t>
                </a: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0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$</a:t>
                </a: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g</a:t>
                </a:r>
                <a:r>
                  <a:rPr kumimoji="0" lang="en-CA" altLang="zh-CN" b="0" i="0" u="none" strike="noStrike" cap="none" normalizeH="0" baseline="-2500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c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endParaRPr kumimoji="0" lang="en-CA" altLang="zh-CN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endParaRP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</a:t>
                </a: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4</a:t>
                </a: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0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$ </a:t>
                </a: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g</a:t>
                </a:r>
                <a:r>
                  <a:rPr kumimoji="0" lang="en-CA" altLang="zh-CN" b="0" i="0" u="none" strike="noStrike" cap="none" normalizeH="0" baseline="-2500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endParaRPr kumimoji="0" lang="en-CA" altLang="zh-CN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endParaRP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g</a:t>
                </a:r>
                <a:r>
                  <a:rPr kumimoji="0" lang="en-CA" altLang="zh-CN" b="0" i="0" u="none" strike="noStrike" cap="none" normalizeH="0" baseline="-2500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4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$</a:t>
                </a:r>
                <a:endParaRPr kumimoji="0" lang="en-CA" altLang="zh-CN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endParaRP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g</a:t>
                </a:r>
                <a:r>
                  <a:rPr kumimoji="0" lang="en-CA" altLang="zh-CN" b="0" i="0" u="none" strike="noStrike" cap="none" normalizeH="0" baseline="-2500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4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$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c</a:t>
                </a:r>
                <a:r>
                  <a:rPr lang="en-CA" altLang="zh-CN" i="1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endParaRPr kumimoji="0" lang="en-CA" altLang="zh-CN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endParaRP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c</a:t>
                </a:r>
                <a:r>
                  <a:rPr lang="en-CA" altLang="zh-CN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4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$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g</a:t>
                </a:r>
                <a:r>
                  <a:rPr kumimoji="0" lang="en-CA" altLang="zh-CN" b="0" i="0" u="none" strike="noStrike" cap="none" normalizeH="0" baseline="-2500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</a:t>
                </a:r>
                <a:endParaRPr kumimoji="0" lang="en-CA" altLang="zh-CN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endParaRP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c</a:t>
                </a:r>
                <a:r>
                  <a:rPr lang="en-CA" altLang="zh-CN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g</a:t>
                </a:r>
                <a:r>
                  <a:rPr kumimoji="0" lang="en-CA" altLang="zh-CN" b="0" i="0" u="none" strike="noStrike" cap="none" normalizeH="0" baseline="-2500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4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$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endParaRPr kumimoji="0" lang="en-CA" altLang="zh-CN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endParaRP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g</a:t>
                </a:r>
                <a:r>
                  <a:rPr kumimoji="0" lang="en-CA" altLang="zh-CN" b="0" i="0" u="none" strike="noStrike" cap="none" normalizeH="0" baseline="-2500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4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$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c</a:t>
                </a:r>
                <a:r>
                  <a:rPr kumimoji="0" lang="en-CA" altLang="zh-CN" b="0" i="1" u="none" strike="noStrike" cap="none" normalizeH="0" baseline="-2500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endParaRPr kumimoji="0" lang="zh-CN" altLang="zh-CN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55" name="Text Box 5"/>
              <p:cNvSpPr txBox="1">
                <a:spLocks noChangeArrowheads="1"/>
              </p:cNvSpPr>
              <p:nvPr/>
            </p:nvSpPr>
            <p:spPr bwMode="auto">
              <a:xfrm>
                <a:off x="8744569" y="3372716"/>
                <a:ext cx="2775629" cy="237716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0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$</a:t>
                </a: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g</a:t>
                </a:r>
                <a:r>
                  <a:rPr kumimoji="0" lang="en-CA" altLang="zh-CN" b="0" i="0" u="none" strike="noStrike" cap="none" normalizeH="0" baseline="-2500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4</a:t>
                </a:r>
                <a:endParaRPr kumimoji="0" lang="en-CA" altLang="zh-CN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endParaRP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4</a:t>
                </a: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0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$</a:t>
                </a: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g</a:t>
                </a:r>
                <a:r>
                  <a:rPr kumimoji="0" lang="en-CA" altLang="zh-CN" b="0" i="0" u="none" strike="noStrike" cap="none" normalizeH="0" baseline="-2500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c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endParaRPr kumimoji="0" lang="en-CA" altLang="zh-CN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endParaRP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</a:t>
                </a: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c</a:t>
                </a:r>
                <a:r>
                  <a:rPr lang="en-CA" altLang="zh-CN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a</a:t>
                </a:r>
                <a:r>
                  <a:rPr lang="en-CA" altLang="zh-CN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4</a:t>
                </a: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0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0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$ </a:t>
                </a:r>
                <a:r>
                  <a:rPr kumimoji="0" lang="en-CA" altLang="zh-CN" b="0" i="1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g</a:t>
                </a:r>
                <a:r>
                  <a:rPr kumimoji="0" lang="en-CA" altLang="zh-CN" b="0" i="0" u="none" strike="noStrike" cap="none" normalizeH="0" baseline="-2500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endParaRPr kumimoji="0" lang="en-CA" altLang="zh-CN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endParaRP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c</a:t>
                </a:r>
                <a:r>
                  <a:rPr lang="en-CA" altLang="zh-CN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g</a:t>
                </a:r>
                <a:r>
                  <a:rPr kumimoji="0" lang="en-CA" altLang="zh-CN" b="0" i="0" u="none" strike="noStrike" cap="none" normalizeH="0" baseline="-2500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4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$</a:t>
                </a:r>
                <a:endParaRPr kumimoji="0" lang="en-CA" altLang="zh-CN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endParaRP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g</a:t>
                </a:r>
                <a:r>
                  <a:rPr kumimoji="0" lang="en-CA" altLang="zh-CN" b="0" i="0" u="none" strike="noStrike" cap="none" normalizeH="0" baseline="-2500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4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$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c</a:t>
                </a:r>
                <a:r>
                  <a:rPr lang="en-CA" altLang="zh-CN" i="1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endParaRPr kumimoji="0" lang="en-CA" altLang="zh-CN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endParaRP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c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4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$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g</a:t>
                </a:r>
                <a:r>
                  <a:rPr kumimoji="0" lang="en-CA" altLang="zh-CN" b="0" i="0" u="none" strike="noStrike" cap="none" normalizeH="0" baseline="-2500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</a:t>
                </a:r>
                <a:endParaRPr kumimoji="0" lang="en-CA" altLang="zh-CN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endParaRP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c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g</a:t>
                </a:r>
                <a:r>
                  <a:rPr kumimoji="0" lang="en-CA" altLang="zh-CN" b="0" i="0" u="none" strike="noStrike" cap="none" normalizeH="0" baseline="-2500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4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$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endParaRPr kumimoji="0" lang="en-CA" altLang="zh-CN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endParaRP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g</a:t>
                </a:r>
                <a:r>
                  <a:rPr kumimoji="0" lang="en-CA" altLang="zh-CN" b="0" i="0" u="none" strike="noStrike" cap="none" normalizeH="0" baseline="-2500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c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4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$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a</a:t>
                </a:r>
                <a:r>
                  <a:rPr lang="en-CA" altLang="zh-CN" baseline="-250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c</a:t>
                </a:r>
                <a:r>
                  <a:rPr kumimoji="0" lang="en-CA" altLang="zh-CN" b="0" i="1" u="none" strike="noStrike" cap="none" normalizeH="0" baseline="-2500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  </a:t>
                </a:r>
                <a:r>
                  <a:rPr kumimoji="0" lang="en-CA" altLang="zh-CN" b="0" i="1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a</a:t>
                </a:r>
                <a:r>
                  <a:rPr lang="en-CA" altLang="zh-CN" baseline="-25000" dirty="0" smtClean="0"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  <a:endParaRPr kumimoji="0" lang="zh-CN" altLang="zh-CN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cxnSp>
            <p:nvCxnSpPr>
              <p:cNvPr id="56" name="直接箭头连接符 55"/>
              <p:cNvCxnSpPr/>
              <p:nvPr/>
            </p:nvCxnSpPr>
            <p:spPr>
              <a:xfrm rot="5400000" flipH="1" flipV="1">
                <a:off x="8186102" y="4365862"/>
                <a:ext cx="777919" cy="218368"/>
              </a:xfrm>
              <a:prstGeom prst="straightConnector1">
                <a:avLst/>
              </a:prstGeom>
              <a:ln w="317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箭头连接符 56"/>
              <p:cNvCxnSpPr/>
              <p:nvPr/>
            </p:nvCxnSpPr>
            <p:spPr>
              <a:xfrm rot="5400000" flipH="1" flipV="1">
                <a:off x="8288458" y="4659291"/>
                <a:ext cx="709683" cy="272952"/>
              </a:xfrm>
              <a:prstGeom prst="straightConnector1">
                <a:avLst/>
              </a:prstGeom>
              <a:ln w="317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组合 66"/>
            <p:cNvGrpSpPr/>
            <p:nvPr/>
          </p:nvGrpSpPr>
          <p:grpSpPr>
            <a:xfrm>
              <a:off x="11261505" y="3099890"/>
              <a:ext cx="720945" cy="3057100"/>
              <a:chOff x="9376011" y="2838735"/>
              <a:chExt cx="720945" cy="3057100"/>
            </a:xfrm>
          </p:grpSpPr>
          <p:sp>
            <p:nvSpPr>
              <p:cNvPr id="68" name="Text Box 2"/>
              <p:cNvSpPr txBox="1">
                <a:spLocks noChangeArrowheads="1"/>
              </p:cNvSpPr>
              <p:nvPr/>
            </p:nvSpPr>
            <p:spPr bwMode="auto">
              <a:xfrm>
                <a:off x="9376011" y="3146167"/>
                <a:ext cx="682388" cy="2749668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8</a:t>
                </a: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7</a:t>
                </a: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5</a:t>
                </a: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1</a:t>
                </a: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3</a:t>
                </a: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6</a:t>
                </a: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2</a:t>
                </a: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altLang="zh-CN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  <a:cs typeface="宋体" pitchFamily="2" charset="-122"/>
                  </a:rPr>
                  <a:t>4</a:t>
                </a:r>
                <a:endParaRPr kumimoji="0" lang="zh-CN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9676263" y="2838735"/>
                <a:ext cx="4206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u="sng" dirty="0" smtClean="0">
                    <a:latin typeface="Calibri" pitchFamily="34" charset="0"/>
                    <a:cs typeface="Times New Roman" pitchFamily="18" charset="0"/>
                  </a:rPr>
                  <a:t>SA</a:t>
                </a:r>
                <a:endParaRPr lang="zh-CN" altLang="en-US" i="1" u="sng" dirty="0">
                  <a:latin typeface="Calibri" pitchFamily="34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Backward Search of BWT-Index</a:t>
            </a:r>
            <a:endParaRPr lang="en-US" b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3894776" y="2802171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Backward Search</a:t>
            </a:r>
            <a:endParaRPr lang="zh-CN" alt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直接箭头连接符 70"/>
          <p:cNvCxnSpPr/>
          <p:nvPr/>
        </p:nvCxnSpPr>
        <p:spPr>
          <a:xfrm rot="10800000">
            <a:off x="3527956" y="2952534"/>
            <a:ext cx="398835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i="1" dirty="0" err="1" smtClean="0">
                <a:solidFill>
                  <a:srgbClr val="5014F8"/>
                </a:solidFill>
                <a:latin typeface="Century Gothic" panose="020B0502020202020204" pitchFamily="34" charset="0"/>
                <a:cs typeface="Times New Roman" pitchFamily="18" charset="0"/>
              </a:rPr>
              <a:t>rankAll</a:t>
            </a:r>
            <a:endParaRPr lang="en-US" b="1" i="1" dirty="0">
              <a:solidFill>
                <a:srgbClr val="5014F8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28436" y="1652748"/>
            <a:ext cx="10172000" cy="490198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AU" sz="2400" b="1" dirty="0" smtClean="0">
                <a:solidFill>
                  <a:srgbClr val="5014F8"/>
                </a:solidFill>
                <a:latin typeface="Times New Roman"/>
                <a:ea typeface="SimSun"/>
              </a:rPr>
              <a:t>Arrange 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|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  <a:cs typeface="Times New Roman"/>
                <a:sym typeface="Symbol"/>
              </a:rPr>
              <a:t>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| arrays each for a character </a:t>
            </a:r>
            <a:r>
              <a:rPr lang="en-US" sz="2400" b="1" cap="small" dirty="0">
                <a:solidFill>
                  <a:srgbClr val="5014F8"/>
                </a:solidFill>
                <a:latin typeface="Times New Roman"/>
                <a:ea typeface="Times New Roman"/>
                <a:cs typeface="Times New Roman"/>
                <a:sym typeface="Symbol"/>
              </a:rPr>
              <a:t></a:t>
            </a:r>
            <a:r>
              <a:rPr lang="en-US" sz="2400" b="1" i="1" dirty="0">
                <a:solidFill>
                  <a:srgbClr val="5014F8"/>
                </a:solidFill>
                <a:latin typeface="Times New Roman"/>
                <a:ea typeface="SimSun"/>
              </a:rPr>
              <a:t> 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  <a:cs typeface="Times New Roman"/>
                <a:sym typeface="Symbol"/>
              </a:rPr>
              <a:t>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 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  <a:cs typeface="Times New Roman"/>
                <a:sym typeface="Symbol"/>
              </a:rPr>
              <a:t>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 such that </a:t>
            </a:r>
            <a:r>
              <a:rPr lang="en-US" sz="2400" b="1" i="1" cap="small" dirty="0" smtClean="0">
                <a:solidFill>
                  <a:srgbClr val="5014F8"/>
                </a:solidFill>
                <a:latin typeface="Times New Roman"/>
                <a:ea typeface="Times New Roman"/>
                <a:cs typeface="Times New Roman"/>
                <a:sym typeface="Symbol"/>
              </a:rPr>
              <a:t>A</a:t>
            </a:r>
            <a:r>
              <a:rPr lang="en-US" sz="2400" b="1" cap="small" baseline="-25000" dirty="0" smtClean="0">
                <a:solidFill>
                  <a:srgbClr val="5014F8"/>
                </a:solidFill>
                <a:latin typeface="Times New Roman"/>
                <a:ea typeface="Times New Roman"/>
                <a:cs typeface="Times New Roman"/>
                <a:sym typeface="Symbol"/>
              </a:rPr>
              <a:t></a:t>
            </a:r>
            <a:r>
              <a:rPr lang="en-AU" sz="2400" b="1" dirty="0" smtClean="0">
                <a:solidFill>
                  <a:srgbClr val="5014F8"/>
                </a:solidFill>
                <a:latin typeface="Times New Roman"/>
                <a:ea typeface="SimSun"/>
              </a:rPr>
              <a:t>[</a:t>
            </a:r>
            <a:r>
              <a:rPr lang="en-AU" sz="2400" b="1" i="1" dirty="0" err="1" smtClean="0">
                <a:solidFill>
                  <a:srgbClr val="5014F8"/>
                </a:solidFill>
                <a:latin typeface="Times New Roman"/>
                <a:ea typeface="SimSun"/>
              </a:rPr>
              <a:t>i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] (the </a:t>
            </a:r>
            <a:r>
              <a:rPr lang="en-AU" sz="2400" b="1" i="1" dirty="0" err="1">
                <a:solidFill>
                  <a:srgbClr val="5014F8"/>
                </a:solidFill>
                <a:latin typeface="Times New Roman"/>
                <a:ea typeface="SimSun"/>
              </a:rPr>
              <a:t>i</a:t>
            </a:r>
            <a:r>
              <a:rPr lang="en-AU" sz="2400" b="1" dirty="0" err="1">
                <a:solidFill>
                  <a:srgbClr val="5014F8"/>
                </a:solidFill>
                <a:latin typeface="Times New Roman"/>
                <a:ea typeface="SimSun"/>
              </a:rPr>
              <a:t>th</a:t>
            </a:r>
            <a:r>
              <a:rPr lang="en-AU" sz="2400" b="1" baseline="30000" dirty="0">
                <a:solidFill>
                  <a:srgbClr val="5014F8"/>
                </a:solidFill>
                <a:latin typeface="Times New Roman"/>
                <a:ea typeface="SimSun"/>
              </a:rPr>
              <a:t> 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entry in the array for </a:t>
            </a:r>
            <a:r>
              <a:rPr lang="en-US" sz="2400" b="1" cap="small" dirty="0" smtClean="0">
                <a:solidFill>
                  <a:srgbClr val="5014F8"/>
                </a:solidFill>
                <a:latin typeface="Times New Roman"/>
                <a:ea typeface="Times New Roman"/>
                <a:cs typeface="Times New Roman"/>
                <a:sym typeface="Symbol"/>
              </a:rPr>
              <a:t></a:t>
            </a:r>
            <a:r>
              <a:rPr lang="en-US" sz="2400" b="1" cap="small" dirty="0" smtClean="0">
                <a:solidFill>
                  <a:srgbClr val="5014F8"/>
                </a:solidFill>
                <a:latin typeface="Times New Roman"/>
                <a:ea typeface="Times New Roman"/>
              </a:rPr>
              <a:t>)</a:t>
            </a:r>
            <a:r>
              <a:rPr lang="en-AU" sz="2400" b="1" dirty="0" smtClean="0">
                <a:solidFill>
                  <a:srgbClr val="5014F8"/>
                </a:solidFill>
                <a:latin typeface="Times New Roman"/>
                <a:ea typeface="SimSun"/>
              </a:rPr>
              <a:t> 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is the number of appearances of </a:t>
            </a:r>
            <a:r>
              <a:rPr lang="en-US" sz="2400" b="1" cap="small" dirty="0">
                <a:solidFill>
                  <a:srgbClr val="5014F8"/>
                </a:solidFill>
                <a:latin typeface="Times New Roman"/>
                <a:ea typeface="Times New Roman"/>
                <a:cs typeface="Times New Roman"/>
                <a:sym typeface="Symbol"/>
              </a:rPr>
              <a:t></a:t>
            </a:r>
            <a:r>
              <a:rPr lang="en-US" sz="2400" b="1" i="1" dirty="0">
                <a:solidFill>
                  <a:srgbClr val="5014F8"/>
                </a:solidFill>
                <a:latin typeface="Times New Roman"/>
                <a:ea typeface="SimSun"/>
              </a:rPr>
              <a:t> 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within </a:t>
            </a:r>
            <a:r>
              <a:rPr lang="en-AU" sz="2400" b="1" i="1" dirty="0">
                <a:solidFill>
                  <a:srgbClr val="5014F8"/>
                </a:solidFill>
                <a:latin typeface="Times New Roman"/>
                <a:ea typeface="SimSun"/>
              </a:rPr>
              <a:t>L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[1 .. </a:t>
            </a:r>
            <a:r>
              <a:rPr lang="en-AU" sz="2400" b="1" i="1" dirty="0" err="1">
                <a:solidFill>
                  <a:srgbClr val="5014F8"/>
                </a:solidFill>
                <a:latin typeface="Times New Roman"/>
                <a:ea typeface="SimSun"/>
              </a:rPr>
              <a:t>i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].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I</a:t>
            </a:r>
            <a:r>
              <a:rPr lang="en-AU" sz="2400" b="1" dirty="0" smtClean="0">
                <a:solidFill>
                  <a:srgbClr val="5014F8"/>
                </a:solidFill>
                <a:latin typeface="Times New Roman"/>
                <a:ea typeface="SimSun"/>
              </a:rPr>
              <a:t>nstead 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of scanning a certain segment </a:t>
            </a:r>
            <a:r>
              <a:rPr lang="en-AU" sz="2400" b="1" i="1" dirty="0">
                <a:solidFill>
                  <a:srgbClr val="5014F8"/>
                </a:solidFill>
                <a:latin typeface="Times New Roman"/>
                <a:ea typeface="SimSun"/>
              </a:rPr>
              <a:t>L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[</a:t>
            </a:r>
            <a:r>
              <a:rPr lang="en-AU" sz="2400" b="1" i="1" dirty="0">
                <a:solidFill>
                  <a:srgbClr val="5014F8"/>
                </a:solidFill>
                <a:latin typeface="Times New Roman"/>
                <a:ea typeface="SimSun"/>
              </a:rPr>
              <a:t>x 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.. </a:t>
            </a:r>
            <a:r>
              <a:rPr lang="en-AU" sz="2400" b="1" i="1" dirty="0">
                <a:solidFill>
                  <a:srgbClr val="5014F8"/>
                </a:solidFill>
                <a:latin typeface="Times New Roman"/>
                <a:ea typeface="SimSun"/>
              </a:rPr>
              <a:t>y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] (</a:t>
            </a:r>
            <a:r>
              <a:rPr lang="en-AU" sz="2400" b="1" i="1" dirty="0">
                <a:solidFill>
                  <a:srgbClr val="5014F8"/>
                </a:solidFill>
                <a:latin typeface="Times New Roman"/>
                <a:ea typeface="SimSun"/>
              </a:rPr>
              <a:t>x 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  <a:sym typeface="Symbol"/>
              </a:rPr>
              <a:t>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 </a:t>
            </a:r>
            <a:r>
              <a:rPr lang="en-AU" sz="2400" b="1" i="1" dirty="0">
                <a:solidFill>
                  <a:srgbClr val="5014F8"/>
                </a:solidFill>
                <a:latin typeface="Times New Roman"/>
                <a:ea typeface="SimSun"/>
              </a:rPr>
              <a:t>y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) to find a subrange for a certain </a:t>
            </a:r>
            <a:r>
              <a:rPr lang="en-US" sz="2400" b="1" dirty="0">
                <a:solidFill>
                  <a:srgbClr val="5014F8"/>
                </a:solidFill>
                <a:latin typeface="Times New Roman"/>
                <a:ea typeface="Times New Roman"/>
                <a:sym typeface="Symbol"/>
              </a:rPr>
              <a:t></a:t>
            </a:r>
            <a:r>
              <a:rPr lang="en-US" sz="2400" b="1" dirty="0">
                <a:solidFill>
                  <a:srgbClr val="5014F8"/>
                </a:solidFill>
                <a:latin typeface="Times New Roman"/>
                <a:ea typeface="Times New Roman"/>
              </a:rPr>
              <a:t> 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  <a:sym typeface="Symbol"/>
              </a:rPr>
              <a:t>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 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  <a:sym typeface="Symbol"/>
              </a:rPr>
              <a:t>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, we can simply look up </a:t>
            </a:r>
            <a:r>
              <a:rPr lang="en-US" sz="2400" b="1" i="1" cap="small" dirty="0">
                <a:solidFill>
                  <a:srgbClr val="5014F8"/>
                </a:solidFill>
                <a:latin typeface="Times New Roman"/>
                <a:ea typeface="Times New Roman"/>
                <a:cs typeface="Times New Roman"/>
                <a:sym typeface="Symbol"/>
              </a:rPr>
              <a:t>A</a:t>
            </a:r>
            <a:r>
              <a:rPr lang="en-US" sz="2400" b="1" cap="small" baseline="-25000" dirty="0">
                <a:solidFill>
                  <a:srgbClr val="5014F8"/>
                </a:solidFill>
                <a:latin typeface="Times New Roman"/>
                <a:ea typeface="Times New Roman"/>
                <a:cs typeface="Times New Roman"/>
                <a:sym typeface="Symbol"/>
              </a:rPr>
              <a:t> </a:t>
            </a:r>
            <a:r>
              <a:rPr lang="en-US" sz="2400" b="1" dirty="0" smtClean="0">
                <a:solidFill>
                  <a:srgbClr val="5014F8"/>
                </a:solidFill>
                <a:latin typeface="Times New Roman"/>
                <a:ea typeface="Times New Roman"/>
              </a:rPr>
              <a:t>to </a:t>
            </a:r>
            <a:r>
              <a:rPr lang="en-US" sz="2400" b="1" dirty="0">
                <a:solidFill>
                  <a:srgbClr val="5014F8"/>
                </a:solidFill>
                <a:latin typeface="Times New Roman"/>
                <a:ea typeface="Times New Roman"/>
              </a:rPr>
              <a:t>see whether </a:t>
            </a:r>
            <a:r>
              <a:rPr lang="en-US" sz="2400" b="1" i="1" cap="small" dirty="0">
                <a:solidFill>
                  <a:srgbClr val="5014F8"/>
                </a:solidFill>
                <a:latin typeface="Times New Roman"/>
                <a:ea typeface="Times New Roman"/>
                <a:cs typeface="Times New Roman"/>
                <a:sym typeface="Symbol"/>
              </a:rPr>
              <a:t>A</a:t>
            </a:r>
            <a:r>
              <a:rPr lang="en-US" sz="2400" b="1" cap="small" baseline="-25000" dirty="0">
                <a:solidFill>
                  <a:srgbClr val="5014F8"/>
                </a:solidFill>
                <a:latin typeface="Times New Roman"/>
                <a:ea typeface="Times New Roman"/>
                <a:cs typeface="Times New Roman"/>
                <a:sym typeface="Symbol"/>
              </a:rPr>
              <a:t></a:t>
            </a:r>
            <a:r>
              <a:rPr lang="en-US" sz="2400" b="1" dirty="0" smtClean="0">
                <a:solidFill>
                  <a:srgbClr val="5014F8"/>
                </a:solidFill>
                <a:latin typeface="Times New Roman"/>
                <a:ea typeface="Times New Roman"/>
              </a:rPr>
              <a:t>[</a:t>
            </a:r>
            <a:r>
              <a:rPr lang="en-US" sz="2400" b="1" i="1" dirty="0">
                <a:solidFill>
                  <a:srgbClr val="5014F8"/>
                </a:solidFill>
                <a:latin typeface="Times New Roman"/>
                <a:ea typeface="Times New Roman"/>
              </a:rPr>
              <a:t>x </a:t>
            </a:r>
            <a:r>
              <a:rPr lang="en-US" sz="2400" b="1" dirty="0">
                <a:solidFill>
                  <a:srgbClr val="5014F8"/>
                </a:solidFill>
                <a:latin typeface="Times New Roman"/>
                <a:ea typeface="Times New Roman"/>
              </a:rPr>
              <a:t>- 1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] = </a:t>
            </a:r>
            <a:r>
              <a:rPr lang="en-US" sz="2400" b="1" i="1" cap="small" dirty="0">
                <a:solidFill>
                  <a:srgbClr val="5014F8"/>
                </a:solidFill>
                <a:latin typeface="Times New Roman"/>
                <a:ea typeface="Times New Roman"/>
                <a:cs typeface="Times New Roman"/>
                <a:sym typeface="Symbol"/>
              </a:rPr>
              <a:t>A</a:t>
            </a:r>
            <a:r>
              <a:rPr lang="en-US" sz="2400" b="1" cap="small" baseline="-25000" dirty="0">
                <a:solidFill>
                  <a:srgbClr val="5014F8"/>
                </a:solidFill>
                <a:latin typeface="Times New Roman"/>
                <a:ea typeface="Times New Roman"/>
                <a:cs typeface="Times New Roman"/>
                <a:sym typeface="Symbol"/>
              </a:rPr>
              <a:t></a:t>
            </a:r>
            <a:r>
              <a:rPr lang="en-US" sz="2400" b="1" dirty="0" smtClean="0">
                <a:solidFill>
                  <a:srgbClr val="5014F8"/>
                </a:solidFill>
                <a:latin typeface="Times New Roman"/>
                <a:ea typeface="Times New Roman"/>
              </a:rPr>
              <a:t>[</a:t>
            </a:r>
            <a:r>
              <a:rPr lang="en-US" sz="2400" b="1" i="1" dirty="0">
                <a:solidFill>
                  <a:srgbClr val="5014F8"/>
                </a:solidFill>
                <a:latin typeface="Times New Roman"/>
                <a:ea typeface="Times New Roman"/>
              </a:rPr>
              <a:t>y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]. If it is the case, then </a:t>
            </a:r>
            <a:r>
              <a:rPr lang="en-US" sz="2400" b="1" dirty="0">
                <a:solidFill>
                  <a:srgbClr val="5014F8"/>
                </a:solidFill>
                <a:latin typeface="Times New Roman"/>
                <a:ea typeface="Times New Roman"/>
                <a:sym typeface="Symbol"/>
              </a:rPr>
              <a:t></a:t>
            </a:r>
            <a:r>
              <a:rPr lang="en-US" sz="2400" b="1" dirty="0">
                <a:solidFill>
                  <a:srgbClr val="5014F8"/>
                </a:solidFill>
                <a:latin typeface="Times New Roman"/>
                <a:ea typeface="Times New Roman"/>
              </a:rPr>
              <a:t> does 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not occur in </a:t>
            </a:r>
            <a:r>
              <a:rPr lang="en-AU" sz="2400" b="1" i="1" dirty="0">
                <a:solidFill>
                  <a:srgbClr val="5014F8"/>
                </a:solidFill>
                <a:latin typeface="Times New Roman"/>
                <a:ea typeface="SimSun"/>
              </a:rPr>
              <a:t>L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[</a:t>
            </a:r>
            <a:r>
              <a:rPr lang="en-AU" sz="2400" b="1" i="1" dirty="0">
                <a:solidFill>
                  <a:srgbClr val="5014F8"/>
                </a:solidFill>
                <a:latin typeface="Times New Roman"/>
                <a:ea typeface="SimSun"/>
              </a:rPr>
              <a:t>x 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.. </a:t>
            </a:r>
            <a:r>
              <a:rPr lang="en-AU" sz="2400" b="1" i="1" dirty="0">
                <a:solidFill>
                  <a:srgbClr val="5014F8"/>
                </a:solidFill>
                <a:latin typeface="Times New Roman"/>
                <a:ea typeface="SimSun"/>
              </a:rPr>
              <a:t>y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]. Otherwise, [</a:t>
            </a:r>
            <a:r>
              <a:rPr lang="en-US" sz="2400" b="1" dirty="0">
                <a:solidFill>
                  <a:srgbClr val="5014F8"/>
                </a:solidFill>
                <a:latin typeface="Times New Roman"/>
                <a:ea typeface="Times New Roman"/>
                <a:sym typeface="Symbol"/>
              </a:rPr>
              <a:t></a:t>
            </a:r>
            <a:r>
              <a:rPr lang="en-US" sz="2400" b="1" dirty="0">
                <a:solidFill>
                  <a:srgbClr val="5014F8"/>
                </a:solidFill>
                <a:latin typeface="Times New Roman"/>
                <a:ea typeface="Times New Roman"/>
              </a:rPr>
              <a:t>[</a:t>
            </a:r>
            <a:r>
              <a:rPr lang="en-US" sz="2400" b="1" i="1" dirty="0">
                <a:solidFill>
                  <a:srgbClr val="5014F8"/>
                </a:solidFill>
                <a:latin typeface="Times New Roman"/>
                <a:ea typeface="Times New Roman"/>
              </a:rPr>
              <a:t>x </a:t>
            </a:r>
            <a:r>
              <a:rPr lang="en-US" sz="2400" b="1" dirty="0">
                <a:solidFill>
                  <a:srgbClr val="5014F8"/>
                </a:solidFill>
                <a:latin typeface="Times New Roman"/>
                <a:ea typeface="Times New Roman"/>
              </a:rPr>
              <a:t>- 1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] + 1, </a:t>
            </a:r>
            <a:r>
              <a:rPr lang="en-US" sz="2400" b="1" dirty="0">
                <a:solidFill>
                  <a:srgbClr val="5014F8"/>
                </a:solidFill>
                <a:latin typeface="Times New Roman"/>
                <a:ea typeface="Times New Roman"/>
                <a:sym typeface="Symbol"/>
              </a:rPr>
              <a:t></a:t>
            </a:r>
            <a:r>
              <a:rPr lang="en-US" sz="2400" b="1" dirty="0">
                <a:solidFill>
                  <a:srgbClr val="5014F8"/>
                </a:solidFill>
                <a:latin typeface="Times New Roman"/>
                <a:ea typeface="Times New Roman"/>
              </a:rPr>
              <a:t>[</a:t>
            </a:r>
            <a:r>
              <a:rPr lang="en-US" sz="2400" b="1" i="1" dirty="0">
                <a:solidFill>
                  <a:srgbClr val="5014F8"/>
                </a:solidFill>
                <a:latin typeface="Times New Roman"/>
                <a:ea typeface="Times New Roman"/>
              </a:rPr>
              <a:t>y</a:t>
            </a:r>
            <a:r>
              <a:rPr lang="en-AU" sz="2400" b="1" dirty="0">
                <a:solidFill>
                  <a:srgbClr val="5014F8"/>
                </a:solidFill>
                <a:latin typeface="Times New Roman"/>
                <a:ea typeface="SimSun"/>
              </a:rPr>
              <a:t>]] should be the found range.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5735046" y="4039924"/>
            <a:ext cx="1180104" cy="251480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F	L </a:t>
            </a:r>
            <a:endParaRPr lang="en-US" altLang="zh-CN" u="sng" dirty="0">
              <a:latin typeface="Arial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$	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g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$       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" name="矩形 27"/>
          <p:cNvSpPr/>
          <p:nvPr/>
        </p:nvSpPr>
        <p:spPr>
          <a:xfrm>
            <a:off x="5464191" y="4032187"/>
            <a:ext cx="1798398" cy="251756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40"/>
          <p:cNvGrpSpPr/>
          <p:nvPr/>
        </p:nvGrpSpPr>
        <p:grpSpPr>
          <a:xfrm>
            <a:off x="7620905" y="3997355"/>
            <a:ext cx="3047096" cy="2545749"/>
            <a:chOff x="6582679" y="3427594"/>
            <a:chExt cx="3648077" cy="2508046"/>
          </a:xfrm>
        </p:grpSpPr>
        <p:sp>
          <p:nvSpPr>
            <p:cNvPr id="31" name="Text Box 3"/>
            <p:cNvSpPr txBox="1">
              <a:spLocks noChangeArrowheads="1"/>
            </p:cNvSpPr>
            <p:nvPr/>
          </p:nvSpPr>
          <p:spPr bwMode="auto">
            <a:xfrm>
              <a:off x="6582679" y="3427594"/>
              <a:ext cx="3648077" cy="2508046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kumimoji="0" lang="en-US" altLang="zh-CN" b="0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r>
                <a:rPr kumimoji="0" lang="en-US" altLang="zh-CN" b="0" i="0" u="sng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$</a:t>
              </a:r>
              <a:r>
                <a:rPr kumimoji="0" lang="en-US" altLang="zh-CN" b="0" i="0" u="sng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	</a:t>
              </a:r>
              <a:r>
                <a:rPr kumimoji="0" lang="en-US" altLang="zh-CN" b="0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r>
                <a:rPr kumimoji="0" lang="en-US" altLang="zh-CN" b="0" i="1" u="sng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r>
                <a:rPr lang="en-US" altLang="zh-CN" u="sng" dirty="0" smtClean="0">
                  <a:latin typeface="Calibri" pitchFamily="34" charset="0"/>
                  <a:ea typeface="宋体" pitchFamily="2" charset="-122"/>
                  <a:cs typeface="宋体" pitchFamily="2" charset="-122"/>
                </a:rPr>
                <a:t>	</a:t>
              </a:r>
              <a:r>
                <a:rPr kumimoji="0" lang="en-US" altLang="zh-CN" b="0" i="1" u="sng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r>
                <a:rPr kumimoji="0" lang="en-US" altLang="zh-CN" b="0" i="1" u="sng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c</a:t>
              </a:r>
              <a:r>
                <a:rPr kumimoji="0" lang="en-US" altLang="zh-CN" b="0" i="1" u="sng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	A</a:t>
              </a:r>
              <a:r>
                <a:rPr kumimoji="0" lang="en-US" altLang="zh-CN" b="0" i="1" u="sng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g</a:t>
              </a:r>
              <a:r>
                <a:rPr kumimoji="0" lang="en-US" altLang="zh-CN" b="0" i="1" u="sng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	A</a:t>
              </a:r>
              <a:r>
                <a:rPr kumimoji="0" lang="en-US" altLang="zh-CN" b="0" i="1" u="sng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t</a:t>
              </a:r>
              <a:endParaRPr kumimoji="0" lang="en-US" altLang="zh-CN" b="0" i="1" u="sng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0 	1	0	0	0</a:t>
              </a:r>
              <a:endParaRPr kumimoji="0" lang="en-US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lvl="1" algn="just" eaLnBrk="1" hangingPunct="1"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en-US" altLang="zh-CN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宋体" pitchFamily="2" charset="-122"/>
                  <a:cs typeface="宋体" pitchFamily="2" charset="-122"/>
                </a:rPr>
                <a:t>0	1	1	0	0</a:t>
              </a:r>
              <a:endParaRPr lang="en-US" altLang="zh-CN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lvl="1" algn="just" eaLnBrk="1" hangingPunct="1"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en-US" altLang="zh-CN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宋体" pitchFamily="2" charset="-122"/>
                  <a:cs typeface="宋体" pitchFamily="2" charset="-122"/>
                </a:rPr>
                <a:t>0	1	1	1	0</a:t>
              </a:r>
              <a:endParaRPr lang="en-US" altLang="zh-CN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marL="914400" lvl="5" indent="-457200" algn="just">
                <a:buAutoNum type="arabicPlain"/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en-US" altLang="zh-CN" dirty="0" smtClean="0">
                  <a:latin typeface="Calibri" pitchFamily="34" charset="0"/>
                  <a:ea typeface="宋体" pitchFamily="2" charset="-122"/>
                  <a:cs typeface="宋体" pitchFamily="2" charset="-122"/>
                </a:rPr>
                <a:t>1	1	1	0</a:t>
              </a:r>
              <a:endParaRPr lang="en-US" altLang="zh-CN" i="1" dirty="0" smtClean="0"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marL="457200" lvl="5" algn="just"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en-US" altLang="zh-CN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宋体" pitchFamily="2" charset="-122"/>
                  <a:cs typeface="宋体" pitchFamily="2" charset="-122"/>
                </a:rPr>
                <a:t>1	1	2	1	0</a:t>
              </a:r>
              <a:endParaRPr lang="en-US" altLang="zh-CN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marL="457200" lvl="5" algn="just"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en-US" altLang="zh-CN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宋体" pitchFamily="2" charset="-122"/>
                  <a:cs typeface="宋体" pitchFamily="2" charset="-122"/>
                </a:rPr>
                <a:t>1	2	2	1	0</a:t>
              </a:r>
              <a:endParaRPr lang="en-US" altLang="zh-CN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lvl="1" algn="just" eaLnBrk="1" hangingPunct="1"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en-US" altLang="zh-CN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宋体" pitchFamily="2" charset="-122"/>
                  <a:cs typeface="宋体" pitchFamily="2" charset="-122"/>
                </a:rPr>
                <a:t>1	3	2	1	0</a:t>
              </a:r>
              <a:endParaRPr lang="en-US" altLang="zh-CN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lvl="1" algn="just" eaLnBrk="1" hangingPunct="1"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en-US" altLang="zh-CN" dirty="0" smtClean="0">
                  <a:latin typeface="Calibri" pitchFamily="34" charset="0"/>
                  <a:ea typeface="宋体" pitchFamily="2" charset="-122"/>
                  <a:cs typeface="宋体" pitchFamily="2" charset="-122"/>
                </a:rPr>
                <a:t>1	4	2 	1	0</a:t>
              </a:r>
              <a:endParaRPr lang="en-US" altLang="zh-CN" i="1" dirty="0" smtClean="0"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872333" y="3442812"/>
              <a:ext cx="3205846" cy="2492828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93052" y="4146844"/>
            <a:ext cx="45517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50000"/>
            </a:pPr>
            <a:r>
              <a:rPr lang="en-AU" sz="2400" b="1" dirty="0" smtClean="0">
                <a:solidFill>
                  <a:srgbClr val="FF0000"/>
                </a:solidFill>
                <a:ea typeface="SimSun"/>
              </a:rPr>
              <a:t>Example</a:t>
            </a: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50000"/>
            </a:pPr>
            <a:r>
              <a:rPr lang="en-AU" sz="2000" b="1" dirty="0">
                <a:solidFill>
                  <a:srgbClr val="5014F8"/>
                </a:solidFill>
                <a:latin typeface="Times New Roman"/>
                <a:ea typeface="SimSun"/>
              </a:rPr>
              <a:t>T</a:t>
            </a:r>
            <a:r>
              <a:rPr lang="en-AU" sz="2000" b="1" dirty="0" smtClean="0">
                <a:solidFill>
                  <a:srgbClr val="5014F8"/>
                </a:solidFill>
                <a:latin typeface="Times New Roman"/>
                <a:ea typeface="SimSun"/>
              </a:rPr>
              <a:t>o </a:t>
            </a:r>
            <a:r>
              <a:rPr lang="en-AU" sz="2000" b="1" dirty="0">
                <a:solidFill>
                  <a:srgbClr val="5014F8"/>
                </a:solidFill>
                <a:latin typeface="Times New Roman"/>
                <a:ea typeface="SimSun"/>
              </a:rPr>
              <a:t>find the first and </a:t>
            </a:r>
            <a:r>
              <a:rPr lang="en-AU" sz="2000" b="1" dirty="0" smtClean="0">
                <a:solidFill>
                  <a:srgbClr val="5014F8"/>
                </a:solidFill>
                <a:latin typeface="Times New Roman"/>
                <a:ea typeface="SimSun"/>
              </a:rPr>
              <a:t>the </a:t>
            </a:r>
            <a:r>
              <a:rPr lang="en-AU" sz="2000" b="1" dirty="0">
                <a:solidFill>
                  <a:srgbClr val="5014F8"/>
                </a:solidFill>
                <a:latin typeface="Times New Roman"/>
                <a:ea typeface="SimSun"/>
              </a:rPr>
              <a:t>last </a:t>
            </a:r>
            <a:r>
              <a:rPr lang="en-AU" sz="2000" b="1" dirty="0" smtClean="0">
                <a:solidFill>
                  <a:srgbClr val="5014F8"/>
                </a:solidFill>
                <a:latin typeface="Times New Roman"/>
                <a:ea typeface="SimSun"/>
              </a:rPr>
              <a:t>appearance</a:t>
            </a: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50000"/>
            </a:pPr>
            <a:r>
              <a:rPr lang="en-AU" sz="2000" b="1" dirty="0" smtClean="0">
                <a:solidFill>
                  <a:srgbClr val="5014F8"/>
                </a:solidFill>
                <a:latin typeface="Times New Roman"/>
                <a:ea typeface="SimSun"/>
              </a:rPr>
              <a:t>of </a:t>
            </a:r>
            <a:r>
              <a:rPr lang="en-AU" sz="2000" b="1" i="1" dirty="0">
                <a:solidFill>
                  <a:srgbClr val="5014F8"/>
                </a:solidFill>
                <a:latin typeface="Times New Roman"/>
                <a:ea typeface="SimSun"/>
              </a:rPr>
              <a:t>c </a:t>
            </a:r>
            <a:r>
              <a:rPr lang="en-AU" sz="2000" b="1" dirty="0">
                <a:solidFill>
                  <a:srgbClr val="5014F8"/>
                </a:solidFill>
                <a:latin typeface="Times New Roman"/>
                <a:ea typeface="SimSun"/>
              </a:rPr>
              <a:t>in </a:t>
            </a:r>
            <a:r>
              <a:rPr lang="en-US" sz="2000" b="1" i="1" dirty="0">
                <a:solidFill>
                  <a:srgbClr val="5014F8"/>
                </a:solidFill>
                <a:latin typeface="Times New Roman"/>
                <a:ea typeface="Times New Roman"/>
              </a:rPr>
              <a:t>L</a:t>
            </a:r>
            <a:r>
              <a:rPr lang="en-US" sz="2000" b="1" dirty="0">
                <a:solidFill>
                  <a:srgbClr val="5014F8"/>
                </a:solidFill>
                <a:latin typeface="Times New Roman"/>
                <a:ea typeface="Times New Roman"/>
              </a:rPr>
              <a:t>[2 .. 5</a:t>
            </a:r>
            <a:r>
              <a:rPr lang="en-US" sz="2000" b="1" dirty="0" smtClean="0">
                <a:solidFill>
                  <a:srgbClr val="5014F8"/>
                </a:solidFill>
                <a:latin typeface="Times New Roman"/>
                <a:ea typeface="Times New Roman"/>
              </a:rPr>
              <a:t>], we </a:t>
            </a:r>
            <a:r>
              <a:rPr lang="en-US" sz="2000" b="1" dirty="0">
                <a:solidFill>
                  <a:srgbClr val="5014F8"/>
                </a:solidFill>
                <a:latin typeface="Times New Roman"/>
                <a:ea typeface="Times New Roman"/>
              </a:rPr>
              <a:t>only need to </a:t>
            </a:r>
            <a:r>
              <a:rPr lang="en-US" sz="2000" b="1" dirty="0" smtClean="0">
                <a:solidFill>
                  <a:srgbClr val="5014F8"/>
                </a:solidFill>
                <a:latin typeface="Times New Roman"/>
                <a:ea typeface="Times New Roman"/>
              </a:rPr>
              <a:t>find</a:t>
            </a: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50000"/>
            </a:pPr>
            <a:r>
              <a:rPr lang="en-US" sz="2000" b="1" i="1" dirty="0" smtClean="0">
                <a:solidFill>
                  <a:srgbClr val="5014F8"/>
                </a:solidFill>
                <a:latin typeface="Times New Roman"/>
                <a:ea typeface="Times New Roman"/>
              </a:rPr>
              <a:t>c</a:t>
            </a:r>
            <a:r>
              <a:rPr lang="en-US" sz="2000" b="1" dirty="0" smtClean="0">
                <a:solidFill>
                  <a:srgbClr val="5014F8"/>
                </a:solidFill>
                <a:latin typeface="Times New Roman"/>
                <a:ea typeface="Times New Roman"/>
              </a:rPr>
              <a:t>[2 </a:t>
            </a:r>
            <a:r>
              <a:rPr lang="en-US" sz="2000" b="1" dirty="0">
                <a:solidFill>
                  <a:srgbClr val="5014F8"/>
                </a:solidFill>
                <a:latin typeface="Times New Roman"/>
                <a:ea typeface="Times New Roman"/>
              </a:rPr>
              <a:t>– 1] = </a:t>
            </a:r>
            <a:r>
              <a:rPr lang="en-US" sz="2000" b="1" i="1" dirty="0">
                <a:solidFill>
                  <a:srgbClr val="5014F8"/>
                </a:solidFill>
                <a:latin typeface="Times New Roman"/>
                <a:ea typeface="Times New Roman"/>
              </a:rPr>
              <a:t>c</a:t>
            </a:r>
            <a:r>
              <a:rPr lang="en-US" sz="2000" b="1" dirty="0">
                <a:solidFill>
                  <a:srgbClr val="5014F8"/>
                </a:solidFill>
                <a:latin typeface="Times New Roman"/>
                <a:ea typeface="Times New Roman"/>
              </a:rPr>
              <a:t>[1] = </a:t>
            </a:r>
            <a:r>
              <a:rPr lang="en-US" sz="2000" b="1" dirty="0" smtClean="0">
                <a:solidFill>
                  <a:srgbClr val="5014F8"/>
                </a:solidFill>
                <a:latin typeface="Times New Roman"/>
                <a:ea typeface="Times New Roman"/>
              </a:rPr>
              <a:t>0 and </a:t>
            </a:r>
            <a:r>
              <a:rPr lang="en-US" sz="2000" b="1" i="1" dirty="0">
                <a:solidFill>
                  <a:srgbClr val="5014F8"/>
                </a:solidFill>
                <a:latin typeface="Times New Roman"/>
                <a:ea typeface="Times New Roman"/>
              </a:rPr>
              <a:t>c</a:t>
            </a:r>
            <a:r>
              <a:rPr lang="en-US" sz="2000" b="1" dirty="0">
                <a:solidFill>
                  <a:srgbClr val="5014F8"/>
                </a:solidFill>
                <a:latin typeface="Times New Roman"/>
                <a:ea typeface="Times New Roman"/>
              </a:rPr>
              <a:t>[5] = 2. So </a:t>
            </a:r>
            <a:r>
              <a:rPr lang="en-US" sz="2000" b="1" dirty="0" smtClean="0">
                <a:solidFill>
                  <a:srgbClr val="5014F8"/>
                </a:solidFill>
                <a:latin typeface="Times New Roman"/>
                <a:ea typeface="Times New Roman"/>
              </a:rPr>
              <a:t>the</a:t>
            </a: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50000"/>
            </a:pPr>
            <a:r>
              <a:rPr lang="en-US" sz="2000" b="1" dirty="0" smtClean="0">
                <a:solidFill>
                  <a:srgbClr val="5014F8"/>
                </a:solidFill>
                <a:latin typeface="Times New Roman"/>
                <a:ea typeface="Times New Roman"/>
              </a:rPr>
              <a:t>corresponding </a:t>
            </a:r>
            <a:r>
              <a:rPr lang="en-US" sz="2000" b="1" dirty="0">
                <a:solidFill>
                  <a:srgbClr val="5014F8"/>
                </a:solidFill>
                <a:latin typeface="Times New Roman"/>
                <a:ea typeface="Times New Roman"/>
              </a:rPr>
              <a:t>range </a:t>
            </a:r>
            <a:r>
              <a:rPr lang="en-US" sz="2000" b="1" dirty="0" smtClean="0">
                <a:solidFill>
                  <a:srgbClr val="5014F8"/>
                </a:solidFill>
                <a:latin typeface="Times New Roman"/>
                <a:ea typeface="Times New Roman"/>
              </a:rPr>
              <a:t>is</a:t>
            </a: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50000"/>
            </a:pPr>
            <a:r>
              <a:rPr lang="en-AU" sz="2000" b="1" dirty="0" smtClean="0">
                <a:solidFill>
                  <a:srgbClr val="5014F8"/>
                </a:solidFill>
                <a:latin typeface="Times New Roman"/>
                <a:ea typeface="SimSun"/>
              </a:rPr>
              <a:t>[</a:t>
            </a:r>
            <a:r>
              <a:rPr lang="en-US" sz="2000" b="1" i="1" dirty="0">
                <a:solidFill>
                  <a:srgbClr val="5014F8"/>
                </a:solidFill>
                <a:latin typeface="Times New Roman"/>
                <a:ea typeface="Times New Roman"/>
              </a:rPr>
              <a:t>c</a:t>
            </a:r>
            <a:r>
              <a:rPr lang="en-US" sz="2000" b="1" dirty="0">
                <a:solidFill>
                  <a:srgbClr val="5014F8"/>
                </a:solidFill>
                <a:latin typeface="Times New Roman"/>
                <a:ea typeface="Times New Roman"/>
              </a:rPr>
              <a:t>[2</a:t>
            </a:r>
            <a:r>
              <a:rPr lang="en-US" sz="2000" b="1" i="1" dirty="0">
                <a:solidFill>
                  <a:srgbClr val="5014F8"/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>
                <a:solidFill>
                  <a:srgbClr val="5014F8"/>
                </a:solidFill>
                <a:latin typeface="Times New Roman"/>
                <a:ea typeface="Times New Roman"/>
              </a:rPr>
              <a:t>- 1</a:t>
            </a:r>
            <a:r>
              <a:rPr lang="en-AU" sz="2000" b="1" dirty="0">
                <a:solidFill>
                  <a:srgbClr val="5014F8"/>
                </a:solidFill>
                <a:latin typeface="Times New Roman"/>
                <a:ea typeface="SimSun"/>
              </a:rPr>
              <a:t>] + 1,  </a:t>
            </a:r>
            <a:r>
              <a:rPr lang="en-US" sz="2000" b="1" i="1" dirty="0">
                <a:solidFill>
                  <a:srgbClr val="5014F8"/>
                </a:solidFill>
                <a:latin typeface="Times New Roman"/>
                <a:ea typeface="Times New Roman"/>
              </a:rPr>
              <a:t>c</a:t>
            </a:r>
            <a:r>
              <a:rPr lang="en-US" sz="2000" b="1" dirty="0">
                <a:solidFill>
                  <a:srgbClr val="5014F8"/>
                </a:solidFill>
                <a:latin typeface="Times New Roman"/>
                <a:ea typeface="Times New Roman"/>
              </a:rPr>
              <a:t>[5</a:t>
            </a:r>
            <a:r>
              <a:rPr lang="en-AU" sz="2000" b="1" dirty="0">
                <a:solidFill>
                  <a:srgbClr val="5014F8"/>
                </a:solidFill>
                <a:latin typeface="Times New Roman"/>
                <a:ea typeface="SimSun"/>
              </a:rPr>
              <a:t>]] = [1, 2].</a:t>
            </a:r>
            <a:endParaRPr lang="en-US" sz="2000" b="1" dirty="0">
              <a:solidFill>
                <a:srgbClr val="5014F8"/>
              </a:solidFill>
              <a:latin typeface="Times New Roma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069307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Reduce </a:t>
            </a:r>
            <a:r>
              <a:rPr lang="en-US" i="1" dirty="0" err="1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rankAll</a:t>
            </a:r>
            <a:r>
              <a:rPr lang="en-US" dirty="0" smtClean="0">
                <a:solidFill>
                  <a:srgbClr val="5014F8"/>
                </a:solidFill>
                <a:latin typeface="Times New Roman" pitchFamily="18" charset="0"/>
                <a:cs typeface="Times New Roman" pitchFamily="18" charset="0"/>
              </a:rPr>
              <a:t>-Index Size</a:t>
            </a:r>
            <a:endParaRPr lang="en-US" dirty="0">
              <a:solidFill>
                <a:srgbClr val="5014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910" y="1931988"/>
            <a:ext cx="9961681" cy="425132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ranks: 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aseline="-25000" dirty="0" smtClean="0">
                <a:latin typeface="Symbol" pitchFamily="18" charset="2"/>
                <a:sym typeface="Symbol"/>
              </a:rPr>
              <a:t>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0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-25000" dirty="0" err="1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aseline="-25000" dirty="0" err="1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&gt; 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BWT array: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L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Reduced appearance array: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with bucket size </a:t>
            </a:r>
            <a:r>
              <a:rPr lang="en-US" sz="2000" dirty="0" smtClean="0">
                <a:latin typeface="Symbol" pitchFamily="18" charset="2"/>
              </a:rPr>
              <a:t>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Symbol" pitchFamily="18" charset="2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Reduced suffix array: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 with bucket size γ. 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0CB1A-16DA-40F0-97CC-44E280BFCAA3}" type="slidenum">
              <a:rPr lang="en-CA" smtClean="0"/>
              <a:pPr>
                <a:defRPr/>
              </a:pPr>
              <a:t>9</a:t>
            </a:fld>
            <a:endParaRPr lang="en-CA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883334" y="3809644"/>
            <a:ext cx="1450430" cy="253030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F	L</a:t>
            </a:r>
            <a:r>
              <a:rPr kumimoji="0" lang="en-US" altLang="zh-CN" b="0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b="0" i="1" u="sng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rk</a:t>
            </a:r>
            <a:r>
              <a:rPr kumimoji="0" lang="en-US" altLang="zh-CN" b="0" i="1" u="sng" strike="noStrike" cap="none" normalizeH="0" baseline="-30000" dirty="0" err="1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L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$	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1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1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g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1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$	-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2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2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3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	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	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6147389" y="3777655"/>
            <a:ext cx="417477" cy="27879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L </a:t>
            </a:r>
            <a:r>
              <a:rPr kumimoji="0" lang="en-US" altLang="zh-CN" b="0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$       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     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3" name="右箭头 22"/>
          <p:cNvSpPr/>
          <p:nvPr/>
        </p:nvSpPr>
        <p:spPr>
          <a:xfrm>
            <a:off x="3000009" y="4719482"/>
            <a:ext cx="604157" cy="66947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818576" y="3764479"/>
            <a:ext cx="1970886" cy="251756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5974178" y="3794197"/>
            <a:ext cx="500745" cy="249282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39"/>
          <p:cNvGrpSpPr/>
          <p:nvPr/>
        </p:nvGrpSpPr>
        <p:grpSpPr>
          <a:xfrm>
            <a:off x="3930059" y="3788751"/>
            <a:ext cx="1752473" cy="2492828"/>
            <a:chOff x="7505765" y="3380014"/>
            <a:chExt cx="1752473" cy="2492828"/>
          </a:xfrm>
        </p:grpSpPr>
        <p:sp>
          <p:nvSpPr>
            <p:cNvPr id="21" name="TextBox 20"/>
            <p:cNvSpPr txBox="1"/>
            <p:nvPr/>
          </p:nvSpPr>
          <p:spPr>
            <a:xfrm>
              <a:off x="7533086" y="3739270"/>
              <a:ext cx="17251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baseline="-25000" dirty="0" smtClean="0">
                  <a:latin typeface="Symbol" pitchFamily="18" charset="2"/>
                  <a:sym typeface="Symbol"/>
                </a:rPr>
                <a:t></a:t>
              </a:r>
              <a:r>
                <a:rPr lang="en-US" i="1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&lt;</a:t>
              </a:r>
              <a:r>
                <a:rPr lang="en-US" dirty="0" smtClean="0">
                  <a:latin typeface="Symbol" pitchFamily="18" charset="2"/>
                  <a:cs typeface="Times New Roman" pitchFamily="18" charset="0"/>
                </a:rPr>
                <a:t>a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baseline="-25000" dirty="0" err="1" smtClean="0">
                  <a:latin typeface="Symbol" pitchFamily="18" charset="2"/>
                  <a:cs typeface="Times New Roman" pitchFamily="18" charset="0"/>
                </a:rPr>
                <a:t>a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baseline="-25000" dirty="0" err="1" smtClean="0">
                  <a:latin typeface="Symbol" pitchFamily="18" charset="2"/>
                  <a:cs typeface="Times New Roman" pitchFamily="18" charset="0"/>
                </a:rPr>
                <a:t>a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&gt; 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505765" y="3380014"/>
              <a:ext cx="1670957" cy="2492828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35"/>
          <p:cNvGrpSpPr/>
          <p:nvPr/>
        </p:nvGrpSpPr>
        <p:grpSpPr>
          <a:xfrm>
            <a:off x="10208522" y="3738800"/>
            <a:ext cx="832516" cy="2545053"/>
            <a:chOff x="10249466" y="3330061"/>
            <a:chExt cx="832516" cy="2545053"/>
          </a:xfrm>
        </p:grpSpPr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10249466" y="3630301"/>
              <a:ext cx="682388" cy="223823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1" algn="just" eaLnBrk="1" hangingPunct="1"/>
              <a:r>
                <a:rPr lang="en-CA" altLang="zh-CN" dirty="0" smtClean="0">
                  <a:latin typeface="Calibri" pitchFamily="34" charset="0"/>
                  <a:ea typeface="宋体" pitchFamily="2" charset="-122"/>
                  <a:cs typeface="宋体" pitchFamily="2" charset="-122"/>
                </a:rPr>
                <a:t>8</a:t>
              </a:r>
            </a:p>
            <a:p>
              <a:pPr lvl="1" algn="just" eaLnBrk="1" hangingPunct="1"/>
              <a:r>
                <a:rPr lang="en-CA" altLang="zh-CN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宋体" pitchFamily="2" charset="-122"/>
                  <a:cs typeface="宋体" pitchFamily="2" charset="-122"/>
                </a:rPr>
                <a:t>7</a:t>
              </a:r>
            </a:p>
            <a:p>
              <a:pPr lvl="1" algn="just" eaLnBrk="1" hangingPunct="1"/>
              <a:r>
                <a:rPr lang="en-CA" altLang="zh-CN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宋体" pitchFamily="2" charset="-122"/>
                  <a:cs typeface="宋体" pitchFamily="2" charset="-122"/>
                </a:rPr>
                <a:t>5</a:t>
              </a:r>
            </a:p>
            <a:p>
              <a:pPr lvl="1" algn="just" eaLnBrk="1" hangingPunct="1"/>
              <a:r>
                <a:rPr lang="en-CA" altLang="zh-CN" dirty="0" smtClean="0">
                  <a:latin typeface="Calibri" pitchFamily="34" charset="0"/>
                  <a:ea typeface="宋体" pitchFamily="2" charset="-122"/>
                  <a:cs typeface="宋体" pitchFamily="2" charset="-122"/>
                </a:rPr>
                <a:t>1</a:t>
              </a:r>
            </a:p>
            <a:p>
              <a:pPr lvl="1" algn="just" eaLnBrk="1" hangingPunct="1"/>
              <a:r>
                <a:rPr lang="en-CA" altLang="zh-CN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宋体" pitchFamily="2" charset="-122"/>
                  <a:cs typeface="宋体" pitchFamily="2" charset="-122"/>
                </a:rPr>
                <a:t>3</a:t>
              </a:r>
            </a:p>
            <a:p>
              <a:pPr lvl="1" algn="just" eaLnBrk="1" hangingPunct="1"/>
              <a:r>
                <a:rPr lang="en-CA" altLang="zh-CN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宋体" pitchFamily="2" charset="-122"/>
                  <a:cs typeface="宋体" pitchFamily="2" charset="-122"/>
                </a:rPr>
                <a:t>6</a:t>
              </a:r>
            </a:p>
            <a:p>
              <a:pPr lvl="1" algn="just" eaLnBrk="1" hangingPunct="1"/>
              <a:r>
                <a:rPr lang="en-CA" altLang="zh-CN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宋体" pitchFamily="2" charset="-122"/>
                  <a:cs typeface="宋体" pitchFamily="2" charset="-122"/>
                </a:rPr>
                <a:t>2</a:t>
              </a:r>
            </a:p>
            <a:p>
              <a:pPr lvl="1" algn="just" eaLnBrk="1" hangingPunct="1"/>
              <a:r>
                <a:rPr lang="en-CA" altLang="zh-CN" dirty="0" smtClean="0">
                  <a:latin typeface="Calibri" pitchFamily="34" charset="0"/>
                  <a:ea typeface="宋体" pitchFamily="2" charset="-122"/>
                  <a:cs typeface="宋体" pitchFamily="2" charset="-122"/>
                </a:rPr>
                <a:t>4</a:t>
              </a:r>
              <a:endParaRPr lang="zh-CN" altLang="zh-CN" dirty="0" smtClean="0"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pSp>
          <p:nvGrpSpPr>
            <p:cNvPr id="8" name="组合 34"/>
            <p:cNvGrpSpPr/>
            <p:nvPr/>
          </p:nvGrpSpPr>
          <p:grpSpPr>
            <a:xfrm>
              <a:off x="10495125" y="3330061"/>
              <a:ext cx="586857" cy="2545053"/>
              <a:chOff x="10631605" y="3330061"/>
              <a:chExt cx="586857" cy="2545053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0658902" y="3330061"/>
                <a:ext cx="53610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i="1" u="sng" dirty="0" smtClean="0">
                    <a:latin typeface="Calibri" pitchFamily="34" charset="0"/>
                    <a:cs typeface="Times New Roman" pitchFamily="18" charset="0"/>
                  </a:rPr>
                  <a:t>SA</a:t>
                </a:r>
                <a:r>
                  <a:rPr lang="en-US" altLang="zh-CN" u="sng" dirty="0" smtClean="0">
                    <a:latin typeface="Calibri" pitchFamily="34" charset="0"/>
                    <a:cs typeface="Times New Roman" pitchFamily="18" charset="0"/>
                  </a:rPr>
                  <a:t>*</a:t>
                </a:r>
                <a:endParaRPr lang="zh-CN" altLang="en-US" u="sng" dirty="0"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631605" y="3382286"/>
                <a:ext cx="586857" cy="2492828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" name="组合 36"/>
          <p:cNvGrpSpPr/>
          <p:nvPr/>
        </p:nvGrpSpPr>
        <p:grpSpPr>
          <a:xfrm>
            <a:off x="1957312" y="3769490"/>
            <a:ext cx="832150" cy="2555635"/>
            <a:chOff x="9299811" y="2867310"/>
            <a:chExt cx="720945" cy="3103365"/>
          </a:xfrm>
        </p:grpSpPr>
        <p:sp>
          <p:nvSpPr>
            <p:cNvPr id="38" name="Text Box 2"/>
            <p:cNvSpPr txBox="1">
              <a:spLocks noChangeArrowheads="1"/>
            </p:cNvSpPr>
            <p:nvPr/>
          </p:nvSpPr>
          <p:spPr bwMode="auto">
            <a:xfrm>
              <a:off x="9299811" y="3221008"/>
              <a:ext cx="682388" cy="274966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8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7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5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1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3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6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2</a:t>
              </a: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4</a:t>
              </a:r>
              <a:endPara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600063" y="2867310"/>
              <a:ext cx="420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u="sng" dirty="0" smtClean="0">
                  <a:latin typeface="Calibri" pitchFamily="34" charset="0"/>
                  <a:cs typeface="Times New Roman" pitchFamily="18" charset="0"/>
                </a:rPr>
                <a:t>SA</a:t>
              </a:r>
              <a:endParaRPr lang="zh-CN" altLang="en-US" i="1" u="sng" dirty="0"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3625509" y="4593413"/>
            <a:ext cx="1676173" cy="133440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F</a:t>
            </a:r>
            <a:r>
              <a:rPr kumimoji="0" lang="en-CA" altLang="zh-CN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$</a:t>
            </a:r>
            <a:r>
              <a:rPr kumimoji="0" lang="en-CA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= &lt;$; 1, 1&gt;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CN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F</a:t>
            </a:r>
            <a:r>
              <a:rPr kumimoji="0" lang="en-CA" altLang="zh-CN" b="0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kumimoji="0" lang="en-CA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= &lt;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</a:t>
            </a:r>
            <a:r>
              <a:rPr kumimoji="0" lang="en-CA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; 2, 5&gt;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CN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F</a:t>
            </a:r>
            <a:r>
              <a:rPr kumimoji="0" lang="en-CA" altLang="zh-CN" b="0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kumimoji="0" lang="en-CA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= &lt;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</a:t>
            </a:r>
            <a:r>
              <a:rPr kumimoji="0" lang="en-CA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; 6, 7&gt;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zh-CN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F</a:t>
            </a:r>
            <a:r>
              <a:rPr kumimoji="0" lang="en-CA" altLang="zh-CN" b="0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g</a:t>
            </a:r>
            <a:r>
              <a:rPr kumimoji="0" lang="en-CA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= &lt;</a:t>
            </a:r>
            <a:r>
              <a:rPr kumimoji="0" lang="en-CA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g</a:t>
            </a:r>
            <a:r>
              <a:rPr kumimoji="0" lang="en-CA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; 8, 8&gt;</a:t>
            </a:r>
          </a:p>
          <a:p>
            <a:pPr marL="457200" marR="0" lvl="1" indent="0" algn="just" defTabSz="914400" rtl="0" eaLnBrk="1" fontAlgn="base" latinLnBrk="0" hangingPunct="1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-63064" y="3791503"/>
            <a:ext cx="898634" cy="308943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en-US" altLang="zh-CN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i</a:t>
            </a:r>
            <a:r>
              <a:rPr kumimoji="0" lang="en-US" altLang="zh-CN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endParaRPr kumimoji="0" lang="en-US" altLang="zh-CN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5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6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7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8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17028" y="479763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+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481928" y="479566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+</a:t>
            </a:r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0066203" y="479368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+</a:t>
            </a:r>
            <a:endParaRPr lang="zh-CN" altLang="en-US" dirty="0"/>
          </a:p>
        </p:txBody>
      </p:sp>
      <p:grpSp>
        <p:nvGrpSpPr>
          <p:cNvPr id="49" name="组合 48"/>
          <p:cNvGrpSpPr/>
          <p:nvPr/>
        </p:nvGrpSpPr>
        <p:grpSpPr>
          <a:xfrm>
            <a:off x="6832810" y="1517263"/>
            <a:ext cx="3521773" cy="1984141"/>
            <a:chOff x="6832810" y="1669663"/>
            <a:chExt cx="3521773" cy="1984141"/>
          </a:xfrm>
        </p:grpSpPr>
        <p:grpSp>
          <p:nvGrpSpPr>
            <p:cNvPr id="50" name="组合 45"/>
            <p:cNvGrpSpPr/>
            <p:nvPr/>
          </p:nvGrpSpPr>
          <p:grpSpPr>
            <a:xfrm>
              <a:off x="6832810" y="1669663"/>
              <a:ext cx="3521773" cy="1001896"/>
              <a:chOff x="5783284" y="1815440"/>
              <a:chExt cx="3521773" cy="1001896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5790953" y="1815440"/>
                <a:ext cx="35141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i="1" dirty="0" smtClean="0">
                    <a:latin typeface="Times New Roman" pitchFamily="18" charset="0"/>
                    <a:cs typeface="Times New Roman" pitchFamily="18" charset="0"/>
                  </a:rPr>
                  <a:t>top</a:t>
                </a:r>
                <a:r>
                  <a:rPr lang="en-US" altLang="zh-CN" sz="16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altLang="zh-CN" sz="16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altLang="zh-CN" sz="16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CN" sz="1600" i="1" dirty="0" err="1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1600" baseline="-25000" dirty="0" err="1" smtClean="0">
                    <a:latin typeface="Symbol" pitchFamily="18" charset="2"/>
                    <a:cs typeface="Times New Roman" pitchFamily="18" charset="0"/>
                  </a:rPr>
                  <a:t>a</a:t>
                </a:r>
                <a:r>
                  <a:rPr lang="en-US" altLang="zh-CN" sz="1600" dirty="0" smtClean="0">
                    <a:latin typeface="Times New Roman" pitchFamily="18" charset="0"/>
                    <a:cs typeface="Times New Roman" pitchFamily="18" charset="0"/>
                  </a:rPr>
                  <a:t>) + </a:t>
                </a:r>
                <a:r>
                  <a:rPr lang="en-US" altLang="zh-CN" sz="1600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altLang="zh-CN" sz="1600" baseline="-25000" dirty="0" smtClean="0">
                    <a:latin typeface="Symbol" pitchFamily="18" charset="2"/>
                    <a:cs typeface="Times New Roman" pitchFamily="18" charset="0"/>
                  </a:rPr>
                  <a:t>a</a:t>
                </a:r>
                <a:r>
                  <a:rPr lang="en-US" altLang="zh-CN" sz="1600" dirty="0" smtClean="0">
                    <a:latin typeface="Times New Roman" pitchFamily="18" charset="0"/>
                    <a:cs typeface="Times New Roman" pitchFamily="18" charset="0"/>
                  </a:rPr>
                  <a:t>[ </a:t>
                </a:r>
                <a:r>
                  <a:rPr lang="en-US" sz="1600" dirty="0" smtClean="0">
                    <a:latin typeface="Symbol" pitchFamily="18" charset="2"/>
                  </a:rPr>
                  <a:t>ë</a:t>
                </a:r>
                <a:r>
                  <a:rPr lang="en-US" altLang="zh-CN" sz="16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CN" sz="1600" i="1" dirty="0" smtClean="0">
                    <a:latin typeface="Times New Roman" pitchFamily="18" charset="0"/>
                    <a:cs typeface="Times New Roman" pitchFamily="18" charset="0"/>
                  </a:rPr>
                  <a:t>top</a:t>
                </a:r>
                <a:r>
                  <a:rPr lang="en-US" altLang="zh-CN" sz="1600" dirty="0" smtClean="0">
                    <a:latin typeface="Times New Roman" pitchFamily="18" charset="0"/>
                    <a:cs typeface="Times New Roman" pitchFamily="18" charset="0"/>
                  </a:rPr>
                  <a:t>-1) /</a:t>
                </a:r>
                <a:r>
                  <a:rPr lang="en-US" sz="1600" dirty="0" smtClean="0">
                    <a:latin typeface="Symbol" pitchFamily="18" charset="2"/>
                  </a:rPr>
                  <a:t> b</a:t>
                </a:r>
                <a:r>
                  <a:rPr lang="en-US" sz="1600" dirty="0" smtClean="0"/>
                  <a:t> </a:t>
                </a:r>
                <a:r>
                  <a:rPr lang="en-US" sz="1600" dirty="0" smtClean="0">
                    <a:latin typeface="Symbol" pitchFamily="18" charset="2"/>
                  </a:rPr>
                  <a:t>û </a:t>
                </a:r>
                <a:r>
                  <a:rPr lang="en-US" altLang="zh-CN" sz="1600" dirty="0" smtClean="0">
                    <a:latin typeface="Times New Roman" pitchFamily="18" charset="0"/>
                    <a:cs typeface="Times New Roman" pitchFamily="18" charset="0"/>
                  </a:rPr>
                  <a:t>] + </a:t>
                </a:r>
                <a:r>
                  <a:rPr lang="en-US" altLang="zh-CN" sz="1600" i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altLang="zh-CN" sz="1600" dirty="0" smtClean="0">
                    <a:latin typeface="Times New Roman" pitchFamily="18" charset="0"/>
                    <a:cs typeface="Times New Roman" pitchFamily="18" charset="0"/>
                  </a:rPr>
                  <a:t> +1</a:t>
                </a:r>
                <a:endParaRPr lang="zh-CN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783284" y="2232561"/>
                <a:ext cx="29334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i="1" dirty="0" smtClean="0">
                    <a:latin typeface="Times New Roman" pitchFamily="18" charset="0"/>
                    <a:cs typeface="Times New Roman" pitchFamily="18" charset="0"/>
                  </a:rPr>
                  <a:t>bot </a:t>
                </a:r>
                <a:r>
                  <a:rPr lang="en-US" altLang="zh-CN" sz="16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altLang="zh-CN" sz="16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altLang="zh-CN" sz="16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CN" sz="1600" i="1" dirty="0" err="1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1600" baseline="-25000" dirty="0" err="1" smtClean="0">
                    <a:latin typeface="Symbol" pitchFamily="18" charset="2"/>
                    <a:cs typeface="Times New Roman" pitchFamily="18" charset="0"/>
                  </a:rPr>
                  <a:t>a</a:t>
                </a:r>
                <a:r>
                  <a:rPr lang="en-US" altLang="zh-CN" sz="1600" dirty="0" smtClean="0">
                    <a:latin typeface="Times New Roman" pitchFamily="18" charset="0"/>
                    <a:cs typeface="Times New Roman" pitchFamily="18" charset="0"/>
                  </a:rPr>
                  <a:t>) + </a:t>
                </a:r>
                <a:r>
                  <a:rPr lang="en-US" altLang="zh-CN" sz="1600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altLang="zh-CN" sz="1600" baseline="-25000" dirty="0">
                    <a:solidFill>
                      <a:prstClr val="black"/>
                    </a:solidFill>
                    <a:latin typeface="Symbol" pitchFamily="18" charset="2"/>
                    <a:cs typeface="Times New Roman" pitchFamily="18" charset="0"/>
                  </a:rPr>
                  <a:t>a </a:t>
                </a:r>
                <a:r>
                  <a:rPr lang="en-US" altLang="zh-CN" sz="1600" dirty="0" smtClean="0">
                    <a:latin typeface="Times New Roman" pitchFamily="18" charset="0"/>
                    <a:cs typeface="Times New Roman" pitchFamily="18" charset="0"/>
                  </a:rPr>
                  <a:t>[ </a:t>
                </a:r>
                <a:r>
                  <a:rPr lang="en-US" sz="1600" dirty="0" err="1" smtClean="0">
                    <a:latin typeface="Symbol" pitchFamily="18" charset="2"/>
                  </a:rPr>
                  <a:t>ë</a:t>
                </a:r>
                <a:r>
                  <a:rPr lang="en-US" altLang="zh-CN" sz="1600" i="1" dirty="0" err="1" smtClean="0">
                    <a:latin typeface="Times New Roman" pitchFamily="18" charset="0"/>
                    <a:cs typeface="Times New Roman" pitchFamily="18" charset="0"/>
                  </a:rPr>
                  <a:t>bot</a:t>
                </a:r>
                <a:r>
                  <a:rPr lang="en-US" altLang="zh-CN" sz="1600" dirty="0" smtClean="0">
                    <a:latin typeface="Times New Roman" pitchFamily="18" charset="0"/>
                    <a:cs typeface="Times New Roman" pitchFamily="18" charset="0"/>
                  </a:rPr>
                  <a:t> /</a:t>
                </a:r>
                <a:r>
                  <a:rPr lang="en-US" sz="1600" dirty="0" smtClean="0">
                    <a:latin typeface="Symbol" pitchFamily="18" charset="2"/>
                  </a:rPr>
                  <a:t> b</a:t>
                </a:r>
                <a:r>
                  <a:rPr lang="en-US" sz="1600" dirty="0" smtClean="0"/>
                  <a:t> </a:t>
                </a:r>
                <a:r>
                  <a:rPr lang="en-US" sz="1600" dirty="0" smtClean="0">
                    <a:latin typeface="Symbol" pitchFamily="18" charset="2"/>
                  </a:rPr>
                  <a:t>û </a:t>
                </a:r>
                <a:r>
                  <a:rPr lang="en-US" altLang="zh-CN" sz="1600" dirty="0" smtClean="0">
                    <a:latin typeface="Times New Roman" pitchFamily="18" charset="0"/>
                    <a:cs typeface="Times New Roman" pitchFamily="18" charset="0"/>
                  </a:rPr>
                  <a:t>] + </a:t>
                </a:r>
                <a:r>
                  <a:rPr lang="en-US" altLang="zh-CN" sz="1600" i="1" dirty="0" smtClean="0">
                    <a:latin typeface="Times New Roman" pitchFamily="18" charset="0"/>
                    <a:cs typeface="Times New Roman" pitchFamily="18" charset="0"/>
                  </a:rPr>
                  <a:t>r’</a:t>
                </a:r>
                <a:endParaRPr lang="zh-CN" altLang="en-US" sz="16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zh-CN" altLang="en-US" sz="1600" dirty="0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6849776" y="2538245"/>
              <a:ext cx="31165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is the number of </a:t>
              </a:r>
              <a:r>
                <a:rPr lang="en-US" sz="1600" dirty="0" err="1" smtClean="0">
                  <a:latin typeface="Symbol" pitchFamily="18" charset="2"/>
                  <a:cs typeface="Times New Roman" pitchFamily="18" charset="0"/>
                </a:rPr>
                <a:t>a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's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appearances </a:t>
              </a: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within 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lang="en-US" sz="1600" dirty="0" smtClean="0">
                  <a:latin typeface="Symbol" pitchFamily="18" charset="2"/>
                </a:rPr>
                <a:t>ë(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top - 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1)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1600" dirty="0" smtClean="0">
                  <a:latin typeface="Symbol" pitchFamily="18" charset="2"/>
                </a:rPr>
                <a:t> b</a:t>
              </a:r>
              <a:r>
                <a:rPr lang="en-US" sz="1600" dirty="0" smtClean="0"/>
                <a:t> </a:t>
              </a:r>
              <a:r>
                <a:rPr lang="en-US" sz="1600" dirty="0" smtClean="0">
                  <a:latin typeface="Symbol" pitchFamily="18" charset="2"/>
                </a:rPr>
                <a:t>û </a:t>
              </a:r>
              <a:r>
                <a:rPr lang="en-US" sz="1600" dirty="0" smtClean="0">
                  <a:latin typeface="Symbol" pitchFamily="18" charset="2"/>
                  <a:cs typeface="Times New Roman" pitchFamily="18" charset="0"/>
                </a:rPr>
                <a:t>b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… 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top - 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1]</a:t>
              </a:r>
              <a:endParaRPr lang="zh-CN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860282" y="3069029"/>
              <a:ext cx="31931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r’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is the number of </a:t>
              </a:r>
              <a:r>
                <a:rPr lang="en-US" sz="1600" dirty="0" err="1" smtClean="0">
                  <a:latin typeface="Symbol" pitchFamily="18" charset="2"/>
                  <a:cs typeface="Times New Roman" pitchFamily="18" charset="0"/>
                </a:rPr>
                <a:t>a</a:t>
              </a: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's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appearances </a:t>
              </a:r>
            </a:p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within 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lang="en-US" sz="1600" dirty="0" err="1" smtClean="0">
                  <a:latin typeface="Symbol" pitchFamily="18" charset="2"/>
                </a:rPr>
                <a:t>ë</a:t>
              </a:r>
              <a:r>
                <a:rPr lang="en-US" sz="1600" i="1" dirty="0" err="1" smtClean="0">
                  <a:latin typeface="Times New Roman" pitchFamily="18" charset="0"/>
                  <a:cs typeface="Times New Roman" pitchFamily="18" charset="0"/>
                </a:rPr>
                <a:t>bot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1600" dirty="0" smtClean="0">
                  <a:latin typeface="Symbol" pitchFamily="18" charset="2"/>
                </a:rPr>
                <a:t> b</a:t>
              </a:r>
              <a:r>
                <a:rPr lang="en-US" sz="1600" dirty="0" smtClean="0"/>
                <a:t> </a:t>
              </a:r>
              <a:r>
                <a:rPr lang="en-US" sz="1600" dirty="0" smtClean="0">
                  <a:latin typeface="Symbol" pitchFamily="18" charset="2"/>
                </a:rPr>
                <a:t>û </a:t>
              </a:r>
              <a:r>
                <a:rPr lang="en-US" sz="1600" dirty="0" smtClean="0">
                  <a:latin typeface="Symbol" pitchFamily="18" charset="2"/>
                  <a:cs typeface="Times New Roman" pitchFamily="18" charset="0"/>
                </a:rPr>
                <a:t>b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… </a:t>
              </a:r>
              <a:r>
                <a:rPr lang="en-US" sz="1600" i="1" dirty="0" err="1" smtClean="0">
                  <a:latin typeface="Times New Roman" pitchFamily="18" charset="0"/>
                  <a:cs typeface="Times New Roman" pitchFamily="18" charset="0"/>
                </a:rPr>
                <a:t>bot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]</a:t>
              </a:r>
              <a:endParaRPr lang="zh-CN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组合 40"/>
          <p:cNvGrpSpPr/>
          <p:nvPr/>
        </p:nvGrpSpPr>
        <p:grpSpPr>
          <a:xfrm>
            <a:off x="6933293" y="3794197"/>
            <a:ext cx="3047096" cy="2545749"/>
            <a:chOff x="6582679" y="3427594"/>
            <a:chExt cx="3648077" cy="2508046"/>
          </a:xfrm>
        </p:grpSpPr>
        <p:sp>
          <p:nvSpPr>
            <p:cNvPr id="44" name="Text Box 3"/>
            <p:cNvSpPr txBox="1">
              <a:spLocks noChangeArrowheads="1"/>
            </p:cNvSpPr>
            <p:nvPr/>
          </p:nvSpPr>
          <p:spPr bwMode="auto">
            <a:xfrm>
              <a:off x="6582679" y="3427594"/>
              <a:ext cx="3648077" cy="2508046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kumimoji="0" lang="en-US" altLang="zh-CN" b="0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r>
                <a:rPr kumimoji="0" lang="en-US" altLang="zh-CN" b="0" i="0" u="sng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$</a:t>
              </a:r>
              <a:r>
                <a:rPr kumimoji="0" lang="en-US" altLang="zh-CN" b="0" i="0" u="sng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	</a:t>
              </a:r>
              <a:r>
                <a:rPr kumimoji="0" lang="en-US" altLang="zh-CN" b="0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r>
                <a:rPr kumimoji="0" lang="en-US" altLang="zh-CN" b="0" i="1" u="sng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r>
                <a:rPr lang="en-US" altLang="zh-CN" u="sng" dirty="0" smtClean="0">
                  <a:latin typeface="Calibri" pitchFamily="34" charset="0"/>
                  <a:ea typeface="宋体" pitchFamily="2" charset="-122"/>
                  <a:cs typeface="宋体" pitchFamily="2" charset="-122"/>
                </a:rPr>
                <a:t>	</a:t>
              </a:r>
              <a:r>
                <a:rPr kumimoji="0" lang="en-US" altLang="zh-CN" b="0" i="1" u="sng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A</a:t>
              </a:r>
              <a:r>
                <a:rPr kumimoji="0" lang="en-US" altLang="zh-CN" b="0" i="1" u="sng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c</a:t>
              </a:r>
              <a:r>
                <a:rPr kumimoji="0" lang="en-US" altLang="zh-CN" b="0" i="1" u="sng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	A</a:t>
              </a:r>
              <a:r>
                <a:rPr kumimoji="0" lang="en-US" altLang="zh-CN" b="0" i="1" u="sng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g</a:t>
              </a:r>
              <a:r>
                <a:rPr kumimoji="0" lang="en-US" altLang="zh-CN" b="0" i="1" u="sng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	A</a:t>
              </a:r>
              <a:r>
                <a:rPr kumimoji="0" lang="en-US" altLang="zh-CN" b="0" i="1" u="sng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t</a:t>
              </a:r>
              <a:endParaRPr kumimoji="0" lang="en-US" altLang="zh-CN" b="0" i="1" u="sng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0 	1	0	0	0</a:t>
              </a:r>
              <a:endParaRPr kumimoji="0" lang="en-US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lvl="1" algn="just" eaLnBrk="1" hangingPunct="1"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en-US" altLang="zh-CN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宋体" pitchFamily="2" charset="-122"/>
                  <a:cs typeface="宋体" pitchFamily="2" charset="-122"/>
                </a:rPr>
                <a:t>0	1	1	0	0</a:t>
              </a:r>
              <a:endParaRPr lang="en-US" altLang="zh-CN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lvl="1" algn="just" eaLnBrk="1" hangingPunct="1"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en-US" altLang="zh-CN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宋体" pitchFamily="2" charset="-122"/>
                  <a:cs typeface="宋体" pitchFamily="2" charset="-122"/>
                </a:rPr>
                <a:t>0	1	1	1	0</a:t>
              </a:r>
              <a:endParaRPr lang="en-US" altLang="zh-CN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marL="914400" lvl="5" indent="-457200" algn="just">
                <a:buAutoNum type="arabicPlain"/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en-US" altLang="zh-CN" dirty="0" smtClean="0">
                  <a:latin typeface="Calibri" pitchFamily="34" charset="0"/>
                  <a:ea typeface="宋体" pitchFamily="2" charset="-122"/>
                  <a:cs typeface="宋体" pitchFamily="2" charset="-122"/>
                </a:rPr>
                <a:t>1	1	1	0</a:t>
              </a:r>
              <a:endParaRPr lang="en-US" altLang="zh-CN" i="1" dirty="0" smtClean="0"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marL="457200" lvl="5" algn="just"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en-US" altLang="zh-CN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宋体" pitchFamily="2" charset="-122"/>
                  <a:cs typeface="宋体" pitchFamily="2" charset="-122"/>
                </a:rPr>
                <a:t>1	1	2	1	0</a:t>
              </a:r>
              <a:endParaRPr lang="en-US" altLang="zh-CN" i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marL="457200" lvl="5" algn="just"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en-US" altLang="zh-CN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宋体" pitchFamily="2" charset="-122"/>
                  <a:cs typeface="宋体" pitchFamily="2" charset="-122"/>
                </a:rPr>
                <a:t>1	2	2	1	0</a:t>
              </a:r>
              <a:endParaRPr lang="en-US" altLang="zh-CN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lvl="1" algn="just" eaLnBrk="1" hangingPunct="1"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en-US" altLang="zh-CN" dirty="0" smtClean="0">
                  <a:solidFill>
                    <a:schemeClr val="bg1">
                      <a:lumMod val="65000"/>
                    </a:schemeClr>
                  </a:solidFill>
                  <a:latin typeface="Calibri" pitchFamily="34" charset="0"/>
                  <a:ea typeface="宋体" pitchFamily="2" charset="-122"/>
                  <a:cs typeface="宋体" pitchFamily="2" charset="-122"/>
                </a:rPr>
                <a:t>1	3	2	1	0</a:t>
              </a:r>
              <a:endParaRPr lang="en-US" altLang="zh-CN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lvl="1" algn="just" eaLnBrk="1" hangingPunct="1">
                <a:tabLst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en-US" altLang="zh-CN" dirty="0" smtClean="0">
                  <a:latin typeface="Calibri" pitchFamily="34" charset="0"/>
                  <a:ea typeface="宋体" pitchFamily="2" charset="-122"/>
                  <a:cs typeface="宋体" pitchFamily="2" charset="-122"/>
                </a:rPr>
                <a:t>1	4	2 	1	0</a:t>
              </a:r>
              <a:endParaRPr lang="en-US" altLang="zh-CN" i="1" dirty="0" smtClean="0">
                <a:latin typeface="Times New Roman" pitchFamily="18" charset="0"/>
                <a:ea typeface="宋体" pitchFamily="2" charset="-122"/>
                <a:cs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5" name="矩形 31"/>
            <p:cNvSpPr/>
            <p:nvPr/>
          </p:nvSpPr>
          <p:spPr>
            <a:xfrm>
              <a:off x="6872333" y="3442812"/>
              <a:ext cx="3205846" cy="2492828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18549</TotalTime>
  <Words>3743</Words>
  <Application>Microsoft Office PowerPoint</Application>
  <PresentationFormat>Custom</PresentationFormat>
  <Paragraphs>1211</Paragraphs>
  <Slides>59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6" baseType="lpstr">
      <vt:lpstr>Arial</vt:lpstr>
      <vt:lpstr>宋体</vt:lpstr>
      <vt:lpstr>Wingdings 2</vt:lpstr>
      <vt:lpstr>Calibri</vt:lpstr>
      <vt:lpstr>Symbol</vt:lpstr>
      <vt:lpstr>黑体</vt:lpstr>
      <vt:lpstr>Franklin Gothic Book</vt:lpstr>
      <vt:lpstr>Franklin Gothic Medium</vt:lpstr>
      <vt:lpstr>Century Gothic</vt:lpstr>
      <vt:lpstr>Droid Sans Fallback</vt:lpstr>
      <vt:lpstr>Wingdings</vt:lpstr>
      <vt:lpstr>Century Gothic (正文)</vt:lpstr>
      <vt:lpstr>Times New Roman</vt:lpstr>
      <vt:lpstr>Wingdings 3</vt:lpstr>
      <vt:lpstr>微软雅黑</vt:lpstr>
      <vt:lpstr>暗香扑面</vt:lpstr>
      <vt:lpstr>Chart</vt:lpstr>
      <vt:lpstr>An Efficient Algorithm for Read Matching in DNA Databases</vt:lpstr>
      <vt:lpstr>Outline  </vt:lpstr>
      <vt:lpstr>Statement of Problem</vt:lpstr>
      <vt:lpstr>Short-Read Mapping</vt:lpstr>
      <vt:lpstr>Related Methods</vt:lpstr>
      <vt:lpstr>BWT-Index</vt:lpstr>
      <vt:lpstr>Backward Search of BWT-Index</vt:lpstr>
      <vt:lpstr>rankAll</vt:lpstr>
      <vt:lpstr>Reduce rankAll-Index Size</vt:lpstr>
      <vt:lpstr>Our Approach</vt:lpstr>
      <vt:lpstr>Methodology</vt:lpstr>
      <vt:lpstr>Trie Construction</vt:lpstr>
      <vt:lpstr>Trie Searching against BWT Array</vt:lpstr>
      <vt:lpstr>Simultaneously Search Trie and BWT-Index</vt:lpstr>
      <vt:lpstr>PowerPoint Presentation</vt:lpstr>
      <vt:lpstr>Multi-Character Checking</vt:lpstr>
      <vt:lpstr>Multi-Character Checking</vt:lpstr>
      <vt:lpstr>Experiments</vt:lpstr>
      <vt:lpstr>Experiments</vt:lpstr>
      <vt:lpstr>Tests with Synthetic Data</vt:lpstr>
      <vt:lpstr>Tests with Synthetic Data</vt:lpstr>
      <vt:lpstr>Tests with Synthetic Data</vt:lpstr>
      <vt:lpstr>Tests with Synthetic Data</vt:lpstr>
      <vt:lpstr>Tests with Synthetic Data</vt:lpstr>
      <vt:lpstr>Tests with Synthetic Data</vt:lpstr>
      <vt:lpstr>Tests with Synthetic Data</vt:lpstr>
      <vt:lpstr>Tests with Synthetic Data</vt:lpstr>
      <vt:lpstr>Tests with Real Data</vt:lpstr>
      <vt:lpstr>Conclusion and future work</vt:lpstr>
      <vt:lpstr>PowerPoint Presentation</vt:lpstr>
      <vt:lpstr>Varying Read Amount</vt:lpstr>
      <vt:lpstr>Varying Read Amount</vt:lpstr>
      <vt:lpstr>Varying Read Length</vt:lpstr>
      <vt:lpstr>Varying Genome Size</vt:lpstr>
      <vt:lpstr>Varying Genome Size</vt:lpstr>
      <vt:lpstr>Varying Bucket Size of  Appearance Array</vt:lpstr>
      <vt:lpstr>Experiments with Real Data</vt:lpstr>
      <vt:lpstr>Experiments with Real Data</vt:lpstr>
      <vt:lpstr>Experiment of Inexact Mapping</vt:lpstr>
      <vt:lpstr>Experiment Result of Inexact Mapping</vt:lpstr>
      <vt:lpstr>Memory Usage</vt:lpstr>
      <vt:lpstr>Conclusion</vt:lpstr>
      <vt:lpstr>Future Work</vt:lpstr>
      <vt:lpstr>References</vt:lpstr>
      <vt:lpstr>Biology Background</vt:lpstr>
      <vt:lpstr>Differential Alternative Splicing Analysis</vt:lpstr>
      <vt:lpstr>Pipeline Tool Motivation</vt:lpstr>
      <vt:lpstr>Pipeline Workflow</vt:lpstr>
      <vt:lpstr>Cleaning Raw Reads</vt:lpstr>
      <vt:lpstr>Strategies of mapping</vt:lpstr>
      <vt:lpstr>Strategies of Quantitative Evaluation  </vt:lpstr>
      <vt:lpstr>Filter Results</vt:lpstr>
      <vt:lpstr>Comparison with Existing Pipeline</vt:lpstr>
      <vt:lpstr>Varying Read Amount</vt:lpstr>
      <vt:lpstr>Varying Read Length</vt:lpstr>
      <vt:lpstr>Varying Read Amount</vt:lpstr>
      <vt:lpstr>Varying Read Length</vt:lpstr>
      <vt:lpstr>Varying Genome Size</vt:lpstr>
      <vt:lpstr>Varying Genome Size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Guramrit Singh</dc:creator>
  <cp:lastModifiedBy>Yangjun Chen</cp:lastModifiedBy>
  <cp:revision>934</cp:revision>
  <dcterms:created xsi:type="dcterms:W3CDTF">2015-10-17T00:54:07Z</dcterms:created>
  <dcterms:modified xsi:type="dcterms:W3CDTF">2016-06-23T14:17:01Z</dcterms:modified>
</cp:coreProperties>
</file>