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charts/chart17.xml" ContentType="application/vnd.openxmlformats-officedocument.drawingml.chart+xml"/>
  <Override PartName="/ppt/drawings/drawing17.xml" ContentType="application/vnd.openxmlformats-officedocument.drawingml.chartshapes+xml"/>
  <Override PartName="/ppt/charts/chart18.xml" ContentType="application/vnd.openxmlformats-officedocument.drawingml.chart+xml"/>
  <Override PartName="/ppt/drawings/drawing18.xml" ContentType="application/vnd.openxmlformats-officedocument.drawingml.chartshapes+xml"/>
  <Override PartName="/ppt/charts/chart19.xml" ContentType="application/vnd.openxmlformats-officedocument.drawingml.chart+xml"/>
  <Override PartName="/ppt/drawings/drawing19.xml" ContentType="application/vnd.openxmlformats-officedocument.drawingml.chartshapes+xml"/>
  <Override PartName="/ppt/charts/chart20.xml" ContentType="application/vnd.openxmlformats-officedocument.drawingml.chart+xml"/>
  <Override PartName="/ppt/drawings/drawing20.xml" ContentType="application/vnd.openxmlformats-officedocument.drawingml.chartshapes+xml"/>
  <Override PartName="/ppt/charts/chart21.xml" ContentType="application/vnd.openxmlformats-officedocument.drawingml.chart+xml"/>
  <Override PartName="/ppt/drawings/drawing2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1"/>
  </p:sldMasterIdLst>
  <p:notesMasterIdLst>
    <p:notesMasterId r:id="rId60"/>
  </p:notesMasterIdLst>
  <p:sldIdLst>
    <p:sldId id="256" r:id="rId2"/>
    <p:sldId id="257" r:id="rId3"/>
    <p:sldId id="355" r:id="rId4"/>
    <p:sldId id="366" r:id="rId5"/>
    <p:sldId id="367" r:id="rId6"/>
    <p:sldId id="458" r:id="rId7"/>
    <p:sldId id="459" r:id="rId8"/>
    <p:sldId id="457" r:id="rId9"/>
    <p:sldId id="368" r:id="rId10"/>
    <p:sldId id="456" r:id="rId11"/>
    <p:sldId id="369" r:id="rId12"/>
    <p:sldId id="370" r:id="rId13"/>
    <p:sldId id="427" r:id="rId14"/>
    <p:sldId id="460" r:id="rId15"/>
    <p:sldId id="461" r:id="rId16"/>
    <p:sldId id="441" r:id="rId17"/>
    <p:sldId id="396" r:id="rId18"/>
    <p:sldId id="442" r:id="rId19"/>
    <p:sldId id="443" r:id="rId20"/>
    <p:sldId id="426" r:id="rId21"/>
    <p:sldId id="372" r:id="rId22"/>
    <p:sldId id="444" r:id="rId23"/>
    <p:sldId id="445" r:id="rId24"/>
    <p:sldId id="446" r:id="rId25"/>
    <p:sldId id="447" r:id="rId26"/>
    <p:sldId id="448" r:id="rId27"/>
    <p:sldId id="453" r:id="rId28"/>
    <p:sldId id="454" r:id="rId29"/>
    <p:sldId id="455" r:id="rId30"/>
    <p:sldId id="374" r:id="rId31"/>
    <p:sldId id="375" r:id="rId32"/>
    <p:sldId id="376" r:id="rId33"/>
    <p:sldId id="382" r:id="rId34"/>
    <p:sldId id="377" r:id="rId35"/>
    <p:sldId id="439" r:id="rId36"/>
    <p:sldId id="379" r:id="rId37"/>
    <p:sldId id="438" r:id="rId38"/>
    <p:sldId id="385" r:id="rId39"/>
    <p:sldId id="386" r:id="rId40"/>
    <p:sldId id="389" r:id="rId41"/>
    <p:sldId id="390" r:id="rId42"/>
    <p:sldId id="391" r:id="rId43"/>
    <p:sldId id="335" r:id="rId44"/>
    <p:sldId id="408" r:id="rId45"/>
    <p:sldId id="409" r:id="rId46"/>
    <p:sldId id="421" r:id="rId47"/>
    <p:sldId id="410" r:id="rId48"/>
    <p:sldId id="411" r:id="rId49"/>
    <p:sldId id="416" r:id="rId50"/>
    <p:sldId id="417" r:id="rId51"/>
    <p:sldId id="414" r:id="rId52"/>
    <p:sldId id="415" r:id="rId53"/>
    <p:sldId id="424" r:id="rId54"/>
    <p:sldId id="425" r:id="rId55"/>
    <p:sldId id="403" r:id="rId56"/>
    <p:sldId id="404" r:id="rId57"/>
    <p:sldId id="405" r:id="rId58"/>
    <p:sldId id="406" r:id="rId59"/>
  </p:sldIdLst>
  <p:sldSz cx="12192000" cy="6858000"/>
  <p:notesSz cx="6858000" cy="9144000"/>
  <p:embeddedFontLst>
    <p:embeddedFont>
      <p:font typeface="Cambria Math" panose="02040503050406030204" pitchFamily="18" charset="0"/>
      <p:regular r:id="rId61"/>
    </p:embeddedFont>
    <p:embeddedFont>
      <p:font typeface="宋体" panose="02010600030101010101" pitchFamily="2" charset="-122"/>
      <p:regular r:id="rId62"/>
    </p:embeddedFont>
    <p:embeddedFont>
      <p:font typeface="Franklin Gothic Book" panose="020B0503020102020204" pitchFamily="34" charset="0"/>
      <p:regular r:id="rId63"/>
      <p:italic r:id="rId64"/>
    </p:embeddedFont>
    <p:embeddedFont>
      <p:font typeface="微软雅黑" panose="020B0503020204020204" pitchFamily="34" charset="-122"/>
      <p:regular r:id="rId65"/>
      <p:bold r:id="rId66"/>
    </p:embeddedFont>
    <p:embeddedFont>
      <p:font typeface="DaunPenh" panose="01010101010101010101" pitchFamily="2" charset="0"/>
      <p:regular r:id="rId67"/>
    </p:embeddedFont>
    <p:embeddedFont>
      <p:font typeface="Century Gothic" panose="020B0502020202020204" pitchFamily="34" charset="0"/>
      <p:regular r:id="rId68"/>
      <p:bold r:id="rId69"/>
      <p:italic r:id="rId70"/>
      <p:boldItalic r:id="rId71"/>
    </p:embeddedFont>
    <p:embeddedFont>
      <p:font typeface="黑体" panose="02010609060101010101" pitchFamily="49" charset="-122"/>
      <p:regular r:id="rId72"/>
    </p:embeddedFont>
    <p:embeddedFont>
      <p:font typeface="Wingdings 2" panose="05020102010507070707" pitchFamily="18" charset="2"/>
      <p:regular r:id="rId73"/>
    </p:embeddedFont>
    <p:embeddedFont>
      <p:font typeface="Wingdings 3" panose="05040102010807070707" pitchFamily="18" charset="2"/>
      <p:regular r:id="rId74"/>
    </p:embeddedFont>
    <p:embeddedFont>
      <p:font typeface="Calibri" panose="020F0502020204030204" pitchFamily="34" charset="0"/>
      <p:regular r:id="rId75"/>
      <p:bold r:id="rId76"/>
      <p:italic r:id="rId77"/>
      <p:boldItalic r:id="rId78"/>
    </p:embeddedFont>
    <p:embeddedFont>
      <p:font typeface="Franklin Gothic Medium" panose="020B0603020102020204" pitchFamily="34" charset="0"/>
      <p:regular r:id="rId79"/>
      <p:italic r:id="rId8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14F8"/>
    <a:srgbClr val="861CF0"/>
    <a:srgbClr val="B31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915" autoAdjust="0"/>
    <p:restoredTop sz="95046" autoAdjust="0"/>
  </p:normalViewPr>
  <p:slideViewPr>
    <p:cSldViewPr snapToGrid="0">
      <p:cViewPr>
        <p:scale>
          <a:sx n="79" d="100"/>
          <a:sy n="79" d="100"/>
        </p:scale>
        <p:origin x="-90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72" y="168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6" Type="http://schemas.openxmlformats.org/officeDocument/2006/relationships/font" Target="fonts/font16.fntdata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74" Type="http://schemas.openxmlformats.org/officeDocument/2006/relationships/font" Target="fonts/font14.fntdata"/><Relationship Id="rId79" Type="http://schemas.openxmlformats.org/officeDocument/2006/relationships/font" Target="fonts/font19.fntdata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2.fntdata"/><Relationship Id="rId80" Type="http://schemas.openxmlformats.org/officeDocument/2006/relationships/font" Target="fonts/font20.fntdata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font" Target="fonts/font18.fntdata"/><Relationship Id="rId8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grad_studies\value%20in%20figures_remove_forever_checking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G:\grad_studies\value%20in%20figures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G:\grad_studies\value%20in%20figures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G:\grad_studies\value%20in%20figures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G:\grad_studies\value%20in%20figures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G:\grad_studies\value%20in%20figures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G:\grad_studies\value%20in%20figures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G:\grad_studies\value%20in%20figures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G:\grad_studies\value%20in%20figures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G:\grad_studies\value%20in%20figures_remove_forever_checking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G:\grad_studies\value%20in%20figures_remove_forever_checking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G:\grad_studies\value%20in%20figures_remove_forever_checking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G:\grad_studies\value%20in%20figures_remove_forever_checking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file:///G:\grad_studies\value%20in%20figures_remove_forever_checking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G:\grad_studies\value%20in%20figures_remove_forever_checking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G:\grad_studies\value%20in%20figures_remove_forever_checking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G:\grad_studies\value%20in%20figures_remove_forever_checking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G:\grad_studies\value%20in%20figures_remove_forever_checking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G:\grad_studies\value%20in%20figures_remove_forever_checking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G:\grad_studies\value%20in%20figures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G:\grad_studies\value%20in%20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54"/>
          <c:y val="0.18123235034003374"/>
          <c:w val="0.70760229413025422"/>
          <c:h val="0.66876114557951971"/>
        </c:manualLayout>
      </c:layout>
      <c:lineChart>
        <c:grouping val="standard"/>
        <c:varyColors val="0"/>
        <c:ser>
          <c:idx val="0"/>
          <c:order val="0"/>
          <c:tx>
            <c:strRef>
              <c:f>Sheet3!$A$96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Sheet3!$B$95:$K$95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Sheet3!$B$96:$K$96</c:f>
              <c:numCache>
                <c:formatCode>General</c:formatCode>
                <c:ptCount val="10"/>
                <c:pt idx="0">
                  <c:v>654.78700000000003</c:v>
                </c:pt>
                <c:pt idx="1">
                  <c:v>1306.76</c:v>
                </c:pt>
                <c:pt idx="2">
                  <c:v>1952.43</c:v>
                </c:pt>
                <c:pt idx="3">
                  <c:v>2649.8700000000022</c:v>
                </c:pt>
                <c:pt idx="4">
                  <c:v>3283.6979999999999</c:v>
                </c:pt>
                <c:pt idx="5">
                  <c:v>3800</c:v>
                </c:pt>
                <c:pt idx="6">
                  <c:v>3800</c:v>
                </c:pt>
                <c:pt idx="7">
                  <c:v>3800</c:v>
                </c:pt>
                <c:pt idx="8">
                  <c:v>3800</c:v>
                </c:pt>
                <c:pt idx="9">
                  <c:v>3800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FCF-4F77-9891-96FEC66E1526}"/>
            </c:ext>
          </c:extLst>
        </c:ser>
        <c:ser>
          <c:idx val="1"/>
          <c:order val="1"/>
          <c:tx>
            <c:strRef>
              <c:f>Sheet3!$A$97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Sheet3!$B$95:$K$95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Sheet3!$B$97:$K$97</c:f>
              <c:numCache>
                <c:formatCode>General</c:formatCode>
                <c:ptCount val="10"/>
                <c:pt idx="0">
                  <c:v>326.78699999999907</c:v>
                </c:pt>
                <c:pt idx="1">
                  <c:v>706.73599999999999</c:v>
                </c:pt>
                <c:pt idx="2">
                  <c:v>1072.43</c:v>
                </c:pt>
                <c:pt idx="3">
                  <c:v>1403.87</c:v>
                </c:pt>
                <c:pt idx="4">
                  <c:v>1746.98</c:v>
                </c:pt>
                <c:pt idx="5">
                  <c:v>2087.7399999999998</c:v>
                </c:pt>
                <c:pt idx="6">
                  <c:v>2352.08</c:v>
                </c:pt>
                <c:pt idx="7">
                  <c:v>2768.86</c:v>
                </c:pt>
                <c:pt idx="8">
                  <c:v>3064.12</c:v>
                </c:pt>
                <c:pt idx="9">
                  <c:v>3420.21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FCF-4F77-9891-96FEC66E1526}"/>
            </c:ext>
          </c:extLst>
        </c:ser>
        <c:ser>
          <c:idx val="2"/>
          <c:order val="2"/>
          <c:tx>
            <c:strRef>
              <c:f>Sheet3!$A$98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Sheet3!$B$95:$K$95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Sheet3!$B$98:$K$98</c:f>
              <c:numCache>
                <c:formatCode>General</c:formatCode>
                <c:ptCount val="10"/>
                <c:pt idx="0">
                  <c:v>117.47723880597016</c:v>
                </c:pt>
                <c:pt idx="1">
                  <c:v>235.43097014925374</c:v>
                </c:pt>
                <c:pt idx="2">
                  <c:v>344.15223880597011</c:v>
                </c:pt>
                <c:pt idx="3">
                  <c:v>507.68656716417894</c:v>
                </c:pt>
                <c:pt idx="4">
                  <c:v>606.32089552238801</c:v>
                </c:pt>
                <c:pt idx="5">
                  <c:v>778.72388059701632</c:v>
                </c:pt>
                <c:pt idx="6">
                  <c:v>874.85074626865821</c:v>
                </c:pt>
                <c:pt idx="7">
                  <c:v>969.33955223880594</c:v>
                </c:pt>
                <c:pt idx="8">
                  <c:v>1046.6977611940301</c:v>
                </c:pt>
                <c:pt idx="9">
                  <c:v>1173.9303970149249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FCF-4F77-9891-96FEC66E1526}"/>
            </c:ext>
          </c:extLst>
        </c:ser>
        <c:ser>
          <c:idx val="3"/>
          <c:order val="3"/>
          <c:tx>
            <c:strRef>
              <c:f>Sheet3!$A$99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8100"/>
            </c:spPr>
          </c:marker>
          <c:cat>
            <c:numRef>
              <c:f>Sheet3!$B$95:$K$95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Sheet3!$B$99:$K$99</c:f>
              <c:numCache>
                <c:formatCode>General</c:formatCode>
                <c:ptCount val="10"/>
                <c:pt idx="0">
                  <c:v>148.43591840000025</c:v>
                </c:pt>
                <c:pt idx="1">
                  <c:v>301.81706170000001</c:v>
                </c:pt>
                <c:pt idx="2">
                  <c:v>461.11664060000032</c:v>
                </c:pt>
                <c:pt idx="3">
                  <c:v>624.14127579999899</c:v>
                </c:pt>
                <c:pt idx="4">
                  <c:v>741.01517490000003</c:v>
                </c:pt>
                <c:pt idx="5">
                  <c:v>936.03001799999947</c:v>
                </c:pt>
                <c:pt idx="6">
                  <c:v>1088.7337230000001</c:v>
                </c:pt>
                <c:pt idx="7">
                  <c:v>1229.367524</c:v>
                </c:pt>
                <c:pt idx="8">
                  <c:v>1343.0561459999999</c:v>
                </c:pt>
                <c:pt idx="9">
                  <c:v>1476.83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FCF-4F77-9891-96FEC66E1526}"/>
            </c:ext>
          </c:extLst>
        </c:ser>
        <c:ser>
          <c:idx val="4"/>
          <c:order val="4"/>
          <c:tx>
            <c:strRef>
              <c:f>Sheet3!$A$100</c:f>
              <c:strCache>
                <c:ptCount val="1"/>
                <c:pt idx="0">
                  <c:v>TFM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Sheet3!$B$95:$K$95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Sheet3!$B$100:$K$100</c:f>
              <c:numCache>
                <c:formatCode>General</c:formatCode>
                <c:ptCount val="10"/>
                <c:pt idx="0">
                  <c:v>103.61063</c:v>
                </c:pt>
                <c:pt idx="1">
                  <c:v>189.62925000000001</c:v>
                </c:pt>
                <c:pt idx="2">
                  <c:v>280.79664999999937</c:v>
                </c:pt>
                <c:pt idx="3">
                  <c:v>362.62374999999969</c:v>
                </c:pt>
                <c:pt idx="4">
                  <c:v>439.40579999999937</c:v>
                </c:pt>
                <c:pt idx="5">
                  <c:v>513.28295000000003</c:v>
                </c:pt>
                <c:pt idx="6">
                  <c:v>583.27080000000115</c:v>
                </c:pt>
                <c:pt idx="7">
                  <c:v>649.52689999999996</c:v>
                </c:pt>
                <c:pt idx="8">
                  <c:v>726.73444999999992</c:v>
                </c:pt>
                <c:pt idx="9">
                  <c:v>831.28900000000101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FCF-4F77-9891-96FEC66E1526}"/>
            </c:ext>
          </c:extLst>
        </c:ser>
        <c:ser>
          <c:idx val="5"/>
          <c:order val="5"/>
          <c:tx>
            <c:strRef>
              <c:f>Sheet3!$A$101</c:f>
              <c:strCache>
                <c:ptCount val="1"/>
                <c:pt idx="0">
                  <c:v>ITFM</c:v>
                </c:pt>
              </c:strCache>
            </c:strRef>
          </c:tx>
          <c:cat>
            <c:numRef>
              <c:f>Sheet3!$B$95:$K$95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Sheet3!$B$101:$K$101</c:f>
              <c:numCache>
                <c:formatCode>General</c:formatCode>
                <c:ptCount val="10"/>
                <c:pt idx="0">
                  <c:v>90.096199999999996</c:v>
                </c:pt>
                <c:pt idx="1">
                  <c:v>164.89500000000001</c:v>
                </c:pt>
                <c:pt idx="2">
                  <c:v>244.17099999999999</c:v>
                </c:pt>
                <c:pt idx="3">
                  <c:v>344.32499999999999</c:v>
                </c:pt>
                <c:pt idx="4">
                  <c:v>382.09199999999919</c:v>
                </c:pt>
                <c:pt idx="5">
                  <c:v>446.33300000000003</c:v>
                </c:pt>
                <c:pt idx="6">
                  <c:v>507.19200000000001</c:v>
                </c:pt>
                <c:pt idx="7">
                  <c:v>564.80599999999947</c:v>
                </c:pt>
                <c:pt idx="8">
                  <c:v>631.94299999999885</c:v>
                </c:pt>
                <c:pt idx="9">
                  <c:v>714.85999999999899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FCF-4F77-9891-96FEC66E1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874112"/>
        <c:axId val="140875648"/>
      </c:lineChart>
      <c:catAx>
        <c:axId val="14087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875648"/>
        <c:crosses val="autoZero"/>
        <c:auto val="1"/>
        <c:lblAlgn val="ctr"/>
        <c:lblOffset val="100"/>
        <c:noMultiLvlLbl val="0"/>
      </c:catAx>
      <c:valAx>
        <c:axId val="140875648"/>
        <c:scaling>
          <c:orientation val="minMax"/>
          <c:max val="36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874112"/>
        <c:crossesAt val="0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49"/>
          <c:y val="0.18123235034003363"/>
          <c:w val="0.70760229413025422"/>
          <c:h val="0.66876114557951938"/>
        </c:manualLayout>
      </c:layout>
      <c:lineChart>
        <c:grouping val="standard"/>
        <c:varyColors val="0"/>
        <c:ser>
          <c:idx val="0"/>
          <c:order val="0"/>
          <c:tx>
            <c:strRef>
              <c:f>Sheet4!$A$96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Sheet4!$B$95:$K$95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Sheet4!$B$96:$K$96</c:f>
              <c:numCache>
                <c:formatCode>General</c:formatCode>
                <c:ptCount val="10"/>
                <c:pt idx="0">
                  <c:v>589.30830000000003</c:v>
                </c:pt>
                <c:pt idx="1">
                  <c:v>1176.0839999999998</c:v>
                </c:pt>
                <c:pt idx="2">
                  <c:v>1757.1869999999999</c:v>
                </c:pt>
                <c:pt idx="3">
                  <c:v>2384.8829999999998</c:v>
                </c:pt>
                <c:pt idx="4">
                  <c:v>2955.3281999999999</c:v>
                </c:pt>
                <c:pt idx="5">
                  <c:v>3420</c:v>
                </c:pt>
                <c:pt idx="6">
                  <c:v>3800</c:v>
                </c:pt>
                <c:pt idx="7">
                  <c:v>3800</c:v>
                </c:pt>
                <c:pt idx="8">
                  <c:v>3800</c:v>
                </c:pt>
                <c:pt idx="9">
                  <c:v>3800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7B0-41BF-BE06-CCDA5A9BF4AA}"/>
            </c:ext>
          </c:extLst>
        </c:ser>
        <c:ser>
          <c:idx val="1"/>
          <c:order val="1"/>
          <c:tx>
            <c:strRef>
              <c:f>Sheet4!$A$97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Sheet4!$B$95:$K$95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Sheet4!$B$97:$K$97</c:f>
              <c:numCache>
                <c:formatCode>General</c:formatCode>
                <c:ptCount val="10"/>
                <c:pt idx="0">
                  <c:v>326.78699999999924</c:v>
                </c:pt>
                <c:pt idx="1">
                  <c:v>645.73599999999999</c:v>
                </c:pt>
                <c:pt idx="2">
                  <c:v>962</c:v>
                </c:pt>
                <c:pt idx="3">
                  <c:v>1283</c:v>
                </c:pt>
                <c:pt idx="4">
                  <c:v>1646.98</c:v>
                </c:pt>
                <c:pt idx="5">
                  <c:v>1947.74</c:v>
                </c:pt>
                <c:pt idx="6">
                  <c:v>2252.08</c:v>
                </c:pt>
                <c:pt idx="7">
                  <c:v>2568.86</c:v>
                </c:pt>
                <c:pt idx="8">
                  <c:v>2940.12</c:v>
                </c:pt>
                <c:pt idx="9">
                  <c:v>3209.6750000000002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7B0-41BF-BE06-CCDA5A9BF4AA}"/>
            </c:ext>
          </c:extLst>
        </c:ser>
        <c:ser>
          <c:idx val="2"/>
          <c:order val="2"/>
          <c:tx>
            <c:strRef>
              <c:f>Sheet4!$A$98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Sheet4!$B$95:$K$95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Sheet4!$B$98:$K$98</c:f>
              <c:numCache>
                <c:formatCode>General</c:formatCode>
                <c:ptCount val="10"/>
                <c:pt idx="0">
                  <c:v>107.4195000000001</c:v>
                </c:pt>
                <c:pt idx="1">
                  <c:v>192.47750000000002</c:v>
                </c:pt>
                <c:pt idx="2">
                  <c:v>281.16399999999999</c:v>
                </c:pt>
                <c:pt idx="3">
                  <c:v>388.20629999999954</c:v>
                </c:pt>
                <c:pt idx="4">
                  <c:v>496.46999999999969</c:v>
                </c:pt>
                <c:pt idx="5">
                  <c:v>587.49</c:v>
                </c:pt>
                <c:pt idx="6">
                  <c:v>672.3</c:v>
                </c:pt>
                <c:pt idx="7">
                  <c:v>768.91499999999996</c:v>
                </c:pt>
                <c:pt idx="8">
                  <c:v>899.375</c:v>
                </c:pt>
                <c:pt idx="9">
                  <c:v>977.066732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7B0-41BF-BE06-CCDA5A9BF4AA}"/>
            </c:ext>
          </c:extLst>
        </c:ser>
        <c:ser>
          <c:idx val="3"/>
          <c:order val="3"/>
          <c:tx>
            <c:strRef>
              <c:f>Sheet4!$A$99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8100"/>
            </c:spPr>
          </c:marker>
          <c:cat>
            <c:numRef>
              <c:f>Sheet4!$B$95:$K$95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Sheet4!$B$99:$K$99</c:f>
              <c:numCache>
                <c:formatCode>General</c:formatCode>
                <c:ptCount val="10"/>
                <c:pt idx="0">
                  <c:v>134.73599999999999</c:v>
                </c:pt>
                <c:pt idx="1">
                  <c:v>282.07100000000003</c:v>
                </c:pt>
                <c:pt idx="2">
                  <c:v>394.37400000000002</c:v>
                </c:pt>
                <c:pt idx="3">
                  <c:v>526.81499999999949</c:v>
                </c:pt>
                <c:pt idx="4">
                  <c:v>664.12099999999998</c:v>
                </c:pt>
                <c:pt idx="5">
                  <c:v>789.41399999999999</c:v>
                </c:pt>
                <c:pt idx="6">
                  <c:v>1004.6700000000005</c:v>
                </c:pt>
                <c:pt idx="7">
                  <c:v>1052.8</c:v>
                </c:pt>
                <c:pt idx="8">
                  <c:v>1188.3399999999999</c:v>
                </c:pt>
                <c:pt idx="9">
                  <c:v>1218.49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7B0-41BF-BE06-CCDA5A9BF4AA}"/>
            </c:ext>
          </c:extLst>
        </c:ser>
        <c:ser>
          <c:idx val="4"/>
          <c:order val="4"/>
          <c:tx>
            <c:strRef>
              <c:f>Sheet4!$A$100</c:f>
              <c:strCache>
                <c:ptCount val="1"/>
                <c:pt idx="0">
                  <c:v>TFM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Sheet4!$B$95:$K$95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Sheet4!$B$100:$K$100</c:f>
              <c:numCache>
                <c:formatCode>General</c:formatCode>
                <c:ptCount val="10"/>
                <c:pt idx="0">
                  <c:v>103.61063</c:v>
                </c:pt>
                <c:pt idx="1">
                  <c:v>189.62925000000001</c:v>
                </c:pt>
                <c:pt idx="2">
                  <c:v>280.79664999999949</c:v>
                </c:pt>
                <c:pt idx="3">
                  <c:v>362.62374999999969</c:v>
                </c:pt>
                <c:pt idx="4">
                  <c:v>439.4058</c:v>
                </c:pt>
                <c:pt idx="5">
                  <c:v>513.28295000000003</c:v>
                </c:pt>
                <c:pt idx="6">
                  <c:v>583.27080000000092</c:v>
                </c:pt>
                <c:pt idx="7">
                  <c:v>649.52689999999996</c:v>
                </c:pt>
                <c:pt idx="8">
                  <c:v>726.73444999999992</c:v>
                </c:pt>
                <c:pt idx="9">
                  <c:v>831.28900000000078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7B0-41BF-BE06-CCDA5A9BF4AA}"/>
            </c:ext>
          </c:extLst>
        </c:ser>
        <c:ser>
          <c:idx val="5"/>
          <c:order val="5"/>
          <c:tx>
            <c:strRef>
              <c:f>Sheet4!$A$101</c:f>
              <c:strCache>
                <c:ptCount val="1"/>
                <c:pt idx="0">
                  <c:v>ITFM</c:v>
                </c:pt>
              </c:strCache>
            </c:strRef>
          </c:tx>
          <c:cat>
            <c:numRef>
              <c:f>Sheet4!$B$95:$K$95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Sheet4!$B$101:$K$101</c:f>
              <c:numCache>
                <c:formatCode>General</c:formatCode>
                <c:ptCount val="10"/>
                <c:pt idx="0">
                  <c:v>90.096199999999996</c:v>
                </c:pt>
                <c:pt idx="1">
                  <c:v>164.89500000000001</c:v>
                </c:pt>
                <c:pt idx="2">
                  <c:v>244.17099999999999</c:v>
                </c:pt>
                <c:pt idx="3">
                  <c:v>315.32499999999999</c:v>
                </c:pt>
                <c:pt idx="4">
                  <c:v>382.09199999999936</c:v>
                </c:pt>
                <c:pt idx="5">
                  <c:v>446.33300000000003</c:v>
                </c:pt>
                <c:pt idx="6">
                  <c:v>507.19200000000001</c:v>
                </c:pt>
                <c:pt idx="7">
                  <c:v>564.80599999999947</c:v>
                </c:pt>
                <c:pt idx="8">
                  <c:v>631.94299999999907</c:v>
                </c:pt>
                <c:pt idx="9">
                  <c:v>722.85999999999922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17B0-41BF-BE06-CCDA5A9BF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756480"/>
        <c:axId val="140758016"/>
      </c:lineChart>
      <c:catAx>
        <c:axId val="14075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758016"/>
        <c:crosses val="autoZero"/>
        <c:auto val="1"/>
        <c:lblAlgn val="ctr"/>
        <c:lblOffset val="100"/>
        <c:noMultiLvlLbl val="0"/>
      </c:catAx>
      <c:valAx>
        <c:axId val="140758016"/>
        <c:scaling>
          <c:orientation val="minMax"/>
          <c:max val="36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756480"/>
        <c:crossesAt val="0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54"/>
          <c:y val="0.18123235034003374"/>
          <c:w val="0.70760229413025422"/>
          <c:h val="0.66876114557951971"/>
        </c:manualLayout>
      </c:layout>
      <c:lineChart>
        <c:grouping val="standard"/>
        <c:varyColors val="0"/>
        <c:ser>
          <c:idx val="0"/>
          <c:order val="0"/>
          <c:tx>
            <c:strRef>
              <c:f>Sheet4!$A$122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Sheet4!$B$121:$K$121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Sheet4!$B$122:$K$122</c:f>
              <c:numCache>
                <c:formatCode>General</c:formatCode>
                <c:ptCount val="10"/>
                <c:pt idx="0">
                  <c:v>938.64400000000001</c:v>
                </c:pt>
                <c:pt idx="1">
                  <c:v>1780</c:v>
                </c:pt>
                <c:pt idx="2">
                  <c:v>2790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F71-4E52-99C5-FEDD0C112CC7}"/>
            </c:ext>
          </c:extLst>
        </c:ser>
        <c:ser>
          <c:idx val="1"/>
          <c:order val="1"/>
          <c:tx>
            <c:strRef>
              <c:f>Sheet4!$A$123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Sheet4!$B$121:$K$121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Sheet4!$B$123:$K$123</c:f>
              <c:numCache>
                <c:formatCode>General</c:formatCode>
                <c:ptCount val="10"/>
                <c:pt idx="0">
                  <c:v>323.51912999999962</c:v>
                </c:pt>
                <c:pt idx="1">
                  <c:v>699.66863999999998</c:v>
                </c:pt>
                <c:pt idx="2">
                  <c:v>1061.7057000000011</c:v>
                </c:pt>
                <c:pt idx="3">
                  <c:v>1389.8312999999998</c:v>
                </c:pt>
                <c:pt idx="4">
                  <c:v>1729.5102000000002</c:v>
                </c:pt>
                <c:pt idx="5">
                  <c:v>2066.8626000000004</c:v>
                </c:pt>
                <c:pt idx="6">
                  <c:v>2328.5592000000001</c:v>
                </c:pt>
                <c:pt idx="7">
                  <c:v>2741.1714000000002</c:v>
                </c:pt>
                <c:pt idx="8">
                  <c:v>3033.4788000000003</c:v>
                </c:pt>
                <c:pt idx="9">
                  <c:v>3386.0079000000001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F71-4E52-99C5-FEDD0C112CC7}"/>
            </c:ext>
          </c:extLst>
        </c:ser>
        <c:ser>
          <c:idx val="2"/>
          <c:order val="2"/>
          <c:tx>
            <c:strRef>
              <c:f>Sheet4!$A$124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Sheet4!$B$121:$K$121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Sheet4!$B$124:$K$124</c:f>
              <c:numCache>
                <c:formatCode>General</c:formatCode>
                <c:ptCount val="10"/>
                <c:pt idx="0">
                  <c:v>107.10799999999999</c:v>
                </c:pt>
                <c:pt idx="1">
                  <c:v>220.3896</c:v>
                </c:pt>
                <c:pt idx="2">
                  <c:v>342.58960000000002</c:v>
                </c:pt>
                <c:pt idx="3">
                  <c:v>475.25839999999948</c:v>
                </c:pt>
                <c:pt idx="4">
                  <c:v>602.45839999999998</c:v>
                </c:pt>
                <c:pt idx="5">
                  <c:v>751.38400000000001</c:v>
                </c:pt>
                <c:pt idx="6">
                  <c:v>883.18400000000054</c:v>
                </c:pt>
                <c:pt idx="7">
                  <c:v>1031.5839999999998</c:v>
                </c:pt>
                <c:pt idx="8">
                  <c:v>1147.1439999999998</c:v>
                </c:pt>
                <c:pt idx="9">
                  <c:v>1312.87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F71-4E52-99C5-FEDD0C112CC7}"/>
            </c:ext>
          </c:extLst>
        </c:ser>
        <c:ser>
          <c:idx val="3"/>
          <c:order val="3"/>
          <c:tx>
            <c:strRef>
              <c:f>Sheet4!$A$125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8100"/>
            </c:spPr>
          </c:marker>
          <c:cat>
            <c:numRef>
              <c:f>Sheet4!$B$121:$K$121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Sheet4!$B$125:$K$125</c:f>
              <c:numCache>
                <c:formatCode>General</c:formatCode>
                <c:ptCount val="10"/>
                <c:pt idx="0">
                  <c:v>174.48500000000001</c:v>
                </c:pt>
                <c:pt idx="1">
                  <c:v>347.70400000000001</c:v>
                </c:pt>
                <c:pt idx="2">
                  <c:v>497.95400000000001</c:v>
                </c:pt>
                <c:pt idx="3">
                  <c:v>692.90800000000002</c:v>
                </c:pt>
                <c:pt idx="4">
                  <c:v>896.72299999999996</c:v>
                </c:pt>
                <c:pt idx="5">
                  <c:v>1063.76</c:v>
                </c:pt>
                <c:pt idx="6">
                  <c:v>1244.9000000000001</c:v>
                </c:pt>
                <c:pt idx="7">
                  <c:v>1387.57</c:v>
                </c:pt>
                <c:pt idx="8">
                  <c:v>1442.59</c:v>
                </c:pt>
                <c:pt idx="9">
                  <c:v>1693.41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F71-4E52-99C5-FEDD0C112CC7}"/>
            </c:ext>
          </c:extLst>
        </c:ser>
        <c:ser>
          <c:idx val="4"/>
          <c:order val="4"/>
          <c:tx>
            <c:strRef>
              <c:f>Sheet4!$A$126</c:f>
              <c:strCache>
                <c:ptCount val="1"/>
                <c:pt idx="0">
                  <c:v>TFM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Sheet4!$B$121:$K$121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Sheet4!$B$126:$K$126</c:f>
              <c:numCache>
                <c:formatCode>General</c:formatCode>
                <c:ptCount val="10"/>
                <c:pt idx="0">
                  <c:v>156.71149999999997</c:v>
                </c:pt>
                <c:pt idx="1">
                  <c:v>300.63109999999955</c:v>
                </c:pt>
                <c:pt idx="2">
                  <c:v>445.81569999999999</c:v>
                </c:pt>
                <c:pt idx="3">
                  <c:v>591.39519999999948</c:v>
                </c:pt>
                <c:pt idx="4">
                  <c:v>711.82870000000003</c:v>
                </c:pt>
                <c:pt idx="5">
                  <c:v>822.90559999999948</c:v>
                </c:pt>
                <c:pt idx="6">
                  <c:v>951.81459999999947</c:v>
                </c:pt>
                <c:pt idx="7">
                  <c:v>1105.2250000000001</c:v>
                </c:pt>
                <c:pt idx="8">
                  <c:v>1232.1979999999999</c:v>
                </c:pt>
                <c:pt idx="9">
                  <c:v>1326.0500000000002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F71-4E52-99C5-FEDD0C112CC7}"/>
            </c:ext>
          </c:extLst>
        </c:ser>
        <c:ser>
          <c:idx val="5"/>
          <c:order val="5"/>
          <c:tx>
            <c:strRef>
              <c:f>Sheet4!$A$127</c:f>
              <c:strCache>
                <c:ptCount val="1"/>
                <c:pt idx="0">
                  <c:v>ITFM</c:v>
                </c:pt>
              </c:strCache>
            </c:strRef>
          </c:tx>
          <c:cat>
            <c:numRef>
              <c:f>Sheet4!$B$121:$K$121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Sheet4!$B$127:$K$127</c:f>
              <c:numCache>
                <c:formatCode>General</c:formatCode>
                <c:ptCount val="10"/>
                <c:pt idx="0">
                  <c:v>142.465</c:v>
                </c:pt>
                <c:pt idx="1">
                  <c:v>273.30099999999999</c:v>
                </c:pt>
                <c:pt idx="2">
                  <c:v>405.28699999999924</c:v>
                </c:pt>
                <c:pt idx="3">
                  <c:v>537.63199999999949</c:v>
                </c:pt>
                <c:pt idx="4">
                  <c:v>647.11699999999996</c:v>
                </c:pt>
                <c:pt idx="5">
                  <c:v>748.096</c:v>
                </c:pt>
                <c:pt idx="6">
                  <c:v>865.28599999999994</c:v>
                </c:pt>
                <c:pt idx="7">
                  <c:v>1004.75</c:v>
                </c:pt>
                <c:pt idx="8">
                  <c:v>1120.1799999999998</c:v>
                </c:pt>
                <c:pt idx="9">
                  <c:v>1205.5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F71-4E52-99C5-FEDD0C112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361920"/>
        <c:axId val="143363456"/>
      </c:lineChart>
      <c:catAx>
        <c:axId val="14336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3363456"/>
        <c:crosses val="autoZero"/>
        <c:auto val="1"/>
        <c:lblAlgn val="ctr"/>
        <c:lblOffset val="100"/>
        <c:noMultiLvlLbl val="0"/>
      </c:catAx>
      <c:valAx>
        <c:axId val="143363456"/>
        <c:scaling>
          <c:orientation val="minMax"/>
          <c:max val="2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361920"/>
        <c:crossesAt val="0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18"/>
          <c:y val="0.18123235034003327"/>
          <c:w val="0.70760229413025422"/>
          <c:h val="0.66876114557951816"/>
        </c:manualLayout>
      </c:layout>
      <c:lineChart>
        <c:grouping val="standard"/>
        <c:varyColors val="0"/>
        <c:ser>
          <c:idx val="0"/>
          <c:order val="0"/>
          <c:tx>
            <c:strRef>
              <c:f>Sheet4!$A$3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Sheet4!$B$2:$F$2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Sheet4!$B$3:$F$3</c:f>
              <c:numCache>
                <c:formatCode>General</c:formatCode>
                <c:ptCount val="5"/>
                <c:pt idx="0">
                  <c:v>1760</c:v>
                </c:pt>
                <c:pt idx="1">
                  <c:v>2100</c:v>
                </c:pt>
                <c:pt idx="2">
                  <c:v>2100</c:v>
                </c:pt>
                <c:pt idx="3">
                  <c:v>2100</c:v>
                </c:pt>
                <c:pt idx="4">
                  <c:v>2100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7E1-4BAB-ABD8-7B3CA10DF3A8}"/>
            </c:ext>
          </c:extLst>
        </c:ser>
        <c:ser>
          <c:idx val="1"/>
          <c:order val="1"/>
          <c:tx>
            <c:strRef>
              <c:f>Sheet4!$A$4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Sheet4!$B$2:$F$2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Sheet4!$B$4:$F$4</c:f>
              <c:numCache>
                <c:formatCode>General</c:formatCode>
                <c:ptCount val="5"/>
                <c:pt idx="0">
                  <c:v>995</c:v>
                </c:pt>
                <c:pt idx="1">
                  <c:v>1283</c:v>
                </c:pt>
                <c:pt idx="2">
                  <c:v>1466</c:v>
                </c:pt>
                <c:pt idx="3">
                  <c:v>1874.2</c:v>
                </c:pt>
                <c:pt idx="4">
                  <c:v>2104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7E1-4BAB-ABD8-7B3CA10DF3A8}"/>
            </c:ext>
          </c:extLst>
        </c:ser>
        <c:ser>
          <c:idx val="2"/>
          <c:order val="2"/>
          <c:tx>
            <c:strRef>
              <c:f>Sheet4!$A$5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Sheet4!$B$2:$F$2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Sheet4!$B$5:$F$5</c:f>
              <c:numCache>
                <c:formatCode>General</c:formatCode>
                <c:ptCount val="5"/>
                <c:pt idx="0">
                  <c:v>296.47839999999928</c:v>
                </c:pt>
                <c:pt idx="1">
                  <c:v>388.20629999999954</c:v>
                </c:pt>
                <c:pt idx="2">
                  <c:v>432.56227999999999</c:v>
                </c:pt>
                <c:pt idx="3">
                  <c:v>475.25839999999948</c:v>
                </c:pt>
                <c:pt idx="4">
                  <c:v>523.59538999999995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7E1-4BAB-ABD8-7B3CA10DF3A8}"/>
            </c:ext>
          </c:extLst>
        </c:ser>
        <c:ser>
          <c:idx val="3"/>
          <c:order val="3"/>
          <c:tx>
            <c:strRef>
              <c:f>Sheet4!$A$6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8100"/>
            </c:spPr>
          </c:marker>
          <c:cat>
            <c:numRef>
              <c:f>Sheet4!$B$2:$F$2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Sheet4!$B$6:$F$6</c:f>
              <c:numCache>
                <c:formatCode>General</c:formatCode>
                <c:ptCount val="5"/>
                <c:pt idx="0">
                  <c:v>382.06200000000001</c:v>
                </c:pt>
                <c:pt idx="1">
                  <c:v>526.81499999999949</c:v>
                </c:pt>
                <c:pt idx="2">
                  <c:v>627.49699999999996</c:v>
                </c:pt>
                <c:pt idx="3">
                  <c:v>692.90800000000002</c:v>
                </c:pt>
                <c:pt idx="4">
                  <c:v>816.904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7E1-4BAB-ABD8-7B3CA10DF3A8}"/>
            </c:ext>
          </c:extLst>
        </c:ser>
        <c:ser>
          <c:idx val="4"/>
          <c:order val="4"/>
          <c:tx>
            <c:strRef>
              <c:f>Sheet4!$A$8</c:f>
              <c:strCache>
                <c:ptCount val="1"/>
                <c:pt idx="0">
                  <c:v>ITFM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circle"/>
            <c:size val="7"/>
            <c:spPr>
              <a:solidFill>
                <a:srgbClr val="F79646">
                  <a:lumMod val="75000"/>
                </a:srgb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cat>
            <c:numRef>
              <c:f>Sheet4!$B$2:$F$2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Sheet4!$B$8:$F$8</c:f>
              <c:numCache>
                <c:formatCode>General</c:formatCode>
                <c:ptCount val="5"/>
                <c:pt idx="0">
                  <c:v>243.983</c:v>
                </c:pt>
                <c:pt idx="1">
                  <c:v>354.358</c:v>
                </c:pt>
                <c:pt idx="2">
                  <c:v>409.26599999999962</c:v>
                </c:pt>
                <c:pt idx="3">
                  <c:v>541.95899999999949</c:v>
                </c:pt>
                <c:pt idx="4">
                  <c:v>655.79200000000003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7E1-4BAB-ABD8-7B3CA10DF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957248"/>
        <c:axId val="149971712"/>
      </c:lineChart>
      <c:catAx>
        <c:axId val="14995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9971712"/>
        <c:crosses val="autoZero"/>
        <c:auto val="1"/>
        <c:lblAlgn val="ctr"/>
        <c:lblOffset val="100"/>
        <c:noMultiLvlLbl val="0"/>
      </c:catAx>
      <c:valAx>
        <c:axId val="149971712"/>
        <c:scaling>
          <c:orientation val="minMax"/>
          <c:max val="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957248"/>
        <c:crossesAt val="0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26"/>
          <c:y val="0.18123235034003338"/>
          <c:w val="0.70760229413025422"/>
          <c:h val="0.6687611455795186"/>
        </c:manualLayout>
      </c:layout>
      <c:lineChart>
        <c:grouping val="standard"/>
        <c:varyColors val="0"/>
        <c:ser>
          <c:idx val="0"/>
          <c:order val="0"/>
          <c:tx>
            <c:strRef>
              <c:f>Sheet4!$A$23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Sheet4!$B$22:$F$22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Sheet4!$B$23:$F$23</c:f>
              <c:numCache>
                <c:formatCode>General</c:formatCode>
                <c:ptCount val="5"/>
                <c:pt idx="0">
                  <c:v>4400</c:v>
                </c:pt>
                <c:pt idx="1">
                  <c:v>5250</c:v>
                </c:pt>
                <c:pt idx="2">
                  <c:v>5250</c:v>
                </c:pt>
                <c:pt idx="3">
                  <c:v>5250</c:v>
                </c:pt>
                <c:pt idx="4">
                  <c:v>5250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74D-4B82-9635-3BE46DB6C7C4}"/>
            </c:ext>
          </c:extLst>
        </c:ser>
        <c:ser>
          <c:idx val="1"/>
          <c:order val="1"/>
          <c:tx>
            <c:strRef>
              <c:f>Sheet4!$A$24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Sheet4!$B$22:$F$22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Sheet4!$B$24:$F$24</c:f>
              <c:numCache>
                <c:formatCode>General</c:formatCode>
                <c:ptCount val="5"/>
                <c:pt idx="0">
                  <c:v>2494.75</c:v>
                </c:pt>
                <c:pt idx="1">
                  <c:v>3209.6750000000002</c:v>
                </c:pt>
                <c:pt idx="2">
                  <c:v>3667.05</c:v>
                </c:pt>
                <c:pt idx="3">
                  <c:v>4615.17</c:v>
                </c:pt>
                <c:pt idx="4">
                  <c:v>5360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74D-4B82-9635-3BE46DB6C7C4}"/>
            </c:ext>
          </c:extLst>
        </c:ser>
        <c:ser>
          <c:idx val="2"/>
          <c:order val="2"/>
          <c:tx>
            <c:strRef>
              <c:f>Sheet4!$A$25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Sheet4!$B$22:$F$22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Sheet4!$B$25:$F$25</c:f>
              <c:numCache>
                <c:formatCode>General</c:formatCode>
                <c:ptCount val="5"/>
                <c:pt idx="0">
                  <c:v>741.77000000000055</c:v>
                </c:pt>
                <c:pt idx="1">
                  <c:v>1025.066732</c:v>
                </c:pt>
                <c:pt idx="2">
                  <c:v>1208.75</c:v>
                </c:pt>
                <c:pt idx="3">
                  <c:v>1312.87</c:v>
                </c:pt>
                <c:pt idx="4">
                  <c:v>1437.21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74D-4B82-9635-3BE46DB6C7C4}"/>
            </c:ext>
          </c:extLst>
        </c:ser>
        <c:ser>
          <c:idx val="3"/>
          <c:order val="3"/>
          <c:tx>
            <c:strRef>
              <c:f>Sheet4!$A$26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8100"/>
            </c:spPr>
          </c:marker>
          <c:cat>
            <c:numRef>
              <c:f>Sheet4!$B$22:$F$22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Sheet4!$B$26:$F$26</c:f>
              <c:numCache>
                <c:formatCode>General</c:formatCode>
                <c:ptCount val="5"/>
                <c:pt idx="0">
                  <c:v>965.07100000000003</c:v>
                </c:pt>
                <c:pt idx="1">
                  <c:v>1218.49</c:v>
                </c:pt>
                <c:pt idx="2">
                  <c:v>1385.79</c:v>
                </c:pt>
                <c:pt idx="3">
                  <c:v>1684.72</c:v>
                </c:pt>
                <c:pt idx="4">
                  <c:v>2029.74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74D-4B82-9635-3BE46DB6C7C4}"/>
            </c:ext>
          </c:extLst>
        </c:ser>
        <c:ser>
          <c:idx val="4"/>
          <c:order val="4"/>
          <c:tx>
            <c:strRef>
              <c:f>Sheet4!$A$28</c:f>
              <c:strCache>
                <c:ptCount val="1"/>
                <c:pt idx="0">
                  <c:v>ITFM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cat>
            <c:numRef>
              <c:f>Sheet4!$B$22:$F$22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Sheet4!$B$28:$F$28</c:f>
              <c:numCache>
                <c:formatCode>General</c:formatCode>
                <c:ptCount val="5"/>
                <c:pt idx="0">
                  <c:v>553.01199999999949</c:v>
                </c:pt>
                <c:pt idx="1">
                  <c:v>814.8649999999991</c:v>
                </c:pt>
                <c:pt idx="2">
                  <c:v>933.67499999999995</c:v>
                </c:pt>
                <c:pt idx="3">
                  <c:v>1205.5</c:v>
                </c:pt>
                <c:pt idx="4">
                  <c:v>1553.74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74D-4B82-9635-3BE46DB6C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009728"/>
        <c:axId val="150011904"/>
      </c:lineChart>
      <c:catAx>
        <c:axId val="15000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0011904"/>
        <c:crosses val="autoZero"/>
        <c:auto val="1"/>
        <c:lblAlgn val="ctr"/>
        <c:lblOffset val="100"/>
        <c:noMultiLvlLbl val="0"/>
      </c:catAx>
      <c:valAx>
        <c:axId val="150011904"/>
        <c:scaling>
          <c:orientation val="minMax"/>
          <c:max val="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009728"/>
        <c:crossesAt val="0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701"/>
          <c:y val="0.18123235034003629"/>
          <c:w val="0.70760229413025422"/>
          <c:h val="0.66876114557952882"/>
        </c:manualLayout>
      </c:layout>
      <c:lineChart>
        <c:grouping val="standard"/>
        <c:varyColors val="0"/>
        <c:ser>
          <c:idx val="0"/>
          <c:order val="0"/>
          <c:tx>
            <c:strRef>
              <c:f>Sheet3!$A$148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Sheet3!$B$147:$K$147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Sheet3!$B$148:$K$148</c:f>
              <c:numCache>
                <c:formatCode>General</c:formatCode>
                <c:ptCount val="10"/>
                <c:pt idx="0">
                  <c:v>680.23900000000003</c:v>
                </c:pt>
                <c:pt idx="1">
                  <c:v>1224.8699999999999</c:v>
                </c:pt>
                <c:pt idx="2">
                  <c:v>1883.09</c:v>
                </c:pt>
                <c:pt idx="3">
                  <c:v>2510.42</c:v>
                </c:pt>
                <c:pt idx="4">
                  <c:v>3225.94</c:v>
                </c:pt>
                <c:pt idx="5">
                  <c:v>3831.7799999999997</c:v>
                </c:pt>
                <c:pt idx="6">
                  <c:v>4459.9800000000005</c:v>
                </c:pt>
                <c:pt idx="7">
                  <c:v>5140.92</c:v>
                </c:pt>
                <c:pt idx="8">
                  <c:v>5924.1240000000034</c:v>
                </c:pt>
                <c:pt idx="9">
                  <c:v>6533.39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298-41C2-89DF-298AD420B06E}"/>
            </c:ext>
          </c:extLst>
        </c:ser>
        <c:ser>
          <c:idx val="1"/>
          <c:order val="1"/>
          <c:tx>
            <c:strRef>
              <c:f>Sheet3!$A$149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Sheet3!$B$147:$K$147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Sheet3!$B$149:$K$149</c:f>
              <c:numCache>
                <c:formatCode>General</c:formatCode>
                <c:ptCount val="10"/>
                <c:pt idx="0">
                  <c:v>36.120000000000012</c:v>
                </c:pt>
                <c:pt idx="1">
                  <c:v>69.916920000001127</c:v>
                </c:pt>
                <c:pt idx="2">
                  <c:v>98.516760000000005</c:v>
                </c:pt>
                <c:pt idx="3">
                  <c:v>130.71599999999998</c:v>
                </c:pt>
                <c:pt idx="4">
                  <c:v>162.91524000000001</c:v>
                </c:pt>
                <c:pt idx="5">
                  <c:v>195.11447999999999</c:v>
                </c:pt>
                <c:pt idx="6">
                  <c:v>227.31371999999999</c:v>
                </c:pt>
                <c:pt idx="7">
                  <c:v>259.51296000000002</c:v>
                </c:pt>
                <c:pt idx="8">
                  <c:v>291.7122</c:v>
                </c:pt>
                <c:pt idx="9">
                  <c:v>323.91144000000003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298-41C2-89DF-298AD420B06E}"/>
            </c:ext>
          </c:extLst>
        </c:ser>
        <c:ser>
          <c:idx val="2"/>
          <c:order val="2"/>
          <c:tx>
            <c:strRef>
              <c:f>Sheet3!$A$150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Sheet3!$B$147:$K$147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Sheet3!$B$150:$K$150</c:f>
              <c:numCache>
                <c:formatCode>General</c:formatCode>
                <c:ptCount val="10"/>
                <c:pt idx="0">
                  <c:v>77.834999999999994</c:v>
                </c:pt>
                <c:pt idx="1">
                  <c:v>148.566</c:v>
                </c:pt>
                <c:pt idx="2">
                  <c:v>215.28359999999998</c:v>
                </c:pt>
                <c:pt idx="3">
                  <c:v>280.84440000000438</c:v>
                </c:pt>
                <c:pt idx="4">
                  <c:v>342.12779999999964</c:v>
                </c:pt>
                <c:pt idx="5">
                  <c:v>413.11700000000002</c:v>
                </c:pt>
                <c:pt idx="6">
                  <c:v>454.2317999999936</c:v>
                </c:pt>
                <c:pt idx="7">
                  <c:v>540.86819999999796</c:v>
                </c:pt>
                <c:pt idx="8">
                  <c:v>594.6046</c:v>
                </c:pt>
                <c:pt idx="9">
                  <c:v>678.08500000000004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298-41C2-89DF-298AD420B06E}"/>
            </c:ext>
          </c:extLst>
        </c:ser>
        <c:ser>
          <c:idx val="3"/>
          <c:order val="3"/>
          <c:tx>
            <c:strRef>
              <c:f>Sheet3!$A$151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8100"/>
            </c:spPr>
          </c:marker>
          <c:cat>
            <c:numRef>
              <c:f>Sheet3!$B$147:$K$147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Sheet3!$B$151:$K$151</c:f>
              <c:numCache>
                <c:formatCode>General</c:formatCode>
                <c:ptCount val="10"/>
                <c:pt idx="0">
                  <c:v>95.217200000001256</c:v>
                </c:pt>
                <c:pt idx="1">
                  <c:v>169.453</c:v>
                </c:pt>
                <c:pt idx="2">
                  <c:v>245.167</c:v>
                </c:pt>
                <c:pt idx="3">
                  <c:v>344.464</c:v>
                </c:pt>
                <c:pt idx="4">
                  <c:v>431.77099999999899</c:v>
                </c:pt>
                <c:pt idx="5">
                  <c:v>519.55699999999797</c:v>
                </c:pt>
                <c:pt idx="6">
                  <c:v>569.03099999999949</c:v>
                </c:pt>
                <c:pt idx="7">
                  <c:v>668.51499999999999</c:v>
                </c:pt>
                <c:pt idx="8">
                  <c:v>761.09199999999998</c:v>
                </c:pt>
                <c:pt idx="9">
                  <c:v>837.29900000000055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298-41C2-89DF-298AD420B06E}"/>
            </c:ext>
          </c:extLst>
        </c:ser>
        <c:ser>
          <c:idx val="5"/>
          <c:order val="4"/>
          <c:tx>
            <c:strRef>
              <c:f>Sheet3!$A$153</c:f>
              <c:strCache>
                <c:ptCount val="1"/>
                <c:pt idx="0">
                  <c:v>ITFM</c:v>
                </c:pt>
              </c:strCache>
            </c:strRef>
          </c:tx>
          <c:cat>
            <c:numRef>
              <c:f>Sheet3!$B$147:$K$147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Sheet3!$B$153:$K$153</c:f>
              <c:numCache>
                <c:formatCode>General</c:formatCode>
                <c:ptCount val="10"/>
                <c:pt idx="0">
                  <c:v>70.813800000000001</c:v>
                </c:pt>
                <c:pt idx="1">
                  <c:v>127.29700000000012</c:v>
                </c:pt>
                <c:pt idx="2">
                  <c:v>174.48000000000027</c:v>
                </c:pt>
                <c:pt idx="3">
                  <c:v>205.03800000000001</c:v>
                </c:pt>
                <c:pt idx="4">
                  <c:v>261.42099999999863</c:v>
                </c:pt>
                <c:pt idx="5">
                  <c:v>271.80500000000001</c:v>
                </c:pt>
                <c:pt idx="6">
                  <c:v>300.79399999999669</c:v>
                </c:pt>
                <c:pt idx="7">
                  <c:v>340.9319999999932</c:v>
                </c:pt>
                <c:pt idx="8">
                  <c:v>347.06700000000001</c:v>
                </c:pt>
                <c:pt idx="9">
                  <c:v>376.077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298-41C2-89DF-298AD420B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076800"/>
        <c:axId val="150082688"/>
      </c:lineChart>
      <c:catAx>
        <c:axId val="15007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0082688"/>
        <c:crosses val="autoZero"/>
        <c:auto val="1"/>
        <c:lblAlgn val="ctr"/>
        <c:lblOffset val="100"/>
        <c:noMultiLvlLbl val="0"/>
      </c:catAx>
      <c:valAx>
        <c:axId val="150082688"/>
        <c:scaling>
          <c:orientation val="minMax"/>
          <c:max val="1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0076800"/>
        <c:crossesAt val="0"/>
        <c:crossBetween val="between"/>
      </c:valAx>
    </c:plotArea>
    <c:legend>
      <c:legendPos val="t"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537"/>
          <c:y val="0.18123235034003463"/>
          <c:w val="0.70760229413025422"/>
          <c:h val="0.66876114557952271"/>
        </c:manualLayout>
      </c:layout>
      <c:lineChart>
        <c:grouping val="standard"/>
        <c:varyColors val="0"/>
        <c:ser>
          <c:idx val="0"/>
          <c:order val="0"/>
          <c:tx>
            <c:strRef>
              <c:f>Sheet2!$A$171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Sheet2!$B$170:$K$170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Sheet2!$B$171:$K$171</c:f>
              <c:numCache>
                <c:formatCode>General</c:formatCode>
                <c:ptCount val="10"/>
                <c:pt idx="0">
                  <c:v>619.90099999999939</c:v>
                </c:pt>
                <c:pt idx="1">
                  <c:v>1245.9000000000001</c:v>
                </c:pt>
                <c:pt idx="2">
                  <c:v>1901.27</c:v>
                </c:pt>
                <c:pt idx="3">
                  <c:v>2338.92</c:v>
                </c:pt>
                <c:pt idx="4">
                  <c:v>3010.98</c:v>
                </c:pt>
                <c:pt idx="5">
                  <c:v>3586.96</c:v>
                </c:pt>
                <c:pt idx="6">
                  <c:v>4209.8600000000024</c:v>
                </c:pt>
                <c:pt idx="7">
                  <c:v>4811.3600000000024</c:v>
                </c:pt>
                <c:pt idx="8">
                  <c:v>5437.05</c:v>
                </c:pt>
                <c:pt idx="9">
                  <c:v>6190.44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073-4649-9DCF-3632AB241E82}"/>
            </c:ext>
          </c:extLst>
        </c:ser>
        <c:ser>
          <c:idx val="1"/>
          <c:order val="1"/>
          <c:tx>
            <c:strRef>
              <c:f>Sheet2!$A$172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Sheet2!$B$170:$K$170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Sheet2!$B$172:$K$172</c:f>
              <c:numCache>
                <c:formatCode>General</c:formatCode>
                <c:ptCount val="10"/>
                <c:pt idx="0">
                  <c:v>46.955999999999996</c:v>
                </c:pt>
                <c:pt idx="1">
                  <c:v>90.891996000000006</c:v>
                </c:pt>
                <c:pt idx="2">
                  <c:v>128.071788</c:v>
                </c:pt>
                <c:pt idx="3">
                  <c:v>169.9308</c:v>
                </c:pt>
                <c:pt idx="4">
                  <c:v>211.78981199999998</c:v>
                </c:pt>
                <c:pt idx="5">
                  <c:v>253.64882399999999</c:v>
                </c:pt>
                <c:pt idx="6">
                  <c:v>295.507836</c:v>
                </c:pt>
                <c:pt idx="7">
                  <c:v>337.366848</c:v>
                </c:pt>
                <c:pt idx="8">
                  <c:v>379.22586000000001</c:v>
                </c:pt>
                <c:pt idx="9">
                  <c:v>421.08487200000002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073-4649-9DCF-3632AB241E82}"/>
            </c:ext>
          </c:extLst>
        </c:ser>
        <c:ser>
          <c:idx val="2"/>
          <c:order val="2"/>
          <c:tx>
            <c:strRef>
              <c:f>Sheet2!$A$173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Sheet2!$B$170:$K$170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Sheet2!$B$173:$K$173</c:f>
              <c:numCache>
                <c:formatCode>General</c:formatCode>
                <c:ptCount val="10"/>
                <c:pt idx="0">
                  <c:v>64.424430000000001</c:v>
                </c:pt>
                <c:pt idx="1">
                  <c:v>138.5258</c:v>
                </c:pt>
                <c:pt idx="2">
                  <c:v>205.1413</c:v>
                </c:pt>
                <c:pt idx="3">
                  <c:v>273.05599999999993</c:v>
                </c:pt>
                <c:pt idx="4">
                  <c:v>332.16</c:v>
                </c:pt>
                <c:pt idx="5">
                  <c:v>407.65690000000001</c:v>
                </c:pt>
                <c:pt idx="6">
                  <c:v>497.35419999999999</c:v>
                </c:pt>
                <c:pt idx="7">
                  <c:v>536.90239999999949</c:v>
                </c:pt>
                <c:pt idx="8">
                  <c:v>582.95039999999949</c:v>
                </c:pt>
                <c:pt idx="9">
                  <c:v>633.73800000000051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073-4649-9DCF-3632AB241E82}"/>
            </c:ext>
          </c:extLst>
        </c:ser>
        <c:ser>
          <c:idx val="3"/>
          <c:order val="3"/>
          <c:tx>
            <c:strRef>
              <c:f>Sheet2!$A$174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8100"/>
            </c:spPr>
          </c:marker>
          <c:cat>
            <c:numRef>
              <c:f>Sheet2!$B$170:$K$170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Sheet2!$B$174:$K$174</c:f>
              <c:numCache>
                <c:formatCode>General</c:formatCode>
                <c:ptCount val="10"/>
                <c:pt idx="0">
                  <c:v>124.229</c:v>
                </c:pt>
                <c:pt idx="1">
                  <c:v>245.625</c:v>
                </c:pt>
                <c:pt idx="2">
                  <c:v>348.56700000000001</c:v>
                </c:pt>
                <c:pt idx="3">
                  <c:v>510.93299999999869</c:v>
                </c:pt>
                <c:pt idx="4">
                  <c:v>579.17800000000341</c:v>
                </c:pt>
                <c:pt idx="5">
                  <c:v>705.51099999999997</c:v>
                </c:pt>
                <c:pt idx="6">
                  <c:v>817.84999999999798</c:v>
                </c:pt>
                <c:pt idx="7">
                  <c:v>954.42</c:v>
                </c:pt>
                <c:pt idx="8">
                  <c:v>1010.3499999999979</c:v>
                </c:pt>
                <c:pt idx="9">
                  <c:v>1255.8399999999999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073-4649-9DCF-3632AB241E82}"/>
            </c:ext>
          </c:extLst>
        </c:ser>
        <c:ser>
          <c:idx val="5"/>
          <c:order val="4"/>
          <c:tx>
            <c:strRef>
              <c:f>Sheet2!$A$176</c:f>
              <c:strCache>
                <c:ptCount val="1"/>
                <c:pt idx="0">
                  <c:v>ITFM</c:v>
                </c:pt>
              </c:strCache>
            </c:strRef>
          </c:tx>
          <c:cat>
            <c:numRef>
              <c:f>Sheet2!$B$170:$K$170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Sheet2!$B$176:$K$176</c:f>
              <c:numCache>
                <c:formatCode>General</c:formatCode>
                <c:ptCount val="10"/>
                <c:pt idx="0">
                  <c:v>90.107500000000002</c:v>
                </c:pt>
                <c:pt idx="1">
                  <c:v>162.11899999999997</c:v>
                </c:pt>
                <c:pt idx="2">
                  <c:v>232.232</c:v>
                </c:pt>
                <c:pt idx="3">
                  <c:v>312.9369999999974</c:v>
                </c:pt>
                <c:pt idx="4">
                  <c:v>357.82499999999999</c:v>
                </c:pt>
                <c:pt idx="5">
                  <c:v>390.79399999999805</c:v>
                </c:pt>
                <c:pt idx="6">
                  <c:v>444.59599999999864</c:v>
                </c:pt>
                <c:pt idx="7">
                  <c:v>486.31799999999993</c:v>
                </c:pt>
                <c:pt idx="8">
                  <c:v>515.69799999999998</c:v>
                </c:pt>
                <c:pt idx="9">
                  <c:v>568.20600000000002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073-4649-9DCF-3632AB241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121088"/>
        <c:axId val="150135168"/>
      </c:lineChart>
      <c:catAx>
        <c:axId val="15012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0135168"/>
        <c:crosses val="autoZero"/>
        <c:auto val="1"/>
        <c:lblAlgn val="ctr"/>
        <c:lblOffset val="100"/>
        <c:noMultiLvlLbl val="0"/>
      </c:catAx>
      <c:valAx>
        <c:axId val="150135168"/>
        <c:scaling>
          <c:orientation val="minMax"/>
          <c:max val="16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0121088"/>
        <c:crossesAt val="0"/>
        <c:crossBetween val="between"/>
      </c:valAx>
    </c:plotArea>
    <c:legend>
      <c:legendPos val="t"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68"/>
          <c:y val="0.18123235034003388"/>
          <c:w val="0.70760229413025422"/>
          <c:h val="0.66876114557952004"/>
        </c:manualLayout>
      </c:layout>
      <c:lineChart>
        <c:grouping val="standard"/>
        <c:varyColors val="0"/>
        <c:ser>
          <c:idx val="0"/>
          <c:order val="0"/>
          <c:tx>
            <c:strRef>
              <c:f>Sheet3!$A$52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Sheet3!$B$51:$F$51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Sheet3!$B$52:$F$52</c:f>
              <c:numCache>
                <c:formatCode>General</c:formatCode>
                <c:ptCount val="5"/>
                <c:pt idx="0">
                  <c:v>879.81999999999948</c:v>
                </c:pt>
                <c:pt idx="1">
                  <c:v>1124.6499999999999</c:v>
                </c:pt>
                <c:pt idx="2">
                  <c:v>1200</c:v>
                </c:pt>
                <c:pt idx="3">
                  <c:v>1200</c:v>
                </c:pt>
                <c:pt idx="4">
                  <c:v>1200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EEB-4180-982C-789CC22E805C}"/>
            </c:ext>
          </c:extLst>
        </c:ser>
        <c:ser>
          <c:idx val="1"/>
          <c:order val="1"/>
          <c:tx>
            <c:strRef>
              <c:f>Sheet3!$A$53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Sheet3!$B$51:$F$51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Sheet3!$B$53:$F$53</c:f>
              <c:numCache>
                <c:formatCode>General</c:formatCode>
                <c:ptCount val="5"/>
                <c:pt idx="0">
                  <c:v>107</c:v>
                </c:pt>
                <c:pt idx="1">
                  <c:v>130</c:v>
                </c:pt>
                <c:pt idx="2">
                  <c:v>152</c:v>
                </c:pt>
                <c:pt idx="3">
                  <c:v>186</c:v>
                </c:pt>
                <c:pt idx="4">
                  <c:v>221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EEB-4180-982C-789CC22E805C}"/>
            </c:ext>
          </c:extLst>
        </c:ser>
        <c:ser>
          <c:idx val="2"/>
          <c:order val="2"/>
          <c:tx>
            <c:strRef>
              <c:f>Sheet3!$A$54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Sheet3!$B$51:$F$51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Sheet3!$B$54:$F$54</c:f>
              <c:numCache>
                <c:formatCode>General</c:formatCode>
                <c:ptCount val="5"/>
                <c:pt idx="0">
                  <c:v>232.07759999999999</c:v>
                </c:pt>
                <c:pt idx="1">
                  <c:v>280.84440000000114</c:v>
                </c:pt>
                <c:pt idx="2">
                  <c:v>298.0274</c:v>
                </c:pt>
                <c:pt idx="3">
                  <c:v>273.05599999999993</c:v>
                </c:pt>
                <c:pt idx="4">
                  <c:v>292.4898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EEB-4180-982C-789CC22E805C}"/>
            </c:ext>
          </c:extLst>
        </c:ser>
        <c:ser>
          <c:idx val="3"/>
          <c:order val="3"/>
          <c:tx>
            <c:strRef>
              <c:f>Sheet3!$A$55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8100"/>
            </c:spPr>
          </c:marker>
          <c:cat>
            <c:numRef>
              <c:f>Sheet3!$B$51:$F$51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Sheet3!$B$55:$F$55</c:f>
              <c:numCache>
                <c:formatCode>General</c:formatCode>
                <c:ptCount val="5"/>
                <c:pt idx="0">
                  <c:v>280.173</c:v>
                </c:pt>
                <c:pt idx="1">
                  <c:v>344.464</c:v>
                </c:pt>
                <c:pt idx="2">
                  <c:v>432.15000000000032</c:v>
                </c:pt>
                <c:pt idx="3">
                  <c:v>510.93299999999874</c:v>
                </c:pt>
                <c:pt idx="4">
                  <c:v>651.53699999999947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EEB-4180-982C-789CC22E805C}"/>
            </c:ext>
          </c:extLst>
        </c:ser>
        <c:ser>
          <c:idx val="5"/>
          <c:order val="4"/>
          <c:tx>
            <c:strRef>
              <c:f>Sheet3!$A$57</c:f>
              <c:strCache>
                <c:ptCount val="1"/>
                <c:pt idx="0">
                  <c:v>ITFM</c:v>
                </c:pt>
              </c:strCache>
            </c:strRef>
          </c:tx>
          <c:cat>
            <c:numRef>
              <c:f>Sheet3!$B$51:$F$51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Sheet3!$B$57:$F$57</c:f>
              <c:numCache>
                <c:formatCode>General</c:formatCode>
                <c:ptCount val="5"/>
                <c:pt idx="0">
                  <c:v>154.45100000000048</c:v>
                </c:pt>
                <c:pt idx="1">
                  <c:v>205.03800000000001</c:v>
                </c:pt>
                <c:pt idx="2">
                  <c:v>285.28799999999899</c:v>
                </c:pt>
                <c:pt idx="3">
                  <c:v>351.09299999999905</c:v>
                </c:pt>
                <c:pt idx="4">
                  <c:v>416.16500000000002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EEB-4180-982C-789CC22E8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212032"/>
        <c:axId val="151213568"/>
      </c:lineChart>
      <c:catAx>
        <c:axId val="15121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1213568"/>
        <c:crosses val="autoZero"/>
        <c:auto val="1"/>
        <c:lblAlgn val="ctr"/>
        <c:lblOffset val="100"/>
        <c:noMultiLvlLbl val="0"/>
      </c:catAx>
      <c:valAx>
        <c:axId val="151213568"/>
        <c:scaling>
          <c:orientation val="minMax"/>
          <c:max val="1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1212032"/>
        <c:crossesAt val="0"/>
        <c:crossBetween val="between"/>
      </c:valAx>
    </c:plotArea>
    <c:legend>
      <c:legendPos val="t"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76"/>
          <c:y val="0.18123235034003396"/>
          <c:w val="0.70760229413025422"/>
          <c:h val="0.66876114557952038"/>
        </c:manualLayout>
      </c:layout>
      <c:lineChart>
        <c:grouping val="standard"/>
        <c:varyColors val="0"/>
        <c:ser>
          <c:idx val="0"/>
          <c:order val="0"/>
          <c:tx>
            <c:strRef>
              <c:f>Sheet3!$A$73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Sheet3!$B$72:$F$72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Sheet3!$B$73:$F$73</c:f>
              <c:numCache>
                <c:formatCode>General</c:formatCode>
                <c:ptCount val="5"/>
                <c:pt idx="0">
                  <c:v>1759</c:v>
                </c:pt>
                <c:pt idx="1">
                  <c:v>2500</c:v>
                </c:pt>
                <c:pt idx="2">
                  <c:v>2500</c:v>
                </c:pt>
                <c:pt idx="3">
                  <c:v>2500</c:v>
                </c:pt>
                <c:pt idx="4">
                  <c:v>2500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A07-4342-BAF5-CCB9A318E979}"/>
            </c:ext>
          </c:extLst>
        </c:ser>
        <c:ser>
          <c:idx val="1"/>
          <c:order val="1"/>
          <c:tx>
            <c:strRef>
              <c:f>Sheet3!$A$74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Sheet3!$B$72:$F$72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Sheet3!$B$74:$F$74</c:f>
              <c:numCache>
                <c:formatCode>General</c:formatCode>
                <c:ptCount val="5"/>
                <c:pt idx="0">
                  <c:v>271</c:v>
                </c:pt>
                <c:pt idx="1">
                  <c:v>322</c:v>
                </c:pt>
                <c:pt idx="2">
                  <c:v>376</c:v>
                </c:pt>
                <c:pt idx="3">
                  <c:v>463</c:v>
                </c:pt>
                <c:pt idx="4">
                  <c:v>554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A07-4342-BAF5-CCB9A318E979}"/>
            </c:ext>
          </c:extLst>
        </c:ser>
        <c:ser>
          <c:idx val="2"/>
          <c:order val="2"/>
          <c:tx>
            <c:strRef>
              <c:f>Sheet3!$A$75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Sheet3!$B$72:$F$72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Sheet3!$B$75:$F$75</c:f>
              <c:numCache>
                <c:formatCode>General</c:formatCode>
                <c:ptCount val="5"/>
                <c:pt idx="0">
                  <c:v>584.15800000000002</c:v>
                </c:pt>
                <c:pt idx="1">
                  <c:v>678.08500000000004</c:v>
                </c:pt>
                <c:pt idx="2">
                  <c:v>723.75</c:v>
                </c:pt>
                <c:pt idx="3">
                  <c:v>633.73800000000051</c:v>
                </c:pt>
                <c:pt idx="4">
                  <c:v>662.91599999999949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A07-4342-BAF5-CCB9A318E979}"/>
            </c:ext>
          </c:extLst>
        </c:ser>
        <c:ser>
          <c:idx val="3"/>
          <c:order val="3"/>
          <c:tx>
            <c:strRef>
              <c:f>Sheet3!$A$76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8100"/>
            </c:spPr>
          </c:marker>
          <c:cat>
            <c:numRef>
              <c:f>Sheet3!$B$72:$F$72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Sheet3!$B$76:$F$76</c:f>
              <c:numCache>
                <c:formatCode>General</c:formatCode>
                <c:ptCount val="5"/>
                <c:pt idx="0">
                  <c:v>632.66599999999949</c:v>
                </c:pt>
                <c:pt idx="1">
                  <c:v>777.29900000000055</c:v>
                </c:pt>
                <c:pt idx="2">
                  <c:v>992.10199999999998</c:v>
                </c:pt>
                <c:pt idx="3">
                  <c:v>1255.8399999999999</c:v>
                </c:pt>
                <c:pt idx="4">
                  <c:v>1545.92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A07-4342-BAF5-CCB9A318E979}"/>
            </c:ext>
          </c:extLst>
        </c:ser>
        <c:ser>
          <c:idx val="5"/>
          <c:order val="4"/>
          <c:tx>
            <c:strRef>
              <c:f>Sheet3!$A$78</c:f>
              <c:strCache>
                <c:ptCount val="1"/>
                <c:pt idx="0">
                  <c:v>ITFM</c:v>
                </c:pt>
              </c:strCache>
            </c:strRef>
          </c:tx>
          <c:cat>
            <c:numRef>
              <c:f>Sheet3!$B$72:$F$72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Sheet3!$B$78:$F$78</c:f>
              <c:numCache>
                <c:formatCode>General</c:formatCode>
                <c:ptCount val="5"/>
                <c:pt idx="0">
                  <c:v>292.19099999999969</c:v>
                </c:pt>
                <c:pt idx="1">
                  <c:v>376.077</c:v>
                </c:pt>
                <c:pt idx="2">
                  <c:v>495.72799999999899</c:v>
                </c:pt>
                <c:pt idx="3">
                  <c:v>621.43399999999997</c:v>
                </c:pt>
                <c:pt idx="4">
                  <c:v>721.74900000000002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A07-4342-BAF5-CCB9A318E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260160"/>
        <c:axId val="151261952"/>
      </c:lineChart>
      <c:catAx>
        <c:axId val="15126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1261952"/>
        <c:crosses val="autoZero"/>
        <c:auto val="1"/>
        <c:lblAlgn val="ctr"/>
        <c:lblOffset val="100"/>
        <c:noMultiLvlLbl val="0"/>
      </c:catAx>
      <c:valAx>
        <c:axId val="151261952"/>
        <c:scaling>
          <c:orientation val="minMax"/>
          <c:max val="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1260160"/>
        <c:crossesAt val="0"/>
        <c:crossBetween val="between"/>
      </c:valAx>
    </c:plotArea>
    <c:legend>
      <c:legendPos val="t"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79"/>
          <c:y val="0.18123235034003399"/>
          <c:w val="0.70760229413025422"/>
          <c:h val="0.66876114557952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Sheet3!$A$194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Sheet3!$B$193:$F$193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Sheet3!$B$194:$F$194</c:f>
              <c:numCache>
                <c:formatCode>General</c:formatCode>
                <c:ptCount val="5"/>
                <c:pt idx="0">
                  <c:v>2510.42</c:v>
                </c:pt>
                <c:pt idx="1">
                  <c:v>4226.9800000000005</c:v>
                </c:pt>
                <c:pt idx="2">
                  <c:v>7541.06</c:v>
                </c:pt>
                <c:pt idx="3">
                  <c:v>50000</c:v>
                </c:pt>
                <c:pt idx="4">
                  <c:v>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95-4B09-B0B9-CAA56B11414C}"/>
            </c:ext>
          </c:extLst>
        </c:ser>
        <c:ser>
          <c:idx val="1"/>
          <c:order val="1"/>
          <c:tx>
            <c:strRef>
              <c:f>Sheet3!$A$195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Sheet3!$B$193:$F$193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Sheet3!$B$195:$F$195</c:f>
              <c:numCache>
                <c:formatCode>General</c:formatCode>
                <c:ptCount val="5"/>
                <c:pt idx="0">
                  <c:v>130</c:v>
                </c:pt>
                <c:pt idx="1">
                  <c:v>231</c:v>
                </c:pt>
                <c:pt idx="2">
                  <c:v>1403</c:v>
                </c:pt>
                <c:pt idx="3">
                  <c:v>4156</c:v>
                </c:pt>
                <c:pt idx="4">
                  <c:v>7482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95-4B09-B0B9-CAA56B11414C}"/>
            </c:ext>
          </c:extLst>
        </c:ser>
        <c:ser>
          <c:idx val="2"/>
          <c:order val="2"/>
          <c:tx>
            <c:strRef>
              <c:f>Sheet3!$A$196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Sheet3!$B$193:$F$193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Sheet3!$B$196:$F$196</c:f>
              <c:numCache>
                <c:formatCode>General</c:formatCode>
                <c:ptCount val="5"/>
                <c:pt idx="0">
                  <c:v>280.84440000000023</c:v>
                </c:pt>
                <c:pt idx="1">
                  <c:v>263.55806159999997</c:v>
                </c:pt>
                <c:pt idx="2">
                  <c:v>507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095-4B09-B0B9-CAA56B11414C}"/>
            </c:ext>
          </c:extLst>
        </c:ser>
        <c:ser>
          <c:idx val="3"/>
          <c:order val="3"/>
          <c:tx>
            <c:strRef>
              <c:f>Sheet3!$A$197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Sheet3!$B$193:$F$193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Sheet3!$B$197:$F$197</c:f>
              <c:numCache>
                <c:formatCode>General</c:formatCode>
                <c:ptCount val="5"/>
                <c:pt idx="0">
                  <c:v>344.464</c:v>
                </c:pt>
                <c:pt idx="1">
                  <c:v>372.02799999999979</c:v>
                </c:pt>
                <c:pt idx="2">
                  <c:v>624.78200000000004</c:v>
                </c:pt>
                <c:pt idx="3">
                  <c:v>1037.0999999999999</c:v>
                </c:pt>
                <c:pt idx="4">
                  <c:v>1392.35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095-4B09-B0B9-CAA56B11414C}"/>
            </c:ext>
          </c:extLst>
        </c:ser>
        <c:ser>
          <c:idx val="5"/>
          <c:order val="4"/>
          <c:tx>
            <c:strRef>
              <c:f>Sheet3!$A$199</c:f>
              <c:strCache>
                <c:ptCount val="1"/>
                <c:pt idx="0">
                  <c:v>ITFM</c:v>
                </c:pt>
              </c:strCache>
            </c:strRef>
          </c:tx>
          <c:invertIfNegative val="0"/>
          <c:cat>
            <c:strRef>
              <c:f>Sheet3!$B$193:$F$193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Sheet3!$B$199:$F$199</c:f>
              <c:numCache>
                <c:formatCode>General</c:formatCode>
                <c:ptCount val="5"/>
                <c:pt idx="0">
                  <c:v>205.03800000000001</c:v>
                </c:pt>
                <c:pt idx="1">
                  <c:v>262.2609999999998</c:v>
                </c:pt>
                <c:pt idx="2">
                  <c:v>384.32499999999999</c:v>
                </c:pt>
                <c:pt idx="3">
                  <c:v>625.79000000000042</c:v>
                </c:pt>
                <c:pt idx="4">
                  <c:v>816.86199999999928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095-4B09-B0B9-CAA56B114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323008"/>
        <c:axId val="151324544"/>
      </c:barChart>
      <c:catAx>
        <c:axId val="15132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324544"/>
        <c:crosses val="autoZero"/>
        <c:auto val="1"/>
        <c:lblAlgn val="ctr"/>
        <c:lblOffset val="100"/>
        <c:noMultiLvlLbl val="0"/>
      </c:catAx>
      <c:valAx>
        <c:axId val="151324544"/>
        <c:scaling>
          <c:orientation val="minMax"/>
          <c:max val="5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323008"/>
        <c:crossesAt val="0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87"/>
          <c:y val="0.18123235034003407"/>
          <c:w val="0.70760229413025422"/>
          <c:h val="0.668761145579520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Sheet3!$A$219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Sheet3!$B$218:$F$218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Sheet3!$B$219:$F$219</c:f>
              <c:numCache>
                <c:formatCode>General</c:formatCode>
                <c:ptCount val="5"/>
                <c:pt idx="0">
                  <c:v>6533.3</c:v>
                </c:pt>
                <c:pt idx="1">
                  <c:v>28144</c:v>
                </c:pt>
                <c:pt idx="2">
                  <c:v>16420.21</c:v>
                </c:pt>
                <c:pt idx="3">
                  <c:v>50000</c:v>
                </c:pt>
                <c:pt idx="4">
                  <c:v>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4A-4978-A647-70C104B98805}"/>
            </c:ext>
          </c:extLst>
        </c:ser>
        <c:ser>
          <c:idx val="1"/>
          <c:order val="1"/>
          <c:tx>
            <c:strRef>
              <c:f>Sheet3!$A$220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Sheet3!$B$218:$F$218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Sheet3!$B$220:$F$220</c:f>
              <c:numCache>
                <c:formatCode>General</c:formatCode>
                <c:ptCount val="5"/>
                <c:pt idx="0">
                  <c:v>323.91144000000003</c:v>
                </c:pt>
                <c:pt idx="1">
                  <c:v>582</c:v>
                </c:pt>
                <c:pt idx="2">
                  <c:v>3420.21</c:v>
                </c:pt>
                <c:pt idx="3">
                  <c:v>9402</c:v>
                </c:pt>
                <c:pt idx="4">
                  <c:v>18705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4A-4978-A647-70C104B98805}"/>
            </c:ext>
          </c:extLst>
        </c:ser>
        <c:ser>
          <c:idx val="2"/>
          <c:order val="2"/>
          <c:tx>
            <c:strRef>
              <c:f>Sheet3!$A$221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Sheet3!$B$218:$F$218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Sheet3!$B$221:$F$221</c:f>
              <c:numCache>
                <c:formatCode>General</c:formatCode>
                <c:ptCount val="5"/>
                <c:pt idx="0">
                  <c:v>578.08500000000004</c:v>
                </c:pt>
                <c:pt idx="1">
                  <c:v>637.77599999999995</c:v>
                </c:pt>
                <c:pt idx="2">
                  <c:v>1173.066732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4A-4978-A647-70C104B98805}"/>
            </c:ext>
          </c:extLst>
        </c:ser>
        <c:ser>
          <c:idx val="3"/>
          <c:order val="3"/>
          <c:tx>
            <c:strRef>
              <c:f>Sheet3!$A$222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Sheet3!$B$218:$F$218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Sheet3!$B$222:$F$222</c:f>
              <c:numCache>
                <c:formatCode>General</c:formatCode>
                <c:ptCount val="5"/>
                <c:pt idx="0">
                  <c:v>837.29900000000043</c:v>
                </c:pt>
                <c:pt idx="1">
                  <c:v>938.97</c:v>
                </c:pt>
                <c:pt idx="2">
                  <c:v>1476.83</c:v>
                </c:pt>
                <c:pt idx="3">
                  <c:v>2396.27</c:v>
                </c:pt>
                <c:pt idx="4">
                  <c:v>3134.34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4A-4978-A647-70C104B98805}"/>
            </c:ext>
          </c:extLst>
        </c:ser>
        <c:ser>
          <c:idx val="5"/>
          <c:order val="4"/>
          <c:tx>
            <c:strRef>
              <c:f>Sheet3!$A$224</c:f>
              <c:strCache>
                <c:ptCount val="1"/>
                <c:pt idx="0">
                  <c:v>ITFM</c:v>
                </c:pt>
              </c:strCache>
            </c:strRef>
          </c:tx>
          <c:invertIfNegative val="0"/>
          <c:cat>
            <c:strRef>
              <c:f>Sheet3!$B$218:$F$218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Sheet3!$B$224:$F$224</c:f>
              <c:numCache>
                <c:formatCode>General</c:formatCode>
                <c:ptCount val="5"/>
                <c:pt idx="0">
                  <c:v>376.077</c:v>
                </c:pt>
                <c:pt idx="1">
                  <c:v>593.21799999999996</c:v>
                </c:pt>
                <c:pt idx="2">
                  <c:v>814.85999999999956</c:v>
                </c:pt>
                <c:pt idx="3">
                  <c:v>1257.06</c:v>
                </c:pt>
                <c:pt idx="4">
                  <c:v>1765.3899999999999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F4A-4978-A647-70C104B98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358464"/>
        <c:axId val="151368448"/>
      </c:barChart>
      <c:catAx>
        <c:axId val="1513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368448"/>
        <c:crosses val="autoZero"/>
        <c:auto val="1"/>
        <c:lblAlgn val="ctr"/>
        <c:lblOffset val="100"/>
        <c:noMultiLvlLbl val="0"/>
      </c:catAx>
      <c:valAx>
        <c:axId val="151368448"/>
        <c:scaling>
          <c:orientation val="minMax"/>
          <c:max val="6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358464"/>
        <c:crossesAt val="0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62"/>
          <c:y val="0.18123235034003382"/>
          <c:w val="0.70760229413025422"/>
          <c:h val="0.66876114557951993"/>
        </c:manualLayout>
      </c:layout>
      <c:lineChart>
        <c:grouping val="standard"/>
        <c:varyColors val="0"/>
        <c:ser>
          <c:idx val="0"/>
          <c:order val="0"/>
          <c:tx>
            <c:strRef>
              <c:f>Sheet3!$A$122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Sheet3!$B$121:$K$121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Sheet3!$B$122:$K$122</c:f>
              <c:numCache>
                <c:formatCode>General</c:formatCode>
                <c:ptCount val="10"/>
                <c:pt idx="0">
                  <c:v>1048.6439999999998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ED6-4981-9C51-F91050A1C582}"/>
            </c:ext>
          </c:extLst>
        </c:ser>
        <c:ser>
          <c:idx val="1"/>
          <c:order val="1"/>
          <c:tx>
            <c:strRef>
              <c:f>Sheet3!$A$123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Sheet3!$B$121:$K$121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Sheet3!$B$123:$K$123</c:f>
              <c:numCache>
                <c:formatCode>General</c:formatCode>
                <c:ptCount val="10"/>
                <c:pt idx="0">
                  <c:v>359.46570000000003</c:v>
                </c:pt>
                <c:pt idx="1">
                  <c:v>777.40959999999939</c:v>
                </c:pt>
                <c:pt idx="2">
                  <c:v>1179.6729999999998</c:v>
                </c:pt>
                <c:pt idx="3">
                  <c:v>1544.2570000000001</c:v>
                </c:pt>
                <c:pt idx="4">
                  <c:v>1921.6779999999999</c:v>
                </c:pt>
                <c:pt idx="5">
                  <c:v>2296.5140000000001</c:v>
                </c:pt>
                <c:pt idx="6">
                  <c:v>2587.2879999999959</c:v>
                </c:pt>
                <c:pt idx="7">
                  <c:v>3045.7459999999987</c:v>
                </c:pt>
                <c:pt idx="8">
                  <c:v>3370.5320000000002</c:v>
                </c:pt>
                <c:pt idx="9">
                  <c:v>3762.2310000000002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ED6-4981-9C51-F91050A1C582}"/>
            </c:ext>
          </c:extLst>
        </c:ser>
        <c:ser>
          <c:idx val="2"/>
          <c:order val="2"/>
          <c:tx>
            <c:strRef>
              <c:f>Sheet3!$A$124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Sheet3!$B$121:$K$121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Sheet3!$B$124:$K$124</c:f>
              <c:numCache>
                <c:formatCode>General</c:formatCode>
                <c:ptCount val="10"/>
                <c:pt idx="0">
                  <c:v>107.10799999999999</c:v>
                </c:pt>
                <c:pt idx="1">
                  <c:v>220.3896</c:v>
                </c:pt>
                <c:pt idx="2">
                  <c:v>342.58960000000002</c:v>
                </c:pt>
                <c:pt idx="3">
                  <c:v>475.25839999999926</c:v>
                </c:pt>
                <c:pt idx="4">
                  <c:v>602.45839999999998</c:v>
                </c:pt>
                <c:pt idx="5">
                  <c:v>751.38400000000001</c:v>
                </c:pt>
                <c:pt idx="6">
                  <c:v>883.18400000000054</c:v>
                </c:pt>
                <c:pt idx="7">
                  <c:v>1031.5839999999998</c:v>
                </c:pt>
                <c:pt idx="8">
                  <c:v>1147.1439999999998</c:v>
                </c:pt>
                <c:pt idx="9">
                  <c:v>1312.87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ED6-4981-9C51-F91050A1C582}"/>
            </c:ext>
          </c:extLst>
        </c:ser>
        <c:ser>
          <c:idx val="3"/>
          <c:order val="3"/>
          <c:tx>
            <c:strRef>
              <c:f>Sheet3!$A$125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8100"/>
            </c:spPr>
          </c:marker>
          <c:cat>
            <c:numRef>
              <c:f>Sheet3!$B$121:$K$121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Sheet3!$B$125:$K$125</c:f>
              <c:numCache>
                <c:formatCode>General</c:formatCode>
                <c:ptCount val="10"/>
                <c:pt idx="0">
                  <c:v>174.48500000000001</c:v>
                </c:pt>
                <c:pt idx="1">
                  <c:v>347.70400000000001</c:v>
                </c:pt>
                <c:pt idx="2">
                  <c:v>497.95400000000001</c:v>
                </c:pt>
                <c:pt idx="3">
                  <c:v>692.90800000000002</c:v>
                </c:pt>
                <c:pt idx="4">
                  <c:v>896.72299999999996</c:v>
                </c:pt>
                <c:pt idx="5">
                  <c:v>1063.76</c:v>
                </c:pt>
                <c:pt idx="6">
                  <c:v>1244.9000000000001</c:v>
                </c:pt>
                <c:pt idx="7">
                  <c:v>1387.57</c:v>
                </c:pt>
                <c:pt idx="8">
                  <c:v>1442.59</c:v>
                </c:pt>
                <c:pt idx="9">
                  <c:v>1693.41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ED6-4981-9C51-F91050A1C582}"/>
            </c:ext>
          </c:extLst>
        </c:ser>
        <c:ser>
          <c:idx val="4"/>
          <c:order val="4"/>
          <c:tx>
            <c:strRef>
              <c:f>Sheet3!$A$126</c:f>
              <c:strCache>
                <c:ptCount val="1"/>
                <c:pt idx="0">
                  <c:v>TFM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Sheet3!$B$121:$K$121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Sheet3!$B$126:$K$126</c:f>
              <c:numCache>
                <c:formatCode>General</c:formatCode>
                <c:ptCount val="10"/>
                <c:pt idx="0">
                  <c:v>156.71149999999997</c:v>
                </c:pt>
                <c:pt idx="1">
                  <c:v>300.63109999999944</c:v>
                </c:pt>
                <c:pt idx="2">
                  <c:v>445.81569999999999</c:v>
                </c:pt>
                <c:pt idx="3">
                  <c:v>591.39519999999948</c:v>
                </c:pt>
                <c:pt idx="4">
                  <c:v>711.82870000000003</c:v>
                </c:pt>
                <c:pt idx="5">
                  <c:v>822.90559999999948</c:v>
                </c:pt>
                <c:pt idx="6">
                  <c:v>951.81459999999947</c:v>
                </c:pt>
                <c:pt idx="7">
                  <c:v>1105.2250000000001</c:v>
                </c:pt>
                <c:pt idx="8">
                  <c:v>1232.1979999999999</c:v>
                </c:pt>
                <c:pt idx="9">
                  <c:v>1326.0500000000002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ED6-4981-9C51-F91050A1C582}"/>
            </c:ext>
          </c:extLst>
        </c:ser>
        <c:ser>
          <c:idx val="5"/>
          <c:order val="5"/>
          <c:tx>
            <c:strRef>
              <c:f>Sheet3!$A$127</c:f>
              <c:strCache>
                <c:ptCount val="1"/>
                <c:pt idx="0">
                  <c:v>ITFM</c:v>
                </c:pt>
              </c:strCache>
            </c:strRef>
          </c:tx>
          <c:cat>
            <c:numRef>
              <c:f>Sheet3!$B$121:$K$121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Sheet3!$B$127:$K$127</c:f>
              <c:numCache>
                <c:formatCode>General</c:formatCode>
                <c:ptCount val="10"/>
                <c:pt idx="0">
                  <c:v>142.465</c:v>
                </c:pt>
                <c:pt idx="1">
                  <c:v>273.30099999999999</c:v>
                </c:pt>
                <c:pt idx="2">
                  <c:v>405.28699999999907</c:v>
                </c:pt>
                <c:pt idx="3">
                  <c:v>541.63199999999949</c:v>
                </c:pt>
                <c:pt idx="4">
                  <c:v>647.11699999999996</c:v>
                </c:pt>
                <c:pt idx="5">
                  <c:v>748.096</c:v>
                </c:pt>
                <c:pt idx="6">
                  <c:v>865.28599999999994</c:v>
                </c:pt>
                <c:pt idx="7">
                  <c:v>1004.75</c:v>
                </c:pt>
                <c:pt idx="8">
                  <c:v>1120.1799999999998</c:v>
                </c:pt>
                <c:pt idx="9">
                  <c:v>1205.5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ED6-4981-9C51-F91050A1C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52384"/>
        <c:axId val="142770560"/>
      </c:lineChart>
      <c:catAx>
        <c:axId val="142752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770560"/>
        <c:crosses val="autoZero"/>
        <c:auto val="1"/>
        <c:lblAlgn val="ctr"/>
        <c:lblOffset val="100"/>
        <c:noMultiLvlLbl val="0"/>
      </c:catAx>
      <c:valAx>
        <c:axId val="142770560"/>
        <c:scaling>
          <c:orientation val="minMax"/>
          <c:max val="2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752384"/>
        <c:crossesAt val="0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96"/>
          <c:y val="0.18123235034003418"/>
          <c:w val="0.70760229413025422"/>
          <c:h val="0.66876114557952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Sheet3!$A$240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Sheet3!$B$239:$F$239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Sheet3!$B$240:$F$240</c:f>
              <c:numCache>
                <c:formatCode>General</c:formatCode>
                <c:ptCount val="5"/>
                <c:pt idx="0">
                  <c:v>2338.92</c:v>
                </c:pt>
                <c:pt idx="1">
                  <c:v>11120.7</c:v>
                </c:pt>
                <c:pt idx="2">
                  <c:v>32871.83</c:v>
                </c:pt>
                <c:pt idx="3">
                  <c:v>50000</c:v>
                </c:pt>
                <c:pt idx="4">
                  <c:v>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33-4740-B6F8-2E8823E32C29}"/>
            </c:ext>
          </c:extLst>
        </c:ser>
        <c:ser>
          <c:idx val="1"/>
          <c:order val="1"/>
          <c:tx>
            <c:strRef>
              <c:f>Sheet3!$A$241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Sheet3!$B$239:$F$239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Sheet3!$B$241:$F$241</c:f>
              <c:numCache>
                <c:formatCode>General</c:formatCode>
                <c:ptCount val="5"/>
                <c:pt idx="0">
                  <c:v>169.9308</c:v>
                </c:pt>
                <c:pt idx="1">
                  <c:v>307</c:v>
                </c:pt>
                <c:pt idx="2">
                  <c:v>1544.2570000000001</c:v>
                </c:pt>
                <c:pt idx="3">
                  <c:v>11790</c:v>
                </c:pt>
                <c:pt idx="4">
                  <c:v>12663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33-4740-B6F8-2E8823E32C29}"/>
            </c:ext>
          </c:extLst>
        </c:ser>
        <c:ser>
          <c:idx val="2"/>
          <c:order val="2"/>
          <c:tx>
            <c:strRef>
              <c:f>Sheet3!$A$242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Sheet3!$B$239:$F$239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Sheet3!$B$242:$F$242</c:f>
              <c:numCache>
                <c:formatCode>General</c:formatCode>
                <c:ptCount val="5"/>
                <c:pt idx="0">
                  <c:v>390.00799999999975</c:v>
                </c:pt>
                <c:pt idx="1">
                  <c:v>415.03399999999965</c:v>
                </c:pt>
                <c:pt idx="2">
                  <c:v>475.25839999999965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33-4740-B6F8-2E8823E32C29}"/>
            </c:ext>
          </c:extLst>
        </c:ser>
        <c:ser>
          <c:idx val="3"/>
          <c:order val="3"/>
          <c:tx>
            <c:strRef>
              <c:f>Sheet3!$A$243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Sheet3!$B$239:$F$239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Sheet3!$B$243:$F$243</c:f>
              <c:numCache>
                <c:formatCode>General</c:formatCode>
                <c:ptCount val="5"/>
                <c:pt idx="0">
                  <c:v>510.93299999999965</c:v>
                </c:pt>
                <c:pt idx="1">
                  <c:v>573.25400000000002</c:v>
                </c:pt>
                <c:pt idx="2">
                  <c:v>672.90800000000002</c:v>
                </c:pt>
                <c:pt idx="3">
                  <c:v>821.53</c:v>
                </c:pt>
                <c:pt idx="4">
                  <c:v>1013.12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233-4740-B6F8-2E8823E32C29}"/>
            </c:ext>
          </c:extLst>
        </c:ser>
        <c:ser>
          <c:idx val="5"/>
          <c:order val="4"/>
          <c:tx>
            <c:strRef>
              <c:f>Sheet3!$A$245</c:f>
              <c:strCache>
                <c:ptCount val="1"/>
                <c:pt idx="0">
                  <c:v>ITFM</c:v>
                </c:pt>
              </c:strCache>
            </c:strRef>
          </c:tx>
          <c:invertIfNegative val="0"/>
          <c:cat>
            <c:strRef>
              <c:f>Sheet3!$B$239:$F$239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Sheet3!$B$245:$F$245</c:f>
              <c:numCache>
                <c:formatCode>General</c:formatCode>
                <c:ptCount val="5"/>
                <c:pt idx="0">
                  <c:v>351.09299999999979</c:v>
                </c:pt>
                <c:pt idx="1">
                  <c:v>446.666</c:v>
                </c:pt>
                <c:pt idx="2">
                  <c:v>537.63199999999949</c:v>
                </c:pt>
                <c:pt idx="3">
                  <c:v>623.26099999999997</c:v>
                </c:pt>
                <c:pt idx="4">
                  <c:v>746.83999999999958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233-4740-B6F8-2E8823E32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721088"/>
        <c:axId val="149722624"/>
      </c:barChart>
      <c:catAx>
        <c:axId val="14972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9722624"/>
        <c:crosses val="autoZero"/>
        <c:auto val="1"/>
        <c:lblAlgn val="ctr"/>
        <c:lblOffset val="100"/>
        <c:noMultiLvlLbl val="0"/>
      </c:catAx>
      <c:valAx>
        <c:axId val="149722624"/>
        <c:scaling>
          <c:orientation val="minMax"/>
          <c:max val="2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721088"/>
        <c:crossesAt val="0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501"/>
          <c:y val="0.18123235034003427"/>
          <c:w val="0.70760229413025422"/>
          <c:h val="0.668761145579521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Sheet3!$A$266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Sheet3!$B$265:$F$265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Sheet3!$B$266:$F$266</c:f>
              <c:numCache>
                <c:formatCode>General</c:formatCode>
                <c:ptCount val="5"/>
                <c:pt idx="0">
                  <c:v>4190.4399999999996</c:v>
                </c:pt>
                <c:pt idx="1">
                  <c:v>27902.1</c:v>
                </c:pt>
                <c:pt idx="2">
                  <c:v>50000</c:v>
                </c:pt>
                <c:pt idx="3">
                  <c:v>50000</c:v>
                </c:pt>
                <c:pt idx="4">
                  <c:v>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5F-41D8-BE35-9298F83D44F0}"/>
            </c:ext>
          </c:extLst>
        </c:ser>
        <c:ser>
          <c:idx val="1"/>
          <c:order val="1"/>
          <c:tx>
            <c:strRef>
              <c:f>Sheet3!$A$267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Sheet3!$B$265:$F$265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Sheet3!$B$267:$F$267</c:f>
              <c:numCache>
                <c:formatCode>General</c:formatCode>
                <c:ptCount val="5"/>
                <c:pt idx="0">
                  <c:v>421.08487200000002</c:v>
                </c:pt>
                <c:pt idx="1">
                  <c:v>762</c:v>
                </c:pt>
                <c:pt idx="2">
                  <c:v>3762.2310000000002</c:v>
                </c:pt>
                <c:pt idx="3">
                  <c:v>28711</c:v>
                </c:pt>
                <c:pt idx="4">
                  <c:v>31062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5F-41D8-BE35-9298F83D44F0}"/>
            </c:ext>
          </c:extLst>
        </c:ser>
        <c:ser>
          <c:idx val="2"/>
          <c:order val="2"/>
          <c:tx>
            <c:strRef>
              <c:f>Sheet3!$A$268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Sheet3!$B$265:$F$265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Sheet3!$B$268:$F$268</c:f>
              <c:numCache>
                <c:formatCode>General</c:formatCode>
                <c:ptCount val="5"/>
                <c:pt idx="0">
                  <c:v>1155.23</c:v>
                </c:pt>
                <c:pt idx="1">
                  <c:v>1097.33</c:v>
                </c:pt>
                <c:pt idx="2">
                  <c:v>1312.87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A5F-41D8-BE35-9298F83D44F0}"/>
            </c:ext>
          </c:extLst>
        </c:ser>
        <c:ser>
          <c:idx val="3"/>
          <c:order val="3"/>
          <c:tx>
            <c:strRef>
              <c:f>Sheet3!$A$269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Sheet3!$B$265:$F$265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Sheet3!$B$269:$F$269</c:f>
              <c:numCache>
                <c:formatCode>General</c:formatCode>
                <c:ptCount val="5"/>
                <c:pt idx="0">
                  <c:v>1255.8399999999999</c:v>
                </c:pt>
                <c:pt idx="1">
                  <c:v>1413.09</c:v>
                </c:pt>
                <c:pt idx="2">
                  <c:v>1693.41</c:v>
                </c:pt>
                <c:pt idx="3">
                  <c:v>1975.7</c:v>
                </c:pt>
                <c:pt idx="4">
                  <c:v>2490.29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A5F-41D8-BE35-9298F83D44F0}"/>
            </c:ext>
          </c:extLst>
        </c:ser>
        <c:ser>
          <c:idx val="5"/>
          <c:order val="4"/>
          <c:tx>
            <c:strRef>
              <c:f>Sheet3!$A$271</c:f>
              <c:strCache>
                <c:ptCount val="1"/>
                <c:pt idx="0">
                  <c:v>ITFM</c:v>
                </c:pt>
              </c:strCache>
            </c:strRef>
          </c:tx>
          <c:invertIfNegative val="0"/>
          <c:cat>
            <c:strRef>
              <c:f>Sheet3!$B$265:$F$265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Sheet3!$B$271:$F$271</c:f>
              <c:numCache>
                <c:formatCode>General</c:formatCode>
                <c:ptCount val="5"/>
                <c:pt idx="0">
                  <c:v>656.43399999999997</c:v>
                </c:pt>
                <c:pt idx="1">
                  <c:v>1068.1099999999999</c:v>
                </c:pt>
                <c:pt idx="2">
                  <c:v>1205.5</c:v>
                </c:pt>
                <c:pt idx="3">
                  <c:v>1352.47</c:v>
                </c:pt>
                <c:pt idx="4">
                  <c:v>1628.25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5F-41D8-BE35-9298F83D4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752448"/>
        <c:axId val="149762432"/>
      </c:barChart>
      <c:catAx>
        <c:axId val="14975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9762432"/>
        <c:crosses val="autoZero"/>
        <c:auto val="1"/>
        <c:lblAlgn val="ctr"/>
        <c:lblOffset val="100"/>
        <c:noMultiLvlLbl val="0"/>
      </c:catAx>
      <c:valAx>
        <c:axId val="149762432"/>
        <c:scaling>
          <c:orientation val="minMax"/>
          <c:max val="4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752448"/>
        <c:crossesAt val="0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26"/>
          <c:y val="0.18123235034003338"/>
          <c:w val="0.70760229413025422"/>
          <c:h val="0.6687611455795186"/>
        </c:manualLayout>
      </c:layout>
      <c:lineChart>
        <c:grouping val="standard"/>
        <c:varyColors val="0"/>
        <c:ser>
          <c:idx val="0"/>
          <c:order val="0"/>
          <c:tx>
            <c:strRef>
              <c:f>Sheet3!$A$3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Sheet3!$B$2:$F$2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Sheet3!$B$3:$F$3</c:f>
              <c:numCache>
                <c:formatCode>General</c:formatCode>
                <c:ptCount val="5"/>
                <c:pt idx="0">
                  <c:v>1760</c:v>
                </c:pt>
                <c:pt idx="1">
                  <c:v>2100</c:v>
                </c:pt>
                <c:pt idx="2">
                  <c:v>2100</c:v>
                </c:pt>
                <c:pt idx="3">
                  <c:v>2100</c:v>
                </c:pt>
                <c:pt idx="4">
                  <c:v>2100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032-4CED-91EC-1A5F3768D459}"/>
            </c:ext>
          </c:extLst>
        </c:ser>
        <c:ser>
          <c:idx val="1"/>
          <c:order val="1"/>
          <c:tx>
            <c:strRef>
              <c:f>Sheet3!$A$4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Sheet3!$B$2:$F$2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Sheet3!$B$4:$F$4</c:f>
              <c:numCache>
                <c:formatCode>General</c:formatCode>
                <c:ptCount val="5"/>
                <c:pt idx="0">
                  <c:v>1203.5</c:v>
                </c:pt>
                <c:pt idx="1">
                  <c:v>1403.87</c:v>
                </c:pt>
                <c:pt idx="2">
                  <c:v>1743.1599999999999</c:v>
                </c:pt>
                <c:pt idx="3">
                  <c:v>1974.2</c:v>
                </c:pt>
                <c:pt idx="4">
                  <c:v>2304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032-4CED-91EC-1A5F3768D459}"/>
            </c:ext>
          </c:extLst>
        </c:ser>
        <c:ser>
          <c:idx val="2"/>
          <c:order val="2"/>
          <c:tx>
            <c:strRef>
              <c:f>Sheet3!$A$5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Sheet3!$B$2:$F$2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Sheet3!$B$5:$F$5</c:f>
              <c:numCache>
                <c:formatCode>General</c:formatCode>
                <c:ptCount val="5"/>
                <c:pt idx="0">
                  <c:v>662.56599999999946</c:v>
                </c:pt>
                <c:pt idx="1">
                  <c:v>507.97019999999907</c:v>
                </c:pt>
                <c:pt idx="2">
                  <c:v>472.56227999999999</c:v>
                </c:pt>
                <c:pt idx="3">
                  <c:v>475.25839999999926</c:v>
                </c:pt>
                <c:pt idx="4">
                  <c:v>523.59538999999995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032-4CED-91EC-1A5F3768D459}"/>
            </c:ext>
          </c:extLst>
        </c:ser>
        <c:ser>
          <c:idx val="3"/>
          <c:order val="3"/>
          <c:tx>
            <c:strRef>
              <c:f>Sheet3!$A$6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8100"/>
            </c:spPr>
          </c:marker>
          <c:cat>
            <c:numRef>
              <c:f>Sheet3!$B$2:$F$2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Sheet3!$B$6:$F$6</c:f>
              <c:numCache>
                <c:formatCode>General</c:formatCode>
                <c:ptCount val="5"/>
                <c:pt idx="0">
                  <c:v>858.23</c:v>
                </c:pt>
                <c:pt idx="1">
                  <c:v>624.63499999999999</c:v>
                </c:pt>
                <c:pt idx="2">
                  <c:v>677.49699999999996</c:v>
                </c:pt>
                <c:pt idx="3">
                  <c:v>692.90800000000002</c:v>
                </c:pt>
                <c:pt idx="4">
                  <c:v>816.904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032-4CED-91EC-1A5F3768D459}"/>
            </c:ext>
          </c:extLst>
        </c:ser>
        <c:ser>
          <c:idx val="5"/>
          <c:order val="4"/>
          <c:tx>
            <c:strRef>
              <c:f>Sheet3!$A$8</c:f>
              <c:strCache>
                <c:ptCount val="1"/>
                <c:pt idx="0">
                  <c:v>ITFM</c:v>
                </c:pt>
              </c:strCache>
            </c:strRef>
          </c:tx>
          <c:cat>
            <c:numRef>
              <c:f>Sheet3!$B$2:$F$2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Sheet3!$B$8:$F$8</c:f>
              <c:numCache>
                <c:formatCode>General</c:formatCode>
                <c:ptCount val="5"/>
                <c:pt idx="0">
                  <c:v>528.98299999999949</c:v>
                </c:pt>
                <c:pt idx="1">
                  <c:v>344.358</c:v>
                </c:pt>
                <c:pt idx="2">
                  <c:v>409.26599999999951</c:v>
                </c:pt>
                <c:pt idx="3">
                  <c:v>541.95899999999949</c:v>
                </c:pt>
                <c:pt idx="4">
                  <c:v>655.79200000000003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032-4CED-91EC-1A5F3768D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819328"/>
        <c:axId val="142820864"/>
      </c:lineChart>
      <c:catAx>
        <c:axId val="14281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820864"/>
        <c:crosses val="autoZero"/>
        <c:auto val="1"/>
        <c:lblAlgn val="ctr"/>
        <c:lblOffset val="100"/>
        <c:noMultiLvlLbl val="0"/>
      </c:catAx>
      <c:valAx>
        <c:axId val="142820864"/>
        <c:scaling>
          <c:orientation val="minMax"/>
          <c:max val="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819328"/>
        <c:crossesAt val="0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32"/>
          <c:y val="0.18123235034003346"/>
          <c:w val="0.70760229413025422"/>
          <c:h val="0.66876114557951882"/>
        </c:manualLayout>
      </c:layout>
      <c:lineChart>
        <c:grouping val="standard"/>
        <c:varyColors val="0"/>
        <c:ser>
          <c:idx val="0"/>
          <c:order val="0"/>
          <c:tx>
            <c:strRef>
              <c:f>Sheet3!$A$23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Sheet3!$B$22:$F$22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Sheet3!$B$23:$F$23</c:f>
              <c:numCache>
                <c:formatCode>General</c:formatCode>
                <c:ptCount val="5"/>
                <c:pt idx="0">
                  <c:v>4400</c:v>
                </c:pt>
                <c:pt idx="1">
                  <c:v>5250</c:v>
                </c:pt>
                <c:pt idx="2">
                  <c:v>5250</c:v>
                </c:pt>
                <c:pt idx="3">
                  <c:v>5250</c:v>
                </c:pt>
                <c:pt idx="4">
                  <c:v>5250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F98-4C4B-A460-64911BE69CDB}"/>
            </c:ext>
          </c:extLst>
        </c:ser>
        <c:ser>
          <c:idx val="1"/>
          <c:order val="1"/>
          <c:tx>
            <c:strRef>
              <c:f>Sheet3!$A$24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Sheet3!$B$22:$F$22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Sheet3!$B$24:$F$24</c:f>
              <c:numCache>
                <c:formatCode>General</c:formatCode>
                <c:ptCount val="5"/>
                <c:pt idx="0">
                  <c:v>3594.75</c:v>
                </c:pt>
                <c:pt idx="1">
                  <c:v>3509.6750000000002</c:v>
                </c:pt>
                <c:pt idx="2">
                  <c:v>4367.05</c:v>
                </c:pt>
                <c:pt idx="3">
                  <c:v>4715.17</c:v>
                </c:pt>
                <c:pt idx="4">
                  <c:v>5760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F98-4C4B-A460-64911BE69CDB}"/>
            </c:ext>
          </c:extLst>
        </c:ser>
        <c:ser>
          <c:idx val="2"/>
          <c:order val="2"/>
          <c:tx>
            <c:strRef>
              <c:f>Sheet3!$A$25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Sheet3!$B$22:$F$22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Sheet3!$B$25:$F$25</c:f>
              <c:numCache>
                <c:formatCode>General</c:formatCode>
                <c:ptCount val="5"/>
                <c:pt idx="0">
                  <c:v>1573.066732</c:v>
                </c:pt>
                <c:pt idx="1">
                  <c:v>1173.066732</c:v>
                </c:pt>
                <c:pt idx="2">
                  <c:v>1208.75</c:v>
                </c:pt>
                <c:pt idx="3">
                  <c:v>1312.87</c:v>
                </c:pt>
                <c:pt idx="4">
                  <c:v>1437.21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F98-4C4B-A460-64911BE69CDB}"/>
            </c:ext>
          </c:extLst>
        </c:ser>
        <c:ser>
          <c:idx val="3"/>
          <c:order val="3"/>
          <c:tx>
            <c:strRef>
              <c:f>Sheet3!$A$26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8100"/>
            </c:spPr>
          </c:marker>
          <c:cat>
            <c:numRef>
              <c:f>Sheet3!$B$22:$F$22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Sheet3!$B$26:$F$26</c:f>
              <c:numCache>
                <c:formatCode>General</c:formatCode>
                <c:ptCount val="5"/>
                <c:pt idx="0">
                  <c:v>1948.34</c:v>
                </c:pt>
                <c:pt idx="1">
                  <c:v>1476.79</c:v>
                </c:pt>
                <c:pt idx="2">
                  <c:v>1605.79</c:v>
                </c:pt>
                <c:pt idx="3">
                  <c:v>1693</c:v>
                </c:pt>
                <c:pt idx="4">
                  <c:v>2029.74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F98-4C4B-A460-64911BE69CDB}"/>
            </c:ext>
          </c:extLst>
        </c:ser>
        <c:ser>
          <c:idx val="5"/>
          <c:order val="4"/>
          <c:tx>
            <c:strRef>
              <c:f>Sheet3!$A$28</c:f>
              <c:strCache>
                <c:ptCount val="1"/>
                <c:pt idx="0">
                  <c:v>ITFM</c:v>
                </c:pt>
              </c:strCache>
            </c:strRef>
          </c:tx>
          <c:cat>
            <c:numRef>
              <c:f>Sheet3!$B$22:$F$22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Sheet3!$B$28:$F$28</c:f>
              <c:numCache>
                <c:formatCode>General</c:formatCode>
                <c:ptCount val="5"/>
                <c:pt idx="0">
                  <c:v>1059.58</c:v>
                </c:pt>
                <c:pt idx="1">
                  <c:v>714.86499999999887</c:v>
                </c:pt>
                <c:pt idx="2">
                  <c:v>933.67499999999995</c:v>
                </c:pt>
                <c:pt idx="3">
                  <c:v>1205.5</c:v>
                </c:pt>
                <c:pt idx="4">
                  <c:v>1553.74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F98-4C4B-A460-64911BE69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863360"/>
        <c:axId val="142865152"/>
      </c:lineChart>
      <c:catAx>
        <c:axId val="14286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865152"/>
        <c:crosses val="autoZero"/>
        <c:auto val="1"/>
        <c:lblAlgn val="ctr"/>
        <c:lblOffset val="100"/>
        <c:noMultiLvlLbl val="0"/>
      </c:catAx>
      <c:valAx>
        <c:axId val="142865152"/>
        <c:scaling>
          <c:orientation val="minMax"/>
          <c:max val="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863360"/>
        <c:crossesAt val="0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96"/>
          <c:y val="0.18123235034003418"/>
          <c:w val="0.70760229413025422"/>
          <c:h val="0.66876114557952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Sheet3!$A$219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Sheet3!$B$218:$F$218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Sheet3!$B$219:$F$219</c:f>
              <c:numCache>
                <c:formatCode>General</c:formatCode>
                <c:ptCount val="5"/>
                <c:pt idx="0">
                  <c:v>6533.3</c:v>
                </c:pt>
                <c:pt idx="1">
                  <c:v>28144</c:v>
                </c:pt>
                <c:pt idx="2">
                  <c:v>16420.21</c:v>
                </c:pt>
                <c:pt idx="3">
                  <c:v>50000</c:v>
                </c:pt>
                <c:pt idx="4">
                  <c:v>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D9-4412-82B2-756DDB0446A9}"/>
            </c:ext>
          </c:extLst>
        </c:ser>
        <c:ser>
          <c:idx val="1"/>
          <c:order val="1"/>
          <c:tx>
            <c:strRef>
              <c:f>Sheet3!$A$220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Sheet3!$B$218:$F$218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Sheet3!$B$220:$F$220</c:f>
              <c:numCache>
                <c:formatCode>General</c:formatCode>
                <c:ptCount val="5"/>
                <c:pt idx="0">
                  <c:v>323.91144000000003</c:v>
                </c:pt>
                <c:pt idx="1">
                  <c:v>582</c:v>
                </c:pt>
                <c:pt idx="2">
                  <c:v>3420.21</c:v>
                </c:pt>
                <c:pt idx="3">
                  <c:v>9402</c:v>
                </c:pt>
                <c:pt idx="4">
                  <c:v>18705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D9-4412-82B2-756DDB0446A9}"/>
            </c:ext>
          </c:extLst>
        </c:ser>
        <c:ser>
          <c:idx val="2"/>
          <c:order val="2"/>
          <c:tx>
            <c:strRef>
              <c:f>Sheet3!$A$221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Sheet3!$B$218:$F$218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Sheet3!$B$221:$F$221</c:f>
              <c:numCache>
                <c:formatCode>General</c:formatCode>
                <c:ptCount val="5"/>
                <c:pt idx="0">
                  <c:v>578.08500000000004</c:v>
                </c:pt>
                <c:pt idx="1">
                  <c:v>637.77599999999995</c:v>
                </c:pt>
                <c:pt idx="2">
                  <c:v>1173.066732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4D9-4412-82B2-756DDB0446A9}"/>
            </c:ext>
          </c:extLst>
        </c:ser>
        <c:ser>
          <c:idx val="3"/>
          <c:order val="3"/>
          <c:tx>
            <c:strRef>
              <c:f>Sheet3!$A$222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Sheet3!$B$218:$F$218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Sheet3!$B$222:$F$222</c:f>
              <c:numCache>
                <c:formatCode>General</c:formatCode>
                <c:ptCount val="5"/>
                <c:pt idx="0">
                  <c:v>837.29900000000043</c:v>
                </c:pt>
                <c:pt idx="1">
                  <c:v>938.97</c:v>
                </c:pt>
                <c:pt idx="2">
                  <c:v>1476.83</c:v>
                </c:pt>
                <c:pt idx="3">
                  <c:v>2396.27</c:v>
                </c:pt>
                <c:pt idx="4">
                  <c:v>3134.34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4D9-4412-82B2-756DDB0446A9}"/>
            </c:ext>
          </c:extLst>
        </c:ser>
        <c:ser>
          <c:idx val="5"/>
          <c:order val="4"/>
          <c:tx>
            <c:strRef>
              <c:f>Sheet3!$A$224</c:f>
              <c:strCache>
                <c:ptCount val="1"/>
                <c:pt idx="0">
                  <c:v>ITFM</c:v>
                </c:pt>
              </c:strCache>
            </c:strRef>
          </c:tx>
          <c:invertIfNegative val="0"/>
          <c:cat>
            <c:strRef>
              <c:f>Sheet3!$B$218:$F$218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Sheet3!$B$224:$F$224</c:f>
              <c:numCache>
                <c:formatCode>General</c:formatCode>
                <c:ptCount val="5"/>
                <c:pt idx="0">
                  <c:v>376.077</c:v>
                </c:pt>
                <c:pt idx="1">
                  <c:v>593.21799999999996</c:v>
                </c:pt>
                <c:pt idx="2">
                  <c:v>814.85999999999956</c:v>
                </c:pt>
                <c:pt idx="3">
                  <c:v>1257.06</c:v>
                </c:pt>
                <c:pt idx="4">
                  <c:v>1765.3899999999999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D9-4412-82B2-756DDB0446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922112"/>
        <c:axId val="142923648"/>
      </c:barChart>
      <c:catAx>
        <c:axId val="14292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923648"/>
        <c:crosses val="autoZero"/>
        <c:auto val="1"/>
        <c:lblAlgn val="ctr"/>
        <c:lblOffset val="100"/>
        <c:noMultiLvlLbl val="0"/>
      </c:catAx>
      <c:valAx>
        <c:axId val="142923648"/>
        <c:scaling>
          <c:orientation val="minMax"/>
          <c:max val="6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922112"/>
        <c:crossesAt val="0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507"/>
          <c:y val="0.18123235034003438"/>
          <c:w val="0.70760229413025422"/>
          <c:h val="0.66876114557952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Sheet3!$A$266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Sheet3!$B$265:$F$265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Sheet3!$B$266:$F$266</c:f>
              <c:numCache>
                <c:formatCode>General</c:formatCode>
                <c:ptCount val="5"/>
                <c:pt idx="0">
                  <c:v>4190.4399999999996</c:v>
                </c:pt>
                <c:pt idx="1">
                  <c:v>27902.1</c:v>
                </c:pt>
                <c:pt idx="2">
                  <c:v>50000</c:v>
                </c:pt>
                <c:pt idx="3">
                  <c:v>50000</c:v>
                </c:pt>
                <c:pt idx="4">
                  <c:v>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81-4B96-BD61-95BAF47AEFEE}"/>
            </c:ext>
          </c:extLst>
        </c:ser>
        <c:ser>
          <c:idx val="1"/>
          <c:order val="1"/>
          <c:tx>
            <c:strRef>
              <c:f>Sheet3!$A$267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Sheet3!$B$265:$F$265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Sheet3!$B$267:$F$267</c:f>
              <c:numCache>
                <c:formatCode>General</c:formatCode>
                <c:ptCount val="5"/>
                <c:pt idx="0">
                  <c:v>421.08487200000002</c:v>
                </c:pt>
                <c:pt idx="1">
                  <c:v>762</c:v>
                </c:pt>
                <c:pt idx="2">
                  <c:v>3762.2310000000002</c:v>
                </c:pt>
                <c:pt idx="3">
                  <c:v>28711</c:v>
                </c:pt>
                <c:pt idx="4">
                  <c:v>31062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81-4B96-BD61-95BAF47AEFEE}"/>
            </c:ext>
          </c:extLst>
        </c:ser>
        <c:ser>
          <c:idx val="2"/>
          <c:order val="2"/>
          <c:tx>
            <c:strRef>
              <c:f>Sheet3!$A$268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Sheet3!$B$265:$F$265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Sheet3!$B$268:$F$268</c:f>
              <c:numCache>
                <c:formatCode>General</c:formatCode>
                <c:ptCount val="5"/>
                <c:pt idx="0">
                  <c:v>1155.23</c:v>
                </c:pt>
                <c:pt idx="1">
                  <c:v>1097.33</c:v>
                </c:pt>
                <c:pt idx="2">
                  <c:v>1312.87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81-4B96-BD61-95BAF47AEFEE}"/>
            </c:ext>
          </c:extLst>
        </c:ser>
        <c:ser>
          <c:idx val="3"/>
          <c:order val="3"/>
          <c:tx>
            <c:strRef>
              <c:f>Sheet3!$A$269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Sheet3!$B$265:$F$265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Sheet3!$B$269:$F$269</c:f>
              <c:numCache>
                <c:formatCode>General</c:formatCode>
                <c:ptCount val="5"/>
                <c:pt idx="0">
                  <c:v>1255.8399999999999</c:v>
                </c:pt>
                <c:pt idx="1">
                  <c:v>1413.09</c:v>
                </c:pt>
                <c:pt idx="2">
                  <c:v>1693.41</c:v>
                </c:pt>
                <c:pt idx="3">
                  <c:v>1975.7</c:v>
                </c:pt>
                <c:pt idx="4">
                  <c:v>2490.29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81-4B96-BD61-95BAF47AEFEE}"/>
            </c:ext>
          </c:extLst>
        </c:ser>
        <c:ser>
          <c:idx val="5"/>
          <c:order val="4"/>
          <c:tx>
            <c:strRef>
              <c:f>Sheet3!$A$271</c:f>
              <c:strCache>
                <c:ptCount val="1"/>
                <c:pt idx="0">
                  <c:v>ITFM</c:v>
                </c:pt>
              </c:strCache>
            </c:strRef>
          </c:tx>
          <c:invertIfNegative val="0"/>
          <c:cat>
            <c:strRef>
              <c:f>Sheet3!$B$265:$F$265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Sheet3!$B$271:$F$271</c:f>
              <c:numCache>
                <c:formatCode>General</c:formatCode>
                <c:ptCount val="5"/>
                <c:pt idx="0">
                  <c:v>656.43399999999997</c:v>
                </c:pt>
                <c:pt idx="1">
                  <c:v>1068.1099999999999</c:v>
                </c:pt>
                <c:pt idx="2">
                  <c:v>1205.5</c:v>
                </c:pt>
                <c:pt idx="3">
                  <c:v>1352.47</c:v>
                </c:pt>
                <c:pt idx="4">
                  <c:v>1628.25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781-4B96-BD61-95BAF47AEF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949376"/>
        <c:axId val="142951168"/>
      </c:barChart>
      <c:catAx>
        <c:axId val="142949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951168"/>
        <c:crosses val="autoZero"/>
        <c:auto val="1"/>
        <c:lblAlgn val="ctr"/>
        <c:lblOffset val="100"/>
        <c:noMultiLvlLbl val="0"/>
      </c:catAx>
      <c:valAx>
        <c:axId val="142951168"/>
        <c:scaling>
          <c:orientation val="minMax"/>
          <c:max val="4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949376"/>
        <c:crossesAt val="0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99"/>
          <c:y val="0.18123235034003424"/>
          <c:w val="0.70760229413025422"/>
          <c:h val="0.66876114557952115"/>
        </c:manualLayout>
      </c:layout>
      <c:lineChart>
        <c:grouping val="standard"/>
        <c:varyColors val="0"/>
        <c:ser>
          <c:idx val="0"/>
          <c:order val="0"/>
          <c:tx>
            <c:strRef>
              <c:f>Sheet3!$A$338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Sheet3!$B$337:$E$337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cat>
          <c:val>
            <c:numRef>
              <c:f>Sheet3!$B$338:$E$338</c:f>
              <c:numCache>
                <c:formatCode>General</c:formatCode>
                <c:ptCount val="4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988-477D-95EE-8296F09D4A7F}"/>
            </c:ext>
          </c:extLst>
        </c:ser>
        <c:ser>
          <c:idx val="1"/>
          <c:order val="1"/>
          <c:tx>
            <c:strRef>
              <c:f>Sheet3!$A$339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Sheet3!$B$337:$E$337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cat>
          <c:val>
            <c:numRef>
              <c:f>Sheet3!$B$339:$E$339</c:f>
              <c:numCache>
                <c:formatCode>General</c:formatCode>
                <c:ptCount val="4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988-477D-95EE-8296F09D4A7F}"/>
            </c:ext>
          </c:extLst>
        </c:ser>
        <c:ser>
          <c:idx val="2"/>
          <c:order val="2"/>
          <c:tx>
            <c:strRef>
              <c:f>Sheet3!$A$340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Sheet3!$B$337:$E$337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cat>
          <c:val>
            <c:numRef>
              <c:f>Sheet3!$B$340:$E$340</c:f>
              <c:numCache>
                <c:formatCode>General</c:formatCode>
                <c:ptCount val="4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988-477D-95EE-8296F09D4A7F}"/>
            </c:ext>
          </c:extLst>
        </c:ser>
        <c:ser>
          <c:idx val="3"/>
          <c:order val="3"/>
          <c:tx>
            <c:strRef>
              <c:f>Sheet3!$A$341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Sheet3!$B$337:$E$337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cat>
          <c:val>
            <c:numRef>
              <c:f>Sheet3!$B$341:$E$341</c:f>
              <c:numCache>
                <c:formatCode>General</c:formatCode>
                <c:ptCount val="4"/>
                <c:pt idx="0">
                  <c:v>632.94599999999946</c:v>
                </c:pt>
                <c:pt idx="1">
                  <c:v>647.89599999999996</c:v>
                </c:pt>
                <c:pt idx="2">
                  <c:v>692.90800000000002</c:v>
                </c:pt>
                <c:pt idx="3">
                  <c:v>749.68600000000004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988-477D-95EE-8296F09D4A7F}"/>
            </c:ext>
          </c:extLst>
        </c:ser>
        <c:ser>
          <c:idx val="4"/>
          <c:order val="4"/>
          <c:tx>
            <c:strRef>
              <c:f>Sheet3!$A$342</c:f>
              <c:strCache>
                <c:ptCount val="1"/>
                <c:pt idx="0">
                  <c:v>TFM</c:v>
                </c:pt>
              </c:strCache>
            </c:strRef>
          </c:tx>
          <c:cat>
            <c:numRef>
              <c:f>Sheet3!$B$337:$E$337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cat>
          <c:val>
            <c:numRef>
              <c:f>Sheet3!$B$342:$E$342</c:f>
              <c:numCache>
                <c:formatCode>General</c:formatCode>
                <c:ptCount val="4"/>
                <c:pt idx="0">
                  <c:v>478.20800000000003</c:v>
                </c:pt>
                <c:pt idx="1">
                  <c:v>510.28099999999949</c:v>
                </c:pt>
                <c:pt idx="2">
                  <c:v>582.37699999999938</c:v>
                </c:pt>
                <c:pt idx="3">
                  <c:v>634.43499999999949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988-477D-95EE-8296F09D4A7F}"/>
            </c:ext>
          </c:extLst>
        </c:ser>
        <c:ser>
          <c:idx val="5"/>
          <c:order val="5"/>
          <c:tx>
            <c:strRef>
              <c:f>Sheet3!$A$343</c:f>
              <c:strCache>
                <c:ptCount val="1"/>
                <c:pt idx="0">
                  <c:v>ITFM</c:v>
                </c:pt>
              </c:strCache>
            </c:strRef>
          </c:tx>
          <c:cat>
            <c:numRef>
              <c:f>Sheet3!$B$337:$E$337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cat>
          <c:val>
            <c:numRef>
              <c:f>Sheet3!$B$343:$E$343</c:f>
              <c:numCache>
                <c:formatCode>General</c:formatCode>
                <c:ptCount val="4"/>
                <c:pt idx="0">
                  <c:v>461.65800000000002</c:v>
                </c:pt>
                <c:pt idx="1">
                  <c:v>482.04199999999969</c:v>
                </c:pt>
                <c:pt idx="2">
                  <c:v>537.63199999999949</c:v>
                </c:pt>
                <c:pt idx="3">
                  <c:v>569.49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988-477D-95EE-8296F09D4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283328"/>
        <c:axId val="143284864"/>
      </c:lineChart>
      <c:catAx>
        <c:axId val="14328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3284864"/>
        <c:crosses val="autoZero"/>
        <c:auto val="1"/>
        <c:lblAlgn val="ctr"/>
        <c:lblOffset val="100"/>
        <c:noMultiLvlLbl val="0"/>
      </c:catAx>
      <c:valAx>
        <c:axId val="143284864"/>
        <c:scaling>
          <c:orientation val="minMax"/>
          <c:max val="1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283328"/>
        <c:crossesAt val="0"/>
        <c:crossBetween val="between"/>
      </c:valAx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696"/>
          <c:y val="0.18123235034003624"/>
          <c:w val="0.70760229413025422"/>
          <c:h val="0.66876114557952848"/>
        </c:manualLayout>
      </c:layout>
      <c:lineChart>
        <c:grouping val="standard"/>
        <c:varyColors val="0"/>
        <c:ser>
          <c:idx val="1"/>
          <c:order val="0"/>
          <c:tx>
            <c:strRef>
              <c:f>Sheet3!$A$395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strRef>
              <c:f>Sheet3!$B$393:$F$393</c:f>
              <c:strCache>
                <c:ptCount val="5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</c:strCache>
            </c:strRef>
          </c:cat>
          <c:val>
            <c:numRef>
              <c:f>Sheet3!$B$395:$F$395</c:f>
              <c:numCache>
                <c:formatCode>General</c:formatCode>
                <c:ptCount val="5"/>
                <c:pt idx="0">
                  <c:v>2105</c:v>
                </c:pt>
                <c:pt idx="1">
                  <c:v>2242</c:v>
                </c:pt>
                <c:pt idx="2">
                  <c:v>1548</c:v>
                </c:pt>
                <c:pt idx="3">
                  <c:v>1816</c:v>
                </c:pt>
                <c:pt idx="4">
                  <c:v>2348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C95-4B6E-B646-F437E80B3C53}"/>
            </c:ext>
          </c:extLst>
        </c:ser>
        <c:ser>
          <c:idx val="3"/>
          <c:order val="1"/>
          <c:tx>
            <c:strRef>
              <c:f>Sheet3!$A$397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8100"/>
            </c:spPr>
          </c:marker>
          <c:cat>
            <c:strRef>
              <c:f>Sheet3!$B$393:$F$393</c:f>
              <c:strCache>
                <c:ptCount val="5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</c:strCache>
            </c:strRef>
          </c:cat>
          <c:val>
            <c:numRef>
              <c:f>Sheet3!$B$397:$F$397</c:f>
              <c:numCache>
                <c:formatCode>General</c:formatCode>
                <c:ptCount val="5"/>
                <c:pt idx="0">
                  <c:v>1381.06</c:v>
                </c:pt>
                <c:pt idx="1">
                  <c:v>1521.78</c:v>
                </c:pt>
                <c:pt idx="2">
                  <c:v>1072.6299999999999</c:v>
                </c:pt>
                <c:pt idx="3">
                  <c:v>1230.27</c:v>
                </c:pt>
                <c:pt idx="4">
                  <c:v>1604.59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C95-4B6E-B646-F437E80B3C53}"/>
            </c:ext>
          </c:extLst>
        </c:ser>
        <c:ser>
          <c:idx val="5"/>
          <c:order val="2"/>
          <c:tx>
            <c:strRef>
              <c:f>Sheet3!$A$399</c:f>
              <c:strCache>
                <c:ptCount val="1"/>
                <c:pt idx="0">
                  <c:v>ITFM</c:v>
                </c:pt>
              </c:strCache>
            </c:strRef>
          </c:tx>
          <c:cat>
            <c:strRef>
              <c:f>Sheet3!$B$393:$F$393</c:f>
              <c:strCache>
                <c:ptCount val="5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</c:strCache>
            </c:strRef>
          </c:cat>
          <c:val>
            <c:numRef>
              <c:f>Sheet3!$B$399:$F$399</c:f>
              <c:numCache>
                <c:formatCode>General</c:formatCode>
                <c:ptCount val="5"/>
                <c:pt idx="0">
                  <c:v>898.14499999999998</c:v>
                </c:pt>
                <c:pt idx="1">
                  <c:v>917.91300000000001</c:v>
                </c:pt>
                <c:pt idx="2">
                  <c:v>747.43899999999996</c:v>
                </c:pt>
                <c:pt idx="3">
                  <c:v>848.52300000000002</c:v>
                </c:pt>
                <c:pt idx="4">
                  <c:v>996.67800000000352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C95-4B6E-B646-F437E80B3C53}"/>
            </c:ext>
          </c:extLst>
        </c:ser>
        <c:ser>
          <c:idx val="8"/>
          <c:order val="3"/>
          <c:tx>
            <c:strRef>
              <c:f>Sheet3!$A$402</c:f>
              <c:strCache>
                <c:ptCount val="1"/>
                <c:pt idx="0">
                  <c:v>ITFM(+trie constr.)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pPr>
              <a:ln w="31750">
                <a:solidFill>
                  <a:srgbClr val="00B050"/>
                </a:solidFill>
              </a:ln>
            </c:spPr>
          </c:marker>
          <c:cat>
            <c:strRef>
              <c:f>Sheet3!$B$393:$F$393</c:f>
              <c:strCache>
                <c:ptCount val="5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</c:strCache>
            </c:strRef>
          </c:cat>
          <c:val>
            <c:numRef>
              <c:f>Sheet3!$B$402:$F$402</c:f>
              <c:numCache>
                <c:formatCode>General</c:formatCode>
                <c:ptCount val="5"/>
                <c:pt idx="0">
                  <c:v>994.61310000000003</c:v>
                </c:pt>
                <c:pt idx="1">
                  <c:v>1010.2251</c:v>
                </c:pt>
                <c:pt idx="2">
                  <c:v>813.1644</c:v>
                </c:pt>
                <c:pt idx="3">
                  <c:v>929.47860000000003</c:v>
                </c:pt>
                <c:pt idx="4">
                  <c:v>1100.367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C95-4B6E-B646-F437E80B3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609792"/>
        <c:axId val="140611968"/>
      </c:lineChart>
      <c:catAx>
        <c:axId val="14060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0611968"/>
        <c:crosses val="autoZero"/>
        <c:auto val="1"/>
        <c:lblAlgn val="ctr"/>
        <c:lblOffset val="100"/>
        <c:noMultiLvlLbl val="0"/>
      </c:catAx>
      <c:valAx>
        <c:axId val="140611968"/>
        <c:scaling>
          <c:orientation val="minMax"/>
          <c:max val="3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0609792"/>
        <c:crossesAt val="0"/>
        <c:crossBetween val="between"/>
      </c:valAx>
    </c:plotArea>
    <c:legend>
      <c:legendPos val="t"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732"/>
          <c:y val="0.18123235034003657"/>
          <c:w val="0.70760229413025422"/>
          <c:h val="0.66876114557952993"/>
        </c:manualLayout>
      </c:layout>
      <c:lineChart>
        <c:grouping val="standard"/>
        <c:varyColors val="0"/>
        <c:ser>
          <c:idx val="1"/>
          <c:order val="0"/>
          <c:tx>
            <c:strRef>
              <c:f>Sheet3!$A$435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strRef>
              <c:f>Sheet3!$B$433:$G$433</c:f>
              <c:strCache>
                <c:ptCount val="6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</c:strCache>
            </c:strRef>
          </c:cat>
          <c:val>
            <c:numRef>
              <c:f>Sheet3!$B$435:$G$435</c:f>
              <c:numCache>
                <c:formatCode>General</c:formatCode>
                <c:ptCount val="6"/>
                <c:pt idx="0">
                  <c:v>2527</c:v>
                </c:pt>
                <c:pt idx="1">
                  <c:v>2322</c:v>
                </c:pt>
                <c:pt idx="2">
                  <c:v>1707</c:v>
                </c:pt>
                <c:pt idx="3">
                  <c:v>2634</c:v>
                </c:pt>
                <c:pt idx="4">
                  <c:v>1945</c:v>
                </c:pt>
                <c:pt idx="5">
                  <c:v>2638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A7D-4ECC-B8A8-08D9304DDDB9}"/>
            </c:ext>
          </c:extLst>
        </c:ser>
        <c:ser>
          <c:idx val="3"/>
          <c:order val="1"/>
          <c:tx>
            <c:strRef>
              <c:f>Sheet3!$A$437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8100"/>
            </c:spPr>
          </c:marker>
          <c:cat>
            <c:strRef>
              <c:f>Sheet3!$B$433:$G$433</c:f>
              <c:strCache>
                <c:ptCount val="6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</c:strCache>
            </c:strRef>
          </c:cat>
          <c:val>
            <c:numRef>
              <c:f>Sheet3!$B$437:$G$437</c:f>
              <c:numCache>
                <c:formatCode>General</c:formatCode>
                <c:ptCount val="6"/>
                <c:pt idx="0">
                  <c:v>1217.1899999999998</c:v>
                </c:pt>
                <c:pt idx="1">
                  <c:v>1162.57</c:v>
                </c:pt>
                <c:pt idx="2">
                  <c:v>854.47</c:v>
                </c:pt>
                <c:pt idx="3">
                  <c:v>1318.55</c:v>
                </c:pt>
                <c:pt idx="4">
                  <c:v>930.22900000000004</c:v>
                </c:pt>
                <c:pt idx="5">
                  <c:v>1298.02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A7D-4ECC-B8A8-08D9304DDDB9}"/>
            </c:ext>
          </c:extLst>
        </c:ser>
        <c:ser>
          <c:idx val="5"/>
          <c:order val="2"/>
          <c:tx>
            <c:strRef>
              <c:f>Sheet3!$A$439</c:f>
              <c:strCache>
                <c:ptCount val="1"/>
                <c:pt idx="0">
                  <c:v>ITFM</c:v>
                </c:pt>
              </c:strCache>
            </c:strRef>
          </c:tx>
          <c:cat>
            <c:strRef>
              <c:f>Sheet3!$B$433:$G$433</c:f>
              <c:strCache>
                <c:ptCount val="6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</c:strCache>
            </c:strRef>
          </c:cat>
          <c:val>
            <c:numRef>
              <c:f>Sheet3!$B$439:$G$439</c:f>
              <c:numCache>
                <c:formatCode>General</c:formatCode>
                <c:ptCount val="6"/>
                <c:pt idx="0">
                  <c:v>791.529</c:v>
                </c:pt>
                <c:pt idx="1">
                  <c:v>736.61300000000051</c:v>
                </c:pt>
                <c:pt idx="2">
                  <c:v>571.46599999999796</c:v>
                </c:pt>
                <c:pt idx="3">
                  <c:v>722.60299999999938</c:v>
                </c:pt>
                <c:pt idx="4">
                  <c:v>613.94999999999948</c:v>
                </c:pt>
                <c:pt idx="5">
                  <c:v>813.37599999999998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A7D-4ECC-B8A8-08D9304DDDB9}"/>
            </c:ext>
          </c:extLst>
        </c:ser>
        <c:ser>
          <c:idx val="8"/>
          <c:order val="3"/>
          <c:tx>
            <c:strRef>
              <c:f>Sheet3!$A$442</c:f>
              <c:strCache>
                <c:ptCount val="1"/>
                <c:pt idx="0">
                  <c:v>ITFM(+trie constr.)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pPr>
              <a:ln w="31750">
                <a:solidFill>
                  <a:srgbClr val="00B050"/>
                </a:solidFill>
              </a:ln>
            </c:spPr>
          </c:marker>
          <c:cat>
            <c:strRef>
              <c:f>Sheet3!$B$433:$G$433</c:f>
              <c:strCache>
                <c:ptCount val="6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</c:strCache>
            </c:strRef>
          </c:cat>
          <c:val>
            <c:numRef>
              <c:f>Sheet3!$B$442:$G$442</c:f>
              <c:numCache>
                <c:formatCode>General</c:formatCode>
                <c:ptCount val="6"/>
                <c:pt idx="0">
                  <c:v>941.697</c:v>
                </c:pt>
                <c:pt idx="1">
                  <c:v>866.60900000000004</c:v>
                </c:pt>
                <c:pt idx="2">
                  <c:v>667.13209999999947</c:v>
                </c:pt>
                <c:pt idx="3">
                  <c:v>834.07799999999997</c:v>
                </c:pt>
                <c:pt idx="4">
                  <c:v>726.83300000000008</c:v>
                </c:pt>
                <c:pt idx="5">
                  <c:v>945.98099999999999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A7D-4ECC-B8A8-08D9304DD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671232"/>
        <c:axId val="140681600"/>
      </c:lineChart>
      <c:catAx>
        <c:axId val="14067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0681600"/>
        <c:crosses val="autoZero"/>
        <c:auto val="1"/>
        <c:lblAlgn val="ctr"/>
        <c:lblOffset val="100"/>
        <c:noMultiLvlLbl val="0"/>
      </c:catAx>
      <c:valAx>
        <c:axId val="140681600"/>
        <c:scaling>
          <c:orientation val="minMax"/>
          <c:max val="3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0671232"/>
        <c:crossesAt val="0"/>
        <c:crossBetween val="between"/>
      </c:valAx>
    </c:plotArea>
    <c:legend>
      <c:legendPos val="t"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  <cdr:relSizeAnchor xmlns:cdr="http://schemas.openxmlformats.org/drawingml/2006/chartDrawing">
    <cdr:from>
      <cdr:x>0.37365</cdr:x>
      <cdr:y>0.91251</cdr:y>
    </cdr:from>
    <cdr:to>
      <cdr:x>0.65282</cdr:x>
      <cdr:y>0.99451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2539" y="3448521"/>
          <a:ext cx="1578400" cy="309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amount of reads (million)</a:t>
          </a:r>
          <a:endParaRPr lang="zh-CN" altLang="en-US" sz="110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  <cdr:relSizeAnchor xmlns:cdr="http://schemas.openxmlformats.org/drawingml/2006/chartDrawing">
    <cdr:from>
      <cdr:x>0.37365</cdr:x>
      <cdr:y>0.91251</cdr:y>
    </cdr:from>
    <cdr:to>
      <cdr:x>0.65282</cdr:x>
      <cdr:y>0.99451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2539" y="3448521"/>
          <a:ext cx="1578400" cy="309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amount of reads (million)</a:t>
          </a:r>
          <a:endParaRPr lang="zh-CN" altLang="en-US" sz="110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  <cdr:relSizeAnchor xmlns:cdr="http://schemas.openxmlformats.org/drawingml/2006/chartDrawing">
    <cdr:from>
      <cdr:x>0.37365</cdr:x>
      <cdr:y>0.91251</cdr:y>
    </cdr:from>
    <cdr:to>
      <cdr:x>0.65282</cdr:x>
      <cdr:y>0.99451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2539" y="3448521"/>
          <a:ext cx="1578400" cy="309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amount of reads (million)</a:t>
          </a:r>
          <a:endParaRPr lang="zh-CN" altLang="en-US" sz="110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  <cdr:relSizeAnchor xmlns:cdr="http://schemas.openxmlformats.org/drawingml/2006/chartDrawing">
    <cdr:from>
      <cdr:x>0.4284</cdr:x>
      <cdr:y>0.91566</cdr:y>
    </cdr:from>
    <cdr:to>
      <cdr:x>0.62827</cdr:x>
      <cdr:y>0.99766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7223" y="3506450"/>
          <a:ext cx="1132411" cy="3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read length (bp)</a:t>
          </a:r>
          <a:endParaRPr lang="zh-CN" altLang="en-US" sz="110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  <cdr:relSizeAnchor xmlns:cdr="http://schemas.openxmlformats.org/drawingml/2006/chartDrawing">
    <cdr:from>
      <cdr:x>0.4284</cdr:x>
      <cdr:y>0.91566</cdr:y>
    </cdr:from>
    <cdr:to>
      <cdr:x>0.62827</cdr:x>
      <cdr:y>0.99766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7223" y="3506450"/>
          <a:ext cx="1132411" cy="3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read length (bp)</a:t>
          </a:r>
          <a:endParaRPr lang="zh-CN" altLang="en-US" sz="110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 dirty="0">
              <a:solidFill>
                <a:schemeClr val="tx1"/>
              </a:solidFill>
            </a:rPr>
            <a:t>time(s)</a:t>
          </a:r>
          <a:endParaRPr lang="zh-CN" altLang="en-U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0.37365</cdr:x>
      <cdr:y>0.91251</cdr:y>
    </cdr:from>
    <cdr:to>
      <cdr:x>0.65282</cdr:x>
      <cdr:y>0.99451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2539" y="3448521"/>
          <a:ext cx="1578400" cy="309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 dirty="0">
              <a:solidFill>
                <a:schemeClr val="tx1"/>
              </a:solidFill>
            </a:rPr>
            <a:t>amount of reads (million)</a:t>
          </a:r>
          <a:endParaRPr lang="zh-CN" altLang="en-US" sz="1100" dirty="0">
            <a:solidFill>
              <a:schemeClr val="tx1"/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>
              <a:solidFill>
                <a:schemeClr val="tx1"/>
              </a:solidFill>
            </a:rPr>
            <a:t>time(s)</a:t>
          </a:r>
          <a:endParaRPr lang="zh-CN" altLang="en-US" sz="110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0.37365</cdr:x>
      <cdr:y>0.91251</cdr:y>
    </cdr:from>
    <cdr:to>
      <cdr:x>0.65282</cdr:x>
      <cdr:y>0.99451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2539" y="3448521"/>
          <a:ext cx="1578400" cy="309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>
              <a:solidFill>
                <a:schemeClr val="tx1"/>
              </a:solidFill>
            </a:rPr>
            <a:t>amount of reads (million)</a:t>
          </a:r>
          <a:endParaRPr lang="zh-CN" altLang="en-US" sz="1100">
            <a:solidFill>
              <a:schemeClr val="tx1"/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  <cdr:relSizeAnchor xmlns:cdr="http://schemas.openxmlformats.org/drawingml/2006/chartDrawing">
    <cdr:from>
      <cdr:x>0.4284</cdr:x>
      <cdr:y>0.91566</cdr:y>
    </cdr:from>
    <cdr:to>
      <cdr:x>0.62827</cdr:x>
      <cdr:y>0.99766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7223" y="3506450"/>
          <a:ext cx="1132411" cy="3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read length (bp)</a:t>
          </a:r>
          <a:endParaRPr lang="zh-CN" altLang="en-US" sz="110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  <cdr:relSizeAnchor xmlns:cdr="http://schemas.openxmlformats.org/drawingml/2006/chartDrawing">
    <cdr:from>
      <cdr:x>0.4284</cdr:x>
      <cdr:y>0.91566</cdr:y>
    </cdr:from>
    <cdr:to>
      <cdr:x>0.62827</cdr:x>
      <cdr:y>0.99766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7223" y="3506450"/>
          <a:ext cx="1132411" cy="3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read length (bp)</a:t>
          </a:r>
          <a:endParaRPr lang="zh-CN" altLang="en-US" sz="110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  <cdr:relSizeAnchor xmlns:cdr="http://schemas.openxmlformats.org/drawingml/2006/chartDrawing">
    <cdr:from>
      <cdr:x>0.37365</cdr:x>
      <cdr:y>0.91251</cdr:y>
    </cdr:from>
    <cdr:to>
      <cdr:x>0.65282</cdr:x>
      <cdr:y>0.99451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2539" y="3448521"/>
          <a:ext cx="1578400" cy="309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amount of reads (million)</a:t>
          </a:r>
          <a:endParaRPr lang="zh-CN" altLang="en-US" sz="110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  <cdr:relSizeAnchor xmlns:cdr="http://schemas.openxmlformats.org/drawingml/2006/chartDrawing">
    <cdr:from>
      <cdr:x>0.4284</cdr:x>
      <cdr:y>0.91566</cdr:y>
    </cdr:from>
    <cdr:to>
      <cdr:x>0.62827</cdr:x>
      <cdr:y>0.99766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7223" y="3506450"/>
          <a:ext cx="1132411" cy="3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read length (bp)</a:t>
          </a:r>
          <a:endParaRPr lang="zh-CN" alt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  <cdr:relSizeAnchor xmlns:cdr="http://schemas.openxmlformats.org/drawingml/2006/chartDrawing">
    <cdr:from>
      <cdr:x>0.4284</cdr:x>
      <cdr:y>0.91566</cdr:y>
    </cdr:from>
    <cdr:to>
      <cdr:x>0.62827</cdr:x>
      <cdr:y>0.99766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7223" y="3506450"/>
          <a:ext cx="1132411" cy="3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read length (bp)</a:t>
          </a:r>
          <a:endParaRPr lang="zh-CN" altLang="en-US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  <cdr:relSizeAnchor xmlns:cdr="http://schemas.openxmlformats.org/drawingml/2006/chartDrawing">
    <cdr:from>
      <cdr:x>0.40313</cdr:x>
      <cdr:y>0.90936</cdr:y>
    </cdr:from>
    <cdr:to>
      <cdr:x>0.65703</cdr:x>
      <cdr:y>0.99136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79241" y="3436617"/>
          <a:ext cx="1435509" cy="309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>
              <a:latin typeface="+mn-lt"/>
              <a:ea typeface="+mn-ea"/>
              <a:cs typeface="+mn-cs"/>
            </a:rPr>
            <a:t>compact factor of </a:t>
          </a:r>
          <a:r>
            <a:rPr lang="en-US" sz="1100" i="1">
              <a:latin typeface="+mn-lt"/>
              <a:ea typeface="+mn-ea"/>
              <a:cs typeface="+mn-cs"/>
            </a:rPr>
            <a:t>A</a:t>
          </a:r>
          <a:r>
            <a:rPr lang="en-US" sz="1100">
              <a:latin typeface="+mn-lt"/>
              <a:ea typeface="+mn-ea"/>
              <a:cs typeface="+mn-cs"/>
            </a:rPr>
            <a:t>*</a:t>
          </a:r>
          <a:endParaRPr lang="zh-CN" altLang="en-US" sz="1100">
            <a:latin typeface="+mn-lt"/>
            <a:ea typeface="+mn-ea"/>
            <a:cs typeface="+mn-cs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 dirty="0">
              <a:solidFill>
                <a:schemeClr val="tx1"/>
              </a:solidFill>
            </a:rPr>
            <a:t>time(s)</a:t>
          </a:r>
          <a:endParaRPr lang="zh-CN" altLang="en-U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0.45535</cdr:x>
      <cdr:y>0.90936</cdr:y>
    </cdr:from>
    <cdr:to>
      <cdr:x>0.59578</cdr:x>
      <cdr:y>0.99136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20828" y="3436617"/>
          <a:ext cx="839142" cy="309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 dirty="0">
              <a:solidFill>
                <a:schemeClr val="tx1"/>
              </a:solidFill>
            </a:rPr>
            <a:t>sample id</a:t>
          </a:r>
          <a:endParaRPr lang="zh-CN" altLang="en-US" sz="1100" dirty="0">
            <a:solidFill>
              <a:schemeClr val="tx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 dirty="0">
              <a:solidFill>
                <a:schemeClr val="tx1"/>
              </a:solidFill>
            </a:rPr>
            <a:t>time(s)</a:t>
          </a:r>
          <a:endParaRPr lang="zh-CN" altLang="en-U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0.45535</cdr:x>
      <cdr:y>0.90936</cdr:y>
    </cdr:from>
    <cdr:to>
      <cdr:x>0.59578</cdr:x>
      <cdr:y>0.99136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20828" y="3436617"/>
          <a:ext cx="839142" cy="309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 dirty="0">
              <a:solidFill>
                <a:schemeClr val="tx1"/>
              </a:solidFill>
            </a:rPr>
            <a:t>sample id</a:t>
          </a:r>
          <a:endParaRPr lang="zh-CN" altLang="en-US" sz="11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BF498D-6AD3-4F68-9EF9-72A9BD7C4010}" type="datetimeFigureOut">
              <a:rPr lang="en-US"/>
              <a:pPr>
                <a:defRPr/>
              </a:pPr>
              <a:t>9/8/2017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78BF7C-3D96-4693-9890-18D137D09F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96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78BF7C-3D96-4693-9890-18D137D09F3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73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78BF7C-3D96-4693-9890-18D137D09F3B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96686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08/09/2017</a:t>
            </a:fld>
            <a:endParaRPr lang="en-CA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08/09/2017</a:t>
            </a:fld>
            <a:endParaRPr lang="en-CA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08/09/2017</a:t>
            </a:fld>
            <a:endParaRPr lang="en-CA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7536" y="6400800"/>
            <a:ext cx="4267200" cy="283800"/>
          </a:xfrm>
        </p:spPr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08/09/2017</a:t>
            </a:fld>
            <a:endParaRPr lang="en-CA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07936" y="6400800"/>
            <a:ext cx="4978400" cy="283800"/>
          </a:xfrm>
        </p:spPr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43248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3143249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1643062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08/09/2017</a:t>
            </a:fld>
            <a:endParaRPr lang="en-CA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08/09/2017</a:t>
            </a:fld>
            <a:endParaRPr lang="en-CA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08/09/2017</a:t>
            </a:fld>
            <a:endParaRPr lang="en-CA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08/09/2017</a:t>
            </a:fld>
            <a:endParaRPr lang="en-CA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08/09/2017</a:t>
            </a:fld>
            <a:endParaRPr lang="en-CA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14733" y="1053546"/>
            <a:ext cx="7872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3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08/09/2017</a:t>
            </a:fld>
            <a:endParaRPr lang="en-CA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08/09/2017</a:t>
            </a:fld>
            <a:endParaRPr lang="en-CA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12192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08/09/2017</a:t>
            </a:fld>
            <a:endParaRPr lang="en-CA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779271" y="1474839"/>
            <a:ext cx="10602955" cy="1655944"/>
          </a:xfrm>
        </p:spPr>
        <p:txBody>
          <a:bodyPr>
            <a:norm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/>
              <a:t>Searching BWT against Pattern Matching Machine to Find Multiple String Matches</a:t>
            </a:r>
            <a:endParaRPr lang="en-US" sz="3600" dirty="0">
              <a:solidFill>
                <a:srgbClr val="5014F8"/>
              </a:solidFill>
              <a:effectLst/>
              <a:latin typeface="Century Gothic" panose="020B0502020202020204" pitchFamily="34" charset="0"/>
              <a:ea typeface="SimSu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336" y="4116296"/>
            <a:ext cx="8824913" cy="1227229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r>
              <a:rPr lang="en-CA" sz="1800" cap="none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Dr. Yangjun Chen</a:t>
            </a:r>
          </a:p>
          <a:p>
            <a:pPr algn="l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r>
              <a:rPr lang="en-CA" sz="1800" cap="none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Department of Applied Computer Science</a:t>
            </a:r>
          </a:p>
          <a:p>
            <a:pPr algn="l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r>
              <a:rPr lang="en-CA" sz="1800" cap="none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University of Winnipeg</a:t>
            </a:r>
          </a:p>
          <a:p>
            <a:pPr algn="l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r>
              <a:rPr lang="en-CA" sz="1800" cap="none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Canada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31C093-76B0-467D-B7CA-7A67996B4627}" type="slidenum">
              <a:rPr lang="en-CA" smtClean="0"/>
              <a:pPr/>
              <a:t>1</a:t>
            </a:fld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3010227-0A33-49C0-AE09-56310228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16A79914-B597-4B6D-86A2-F5B4CE0E36AD}"/>
              </a:ext>
            </a:extLst>
          </p:cNvPr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E8ACFCA-2C9F-4F9A-9D89-8DAD618B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Backward Search of BWT-Index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6966A750-516C-400A-ACDE-4EEC49AE53AA}"/>
              </a:ext>
            </a:extLst>
          </p:cNvPr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F0A461-E610-4E89-802D-016573DF3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xmlns="" id="{3142D528-D1F5-4C49-B91B-ACB2746D4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xmlns="" id="{30BB0886-AD1F-4D9A-A8AD-69C95DD71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0DE4955-BC96-4CA6-BA53-D64B893DD93C}"/>
              </a:ext>
            </a:extLst>
          </p:cNvPr>
          <p:cNvGrpSpPr/>
          <p:nvPr/>
        </p:nvGrpSpPr>
        <p:grpSpPr>
          <a:xfrm>
            <a:off x="502738" y="1735657"/>
            <a:ext cx="9702553" cy="1240570"/>
            <a:chOff x="502738" y="1735657"/>
            <a:chExt cx="9702553" cy="1240570"/>
          </a:xfrm>
        </p:grpSpPr>
        <p:sp>
          <p:nvSpPr>
            <p:cNvPr id="21" name="Text Box 2">
              <a:extLst>
                <a:ext uri="{FF2B5EF4-FFF2-40B4-BE49-F238E27FC236}">
                  <a16:creationId xmlns:a16="http://schemas.microsoft.com/office/drawing/2014/main" xmlns="" id="{28B450FB-8EC3-43A8-9210-5D10CE8215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3825" y="1739366"/>
              <a:ext cx="2781300" cy="25499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search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(</a:t>
              </a: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c</a:t>
              </a:r>
              <a:r>
                <a:rPr lang="en-CA" altLang="en-US" sz="2000" b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</a:rPr>
                <a:t>, &lt;</a:t>
              </a:r>
              <a:r>
                <a:rPr lang="en-CA" altLang="en-US" sz="2000" b="1" i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en-CA" altLang="en-US" sz="2000" b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</a:rPr>
                <a:t>, </a:t>
              </a:r>
              <a:r>
                <a:rPr lang="en-AU" altLang="en-US" sz="2000" b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</a:rPr>
                <a:t>[</a:t>
              </a:r>
              <a:r>
                <a:rPr lang="en-AU" altLang="en-US" sz="2000" b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  <a:sym typeface="Symbol" pitchFamily="18" charset="2"/>
                </a:rPr>
                <a:t>1</a:t>
              </a:r>
              <a:r>
                <a:rPr lang="en-AU" altLang="en-US" sz="2000" b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</a:rPr>
                <a:t>, 3]&gt;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)</a:t>
              </a:r>
              <a:endParaRPr kumimoji="0" lang="en-CA" altLang="en-US" sz="2000" b="1" i="1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xmlns="" id="{55C6184B-BA3A-442B-A692-4596AD6F7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7366" y="2717909"/>
              <a:ext cx="1299909" cy="25831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, </a:t>
              </a:r>
              <a:r>
                <a:rPr kumimoji="0" lang="en-AU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[</a:t>
              </a:r>
              <a:r>
                <a:rPr kumimoji="0" lang="en-AU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1</a:t>
              </a:r>
              <a:r>
                <a:rPr kumimoji="0" lang="en-AU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, 3]&gt;</a:t>
              </a:r>
              <a:endParaRPr kumimoji="0" lang="en-AU" altLang="en-US" sz="2000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3" name="Text Box 8">
              <a:extLst>
                <a:ext uri="{FF2B5EF4-FFF2-40B4-BE49-F238E27FC236}">
                  <a16:creationId xmlns:a16="http://schemas.microsoft.com/office/drawing/2014/main" xmlns="" id="{3725AAAB-71B7-4786-BEA9-5FC2C5323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2393" y="2717909"/>
              <a:ext cx="1299909" cy="25831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, </a:t>
              </a:r>
              <a:r>
                <a:rPr kumimoji="0" lang="en-AU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[</a:t>
              </a:r>
              <a:r>
                <a:rPr kumimoji="0" lang="en-AU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1</a:t>
              </a:r>
              <a:r>
                <a:rPr kumimoji="0" lang="en-AU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, 3]&gt;</a:t>
              </a:r>
              <a:endParaRPr kumimoji="0" lang="en-AU" altLang="en-US" sz="2000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4" name="Text Box 8">
              <a:extLst>
                <a:ext uri="{FF2B5EF4-FFF2-40B4-BE49-F238E27FC236}">
                  <a16:creationId xmlns:a16="http://schemas.microsoft.com/office/drawing/2014/main" xmlns="" id="{1B91FBA1-ADA7-4595-A075-78FA009A37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5382" y="2717909"/>
              <a:ext cx="1299909" cy="25831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, </a:t>
              </a:r>
              <a:r>
                <a:rPr kumimoji="0" lang="en-AU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[</a:t>
              </a:r>
              <a:r>
                <a:rPr kumimoji="0" lang="en-AU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2</a:t>
              </a:r>
              <a:r>
                <a:rPr kumimoji="0" lang="en-AU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, 2]&gt;</a:t>
              </a:r>
              <a:endParaRPr kumimoji="0" lang="en-AU" altLang="en-US" sz="2000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xmlns="" id="{0132AE1B-3DBF-43A4-B11B-83EDF237C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3003" y="1735657"/>
              <a:ext cx="2781300" cy="25499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eaLnBrk="1" hangingPunct="1"/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search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(</a:t>
              </a: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en-CA" altLang="en-US" sz="2000" b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</a:rPr>
                <a:t>, &lt;</a:t>
              </a:r>
              <a:r>
                <a:rPr lang="en-CA" altLang="en-US" sz="2000" b="1" i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</a:rPr>
                <a:t>c</a:t>
              </a:r>
              <a:r>
                <a:rPr lang="en-CA" altLang="en-US" sz="2000" b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</a:rPr>
                <a:t>, </a:t>
              </a:r>
              <a:r>
                <a:rPr lang="en-AU" altLang="en-US" sz="2000" b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</a:rPr>
                <a:t>[</a:t>
              </a:r>
              <a:r>
                <a:rPr lang="en-AU" altLang="en-US" sz="2000" b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  <a:sym typeface="Symbol" pitchFamily="18" charset="2"/>
                </a:rPr>
                <a:t>1</a:t>
              </a:r>
              <a:r>
                <a:rPr lang="en-AU" altLang="en-US" sz="2000" b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</a:rPr>
                <a:t>, 3]&gt;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)</a:t>
              </a:r>
              <a:endParaRPr kumimoji="0" lang="en-CA" altLang="en-US" sz="2000" b="1" i="1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4F485CBE-6DC0-4774-8C70-90BE1509FFBB}"/>
                </a:ext>
              </a:extLst>
            </p:cNvPr>
            <p:cNvCxnSpPr/>
            <p:nvPr/>
          </p:nvCxnSpPr>
          <p:spPr>
            <a:xfrm flipV="1">
              <a:off x="4217320" y="2076450"/>
              <a:ext cx="865116" cy="57150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AA1678F1-4946-4E4C-9635-C838CD9DA661}"/>
                </a:ext>
              </a:extLst>
            </p:cNvPr>
            <p:cNvCxnSpPr/>
            <p:nvPr/>
          </p:nvCxnSpPr>
          <p:spPr>
            <a:xfrm flipV="1">
              <a:off x="7147625" y="2076450"/>
              <a:ext cx="865116" cy="57150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36A70C73-6026-47E3-A8D2-1C12B50D4AB7}"/>
                </a:ext>
              </a:extLst>
            </p:cNvPr>
            <p:cNvCxnSpPr/>
            <p:nvPr/>
          </p:nvCxnSpPr>
          <p:spPr>
            <a:xfrm>
              <a:off x="5841430" y="2076450"/>
              <a:ext cx="873695" cy="57150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xmlns="" id="{196549D7-A42E-49EC-B965-F0E0873B27FF}"/>
                </a:ext>
              </a:extLst>
            </p:cNvPr>
            <p:cNvCxnSpPr/>
            <p:nvPr/>
          </p:nvCxnSpPr>
          <p:spPr>
            <a:xfrm>
              <a:off x="8656138" y="2076450"/>
              <a:ext cx="873695" cy="57150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2">
              <a:extLst>
                <a:ext uri="{FF2B5EF4-FFF2-40B4-BE49-F238E27FC236}">
                  <a16:creationId xmlns:a16="http://schemas.microsoft.com/office/drawing/2014/main" xmlns="" id="{BBAD3C2B-C6AF-493F-9560-BCFE2628D5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738" y="2708345"/>
              <a:ext cx="2781300" cy="25499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rgbClr val="5014F8"/>
                  </a:solidFill>
                  <a:effectLst/>
                  <a:ea typeface="宋体" pitchFamily="2" charset="-122"/>
                  <a:cs typeface="Times New Roman" pitchFamily="18" charset="0"/>
                </a:rPr>
                <a:t>Search</a:t>
              </a:r>
              <a:r>
                <a:rPr lang="en-CA" altLang="en-US" sz="2000" b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CA" altLang="en-US" sz="2000" b="1" i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</a:rPr>
                <a:t>sequence</a:t>
              </a:r>
              <a:r>
                <a:rPr lang="en-CA" altLang="en-US" sz="2000" b="1" dirty="0">
                  <a:solidFill>
                    <a:srgbClr val="5014F8"/>
                  </a:solidFill>
                  <a:ea typeface="宋体" pitchFamily="2" charset="-122"/>
                  <a:cs typeface="Times New Roman" pitchFamily="18" charset="0"/>
                </a:rPr>
                <a:t>:</a:t>
              </a:r>
              <a:endParaRPr kumimoji="0" lang="en-CA" altLang="en-US" sz="2000" b="1" i="1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</p:grpSp>
      <p:cxnSp>
        <p:nvCxnSpPr>
          <p:cNvPr id="48" name="直接箭头连接符 32">
            <a:extLst>
              <a:ext uri="{FF2B5EF4-FFF2-40B4-BE49-F238E27FC236}">
                <a16:creationId xmlns:a16="http://schemas.microsoft.com/office/drawing/2014/main" xmlns="" id="{904B5A4F-68A0-413E-82B7-F2F57902E53D}"/>
              </a:ext>
            </a:extLst>
          </p:cNvPr>
          <p:cNvCxnSpPr/>
          <p:nvPr/>
        </p:nvCxnSpPr>
        <p:spPr>
          <a:xfrm flipV="1">
            <a:off x="2883285" y="4305217"/>
            <a:ext cx="402244" cy="2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33">
            <a:extLst>
              <a:ext uri="{FF2B5EF4-FFF2-40B4-BE49-F238E27FC236}">
                <a16:creationId xmlns:a16="http://schemas.microsoft.com/office/drawing/2014/main" xmlns="" id="{8D8A77A5-C1E0-4EEB-B5C8-29129E49775B}"/>
              </a:ext>
            </a:extLst>
          </p:cNvPr>
          <p:cNvCxnSpPr/>
          <p:nvPr/>
        </p:nvCxnSpPr>
        <p:spPr>
          <a:xfrm flipV="1">
            <a:off x="2886015" y="4958431"/>
            <a:ext cx="402244" cy="29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39">
            <a:extLst>
              <a:ext uri="{FF2B5EF4-FFF2-40B4-BE49-F238E27FC236}">
                <a16:creationId xmlns:a16="http://schemas.microsoft.com/office/drawing/2014/main" xmlns="" id="{2230051F-5557-4FEC-BC8A-C6B760DE6D68}"/>
              </a:ext>
            </a:extLst>
          </p:cNvPr>
          <p:cNvCxnSpPr/>
          <p:nvPr/>
        </p:nvCxnSpPr>
        <p:spPr>
          <a:xfrm>
            <a:off x="2534526" y="4051617"/>
            <a:ext cx="304800" cy="228600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40">
            <a:extLst>
              <a:ext uri="{FF2B5EF4-FFF2-40B4-BE49-F238E27FC236}">
                <a16:creationId xmlns:a16="http://schemas.microsoft.com/office/drawing/2014/main" xmlns="" id="{7018964A-22EA-4772-8BAC-9AD5BC77F226}"/>
              </a:ext>
            </a:extLst>
          </p:cNvPr>
          <p:cNvCxnSpPr>
            <a:cxnSpLocks/>
          </p:cNvCxnSpPr>
          <p:nvPr/>
        </p:nvCxnSpPr>
        <p:spPr>
          <a:xfrm flipV="1">
            <a:off x="2518497" y="5043925"/>
            <a:ext cx="347546" cy="1135201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44">
            <a:extLst>
              <a:ext uri="{FF2B5EF4-FFF2-40B4-BE49-F238E27FC236}">
                <a16:creationId xmlns:a16="http://schemas.microsoft.com/office/drawing/2014/main" xmlns="" id="{C323D8AD-918F-404B-A18E-A57FAFD675E7}"/>
              </a:ext>
            </a:extLst>
          </p:cNvPr>
          <p:cNvCxnSpPr/>
          <p:nvPr/>
        </p:nvCxnSpPr>
        <p:spPr>
          <a:xfrm flipV="1">
            <a:off x="5634614" y="5263317"/>
            <a:ext cx="402244" cy="2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45">
            <a:extLst>
              <a:ext uri="{FF2B5EF4-FFF2-40B4-BE49-F238E27FC236}">
                <a16:creationId xmlns:a16="http://schemas.microsoft.com/office/drawing/2014/main" xmlns="" id="{4D77809C-EB9B-4727-AE10-D40140B4D3BF}"/>
              </a:ext>
            </a:extLst>
          </p:cNvPr>
          <p:cNvCxnSpPr/>
          <p:nvPr/>
        </p:nvCxnSpPr>
        <p:spPr>
          <a:xfrm flipV="1">
            <a:off x="5632644" y="5836042"/>
            <a:ext cx="402244" cy="29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46">
            <a:extLst>
              <a:ext uri="{FF2B5EF4-FFF2-40B4-BE49-F238E27FC236}">
                <a16:creationId xmlns:a16="http://schemas.microsoft.com/office/drawing/2014/main" xmlns="" id="{1C02A2EB-4F3B-4ABA-B4EF-E87818151246}"/>
              </a:ext>
            </a:extLst>
          </p:cNvPr>
          <p:cNvCxnSpPr>
            <a:cxnSpLocks/>
          </p:cNvCxnSpPr>
          <p:nvPr/>
        </p:nvCxnSpPr>
        <p:spPr>
          <a:xfrm>
            <a:off x="5102362" y="4370252"/>
            <a:ext cx="521370" cy="782842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47">
            <a:extLst>
              <a:ext uri="{FF2B5EF4-FFF2-40B4-BE49-F238E27FC236}">
                <a16:creationId xmlns:a16="http://schemas.microsoft.com/office/drawing/2014/main" xmlns="" id="{B59300B2-B7F1-42AE-97A0-1D5663109CAA}"/>
              </a:ext>
            </a:extLst>
          </p:cNvPr>
          <p:cNvCxnSpPr>
            <a:cxnSpLocks/>
          </p:cNvCxnSpPr>
          <p:nvPr/>
        </p:nvCxnSpPr>
        <p:spPr>
          <a:xfrm>
            <a:off x="5188718" y="5196824"/>
            <a:ext cx="406108" cy="586305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49">
            <a:extLst>
              <a:ext uri="{FF2B5EF4-FFF2-40B4-BE49-F238E27FC236}">
                <a16:creationId xmlns:a16="http://schemas.microsoft.com/office/drawing/2014/main" xmlns="" id="{94762A8B-E330-4F09-8873-BC30EEEC21D8}"/>
              </a:ext>
            </a:extLst>
          </p:cNvPr>
          <p:cNvCxnSpPr/>
          <p:nvPr/>
        </p:nvCxnSpPr>
        <p:spPr>
          <a:xfrm flipV="1">
            <a:off x="8216645" y="4587439"/>
            <a:ext cx="402244" cy="2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0">
            <a:extLst>
              <a:ext uri="{FF2B5EF4-FFF2-40B4-BE49-F238E27FC236}">
                <a16:creationId xmlns:a16="http://schemas.microsoft.com/office/drawing/2014/main" xmlns="" id="{0E61BACF-963C-4203-BC52-140114D7AE44}"/>
              </a:ext>
            </a:extLst>
          </p:cNvPr>
          <p:cNvCxnSpPr/>
          <p:nvPr/>
        </p:nvCxnSpPr>
        <p:spPr>
          <a:xfrm flipV="1">
            <a:off x="8205597" y="4758679"/>
            <a:ext cx="402244" cy="29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5">
            <a:extLst>
              <a:ext uri="{FF2B5EF4-FFF2-40B4-BE49-F238E27FC236}">
                <a16:creationId xmlns:a16="http://schemas.microsoft.com/office/drawing/2014/main" xmlns="" id="{87231207-9B9E-47BB-A668-DE50F3FA0A6E}"/>
              </a:ext>
            </a:extLst>
          </p:cNvPr>
          <p:cNvCxnSpPr>
            <a:cxnSpLocks/>
          </p:cNvCxnSpPr>
          <p:nvPr/>
        </p:nvCxnSpPr>
        <p:spPr>
          <a:xfrm flipV="1">
            <a:off x="7889903" y="4511444"/>
            <a:ext cx="285762" cy="582323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6">
            <a:extLst>
              <a:ext uri="{FF2B5EF4-FFF2-40B4-BE49-F238E27FC236}">
                <a16:creationId xmlns:a16="http://schemas.microsoft.com/office/drawing/2014/main" xmlns="" id="{915F862D-BCBE-4FBD-B4B5-14D774AAA103}"/>
              </a:ext>
            </a:extLst>
          </p:cNvPr>
          <p:cNvCxnSpPr>
            <a:cxnSpLocks/>
          </p:cNvCxnSpPr>
          <p:nvPr/>
        </p:nvCxnSpPr>
        <p:spPr>
          <a:xfrm flipV="1">
            <a:off x="7923451" y="4743135"/>
            <a:ext cx="293196" cy="612648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66">
            <a:extLst>
              <a:ext uri="{FF2B5EF4-FFF2-40B4-BE49-F238E27FC236}">
                <a16:creationId xmlns:a16="http://schemas.microsoft.com/office/drawing/2014/main" xmlns="" id="{F32AB1AA-DEDC-47C3-B400-D6B60962185E}"/>
              </a:ext>
            </a:extLst>
          </p:cNvPr>
          <p:cNvGrpSpPr/>
          <p:nvPr/>
        </p:nvGrpSpPr>
        <p:grpSpPr>
          <a:xfrm>
            <a:off x="10452756" y="3456239"/>
            <a:ext cx="1389163" cy="2923947"/>
            <a:chOff x="8471136" y="2769622"/>
            <a:chExt cx="1389163" cy="2923947"/>
          </a:xfrm>
        </p:grpSpPr>
        <p:sp>
          <p:nvSpPr>
            <p:cNvPr id="61" name="Text Box 2">
              <a:extLst>
                <a:ext uri="{FF2B5EF4-FFF2-40B4-BE49-F238E27FC236}">
                  <a16:creationId xmlns:a16="http://schemas.microsoft.com/office/drawing/2014/main" xmlns="" id="{5CB08CCE-1217-44E5-9414-C5472362A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1136" y="3189441"/>
              <a:ext cx="682388" cy="250412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8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7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5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3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6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2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1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4</a:t>
              </a:r>
              <a:endPara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C80DDAAA-47B8-41FB-A5B0-C18945053FB5}"/>
                </a:ext>
              </a:extLst>
            </p:cNvPr>
            <p:cNvSpPr txBox="1"/>
            <p:nvPr/>
          </p:nvSpPr>
          <p:spPr>
            <a:xfrm>
              <a:off x="8471136" y="2769622"/>
              <a:ext cx="13891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i="1" u="sng" dirty="0">
                  <a:latin typeface="Calibri" pitchFamily="34" charset="0"/>
                  <a:cs typeface="Times New Roman" pitchFamily="18" charset="0"/>
                </a:rPr>
                <a:t>Suffix Array</a:t>
              </a:r>
              <a:endParaRPr lang="zh-CN" altLang="en-US" sz="2000" i="1" u="sng" dirty="0"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63" name="Text Box 15">
            <a:extLst>
              <a:ext uri="{FF2B5EF4-FFF2-40B4-BE49-F238E27FC236}">
                <a16:creationId xmlns:a16="http://schemas.microsoft.com/office/drawing/2014/main" xmlns="" id="{72250036-127C-4E4E-8D85-96563AC5B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590" y="3535565"/>
            <a:ext cx="1180104" cy="25148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sng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F	L </a:t>
            </a:r>
            <a:endParaRPr lang="en-US" altLang="zh-CN" sz="2000" u="sng" dirty="0">
              <a:latin typeface="Arial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sz="2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$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4" name="Text Box 15">
            <a:extLst>
              <a:ext uri="{FF2B5EF4-FFF2-40B4-BE49-F238E27FC236}">
                <a16:creationId xmlns:a16="http://schemas.microsoft.com/office/drawing/2014/main" xmlns="" id="{8562B414-17D2-4B2B-A13E-840B584A6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4418" y="3558227"/>
            <a:ext cx="1180104" cy="25148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sng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F	L </a:t>
            </a:r>
            <a:endParaRPr lang="en-US" altLang="zh-CN" sz="2000" u="sng" dirty="0">
              <a:latin typeface="Arial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baseline="-30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2000" baseline="-30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sz="2000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2000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c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sz="2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$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5" name="矩形 27">
            <a:extLst>
              <a:ext uri="{FF2B5EF4-FFF2-40B4-BE49-F238E27FC236}">
                <a16:creationId xmlns:a16="http://schemas.microsoft.com/office/drawing/2014/main" xmlns="" id="{D27886F4-B9D1-4FDC-B6B0-271BB7F034F3}"/>
              </a:ext>
            </a:extLst>
          </p:cNvPr>
          <p:cNvSpPr/>
          <p:nvPr/>
        </p:nvSpPr>
        <p:spPr>
          <a:xfrm>
            <a:off x="3284038" y="3521915"/>
            <a:ext cx="1798398" cy="286936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 Box 15">
            <a:extLst>
              <a:ext uri="{FF2B5EF4-FFF2-40B4-BE49-F238E27FC236}">
                <a16:creationId xmlns:a16="http://schemas.microsoft.com/office/drawing/2014/main" xmlns="" id="{D32D78FD-B1C6-4B20-AF2E-9FF8FA48C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585" y="3564655"/>
            <a:ext cx="1180104" cy="25148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sng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F	L </a:t>
            </a:r>
            <a:endParaRPr lang="en-US" altLang="zh-CN" sz="2000" u="sng" dirty="0">
              <a:latin typeface="Arial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g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sz="2000" i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2000" baseline="-25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2000" baseline="-30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baseline="-30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2000" baseline="-30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sz="2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$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7" name="矩形 27">
            <a:extLst>
              <a:ext uri="{FF2B5EF4-FFF2-40B4-BE49-F238E27FC236}">
                <a16:creationId xmlns:a16="http://schemas.microsoft.com/office/drawing/2014/main" xmlns="" id="{1C684407-B193-405D-AB46-02CDB4EF0806}"/>
              </a:ext>
            </a:extLst>
          </p:cNvPr>
          <p:cNvSpPr/>
          <p:nvPr/>
        </p:nvSpPr>
        <p:spPr>
          <a:xfrm>
            <a:off x="6104205" y="3528343"/>
            <a:ext cx="1798398" cy="286936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Text Box 15">
            <a:extLst>
              <a:ext uri="{FF2B5EF4-FFF2-40B4-BE49-F238E27FC236}">
                <a16:creationId xmlns:a16="http://schemas.microsoft.com/office/drawing/2014/main" xmlns="" id="{5B3FAD6F-91D2-4983-882C-7E2146947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9153" y="3546348"/>
            <a:ext cx="1180104" cy="25148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sng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F	L </a:t>
            </a:r>
            <a:endParaRPr lang="en-US" altLang="zh-CN" sz="2000" u="sng" dirty="0">
              <a:latin typeface="Arial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g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sz="2000" i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2000" baseline="-25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c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sz="2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$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9" name="矩形 27">
            <a:extLst>
              <a:ext uri="{FF2B5EF4-FFF2-40B4-BE49-F238E27FC236}">
                <a16:creationId xmlns:a16="http://schemas.microsoft.com/office/drawing/2014/main" xmlns="" id="{1D3FAE9C-F036-4151-AF8F-7A485EE36B38}"/>
              </a:ext>
            </a:extLst>
          </p:cNvPr>
          <p:cNvSpPr/>
          <p:nvPr/>
        </p:nvSpPr>
        <p:spPr>
          <a:xfrm>
            <a:off x="8668773" y="3510036"/>
            <a:ext cx="1798398" cy="286936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FE7B123F-FAEA-41F8-AAE3-5E319C9B7166}"/>
              </a:ext>
            </a:extLst>
          </p:cNvPr>
          <p:cNvCxnSpPr/>
          <p:nvPr/>
        </p:nvCxnSpPr>
        <p:spPr>
          <a:xfrm>
            <a:off x="9222723" y="4662834"/>
            <a:ext cx="551062" cy="6004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2F10ED17-9EF6-4927-B908-C878163A5B47}"/>
              </a:ext>
            </a:extLst>
          </p:cNvPr>
          <p:cNvCxnSpPr/>
          <p:nvPr/>
        </p:nvCxnSpPr>
        <p:spPr>
          <a:xfrm>
            <a:off x="10215846" y="5263317"/>
            <a:ext cx="5873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DAA078AE-B0A8-4769-91D9-686F7ACF8576}"/>
              </a:ext>
            </a:extLst>
          </p:cNvPr>
          <p:cNvCxnSpPr/>
          <p:nvPr/>
        </p:nvCxnSpPr>
        <p:spPr>
          <a:xfrm flipH="1" flipV="1">
            <a:off x="10129257" y="5413732"/>
            <a:ext cx="522595" cy="933813"/>
          </a:xfrm>
          <a:prstGeom prst="line">
            <a:avLst/>
          </a:prstGeom>
          <a:ln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27">
            <a:extLst>
              <a:ext uri="{FF2B5EF4-FFF2-40B4-BE49-F238E27FC236}">
                <a16:creationId xmlns:a16="http://schemas.microsoft.com/office/drawing/2014/main" xmlns="" id="{3AE943D0-CB99-438B-919C-A09EF79AD65A}"/>
              </a:ext>
            </a:extLst>
          </p:cNvPr>
          <p:cNvSpPr/>
          <p:nvPr/>
        </p:nvSpPr>
        <p:spPr>
          <a:xfrm>
            <a:off x="643735" y="3527828"/>
            <a:ext cx="1798398" cy="286344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660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Our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9925" y="1931988"/>
                <a:ext cx="9961681" cy="4251325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sz="2800" b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By BWT-arrays, reads are searched one by one.</a:t>
                </a:r>
                <a:endParaRPr lang="en-US" b="1" dirty="0">
                  <a:solidFill>
                    <a:srgbClr val="5014F8"/>
                  </a:solidFill>
                  <a:latin typeface="Century Gothic" panose="020B0502020202020204" pitchFamily="34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sz="2800" b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We consider all reads as a whole to avoid recalculation.</a:t>
                </a:r>
              </a:p>
              <a:p>
                <a:pPr marL="685800" lvl="1" indent="-342900">
                  <a:spcBef>
                    <a:spcPts val="600"/>
                  </a:spcBef>
                  <a:spcAft>
                    <a:spcPts val="600"/>
                  </a:spcAft>
                  <a:buFontTx/>
                  <a:buChar char="-"/>
                  <a:tabLst>
                    <a:tab pos="571500" algn="l"/>
                  </a:tabLst>
                </a:pPr>
                <a:r>
                  <a:rPr lang="en-US" sz="2400" b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Searching a </a:t>
                </a:r>
                <a:r>
                  <a:rPr lang="en-US" sz="2400" b="1" i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PMM </a:t>
                </a:r>
                <a:r>
                  <a:rPr lang="en-US" sz="2400" b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against</a:t>
                </a:r>
                <a:r>
                  <a:rPr lang="en-US" sz="2400" b="1" i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BWT</a:t>
                </a:r>
                <a:r>
                  <a:rPr lang="en-US" sz="2400" b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rgbClr val="5014F8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CA" b="1" i="1" smtClean="0">
                            <a:solidFill>
                              <a:srgbClr val="5014F8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)</a:t>
                </a:r>
                <a:r>
                  <a:rPr lang="en-US" sz="2400" b="1" i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in the breadth first manner.</a:t>
                </a:r>
              </a:p>
              <a:p>
                <a:pPr marL="685800" lvl="1" indent="-342900">
                  <a:spcBef>
                    <a:spcPts val="600"/>
                  </a:spcBef>
                  <a:spcAft>
                    <a:spcPts val="600"/>
                  </a:spcAft>
                  <a:buFontTx/>
                  <a:buChar char="-"/>
                  <a:tabLst>
                    <a:tab pos="571500" algn="l"/>
                  </a:tabLst>
                </a:pPr>
                <a:r>
                  <a:rPr lang="en-US" sz="2400" b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Integrating </a:t>
                </a:r>
                <a:r>
                  <a:rPr lang="en-US" sz="2400" b="1" i="1" dirty="0" err="1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rankAll</a:t>
                </a:r>
                <a:r>
                  <a:rPr lang="en-US" sz="2400" b="1" i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into</a:t>
                </a:r>
                <a:r>
                  <a:rPr lang="en-US" sz="2400" b="1" i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a </a:t>
                </a:r>
                <a:r>
                  <a:rPr lang="en-US" sz="2400" b="1" i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PMM </a:t>
                </a:r>
                <a:r>
                  <a:rPr lang="en-US" sz="2400" b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search</a:t>
                </a:r>
                <a:r>
                  <a:rPr lang="en-US" sz="2400" b="1" i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.</a:t>
                </a:r>
              </a:p>
              <a:p>
                <a:pPr marL="685800" lvl="1" indent="-342900">
                  <a:spcBef>
                    <a:spcPts val="600"/>
                  </a:spcBef>
                  <a:spcAft>
                    <a:spcPts val="600"/>
                  </a:spcAft>
                  <a:buFontTx/>
                  <a:buChar char="-"/>
                  <a:tabLst>
                    <a:tab pos="571500" algn="l"/>
                  </a:tabLst>
                </a:pPr>
                <a:r>
                  <a:rPr lang="en-US" sz="2400" b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Integrating </a:t>
                </a:r>
                <a:r>
                  <a:rPr lang="en-US" sz="2400" b="1" i="1" dirty="0" smtClean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multiple-</a:t>
                </a:r>
                <a:r>
                  <a:rPr lang="en-US" sz="2400" b="1" i="1" dirty="0" err="1" smtClean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charcrater</a:t>
                </a:r>
                <a:r>
                  <a:rPr lang="en-US" sz="2400" b="1" i="1" dirty="0" smtClean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2400" b="1" i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searching</a:t>
                </a:r>
                <a:r>
                  <a:rPr lang="en-US" sz="2400" b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into a </a:t>
                </a:r>
                <a:r>
                  <a:rPr lang="en-US" sz="2400" b="1" i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PMM </a:t>
                </a:r>
                <a:r>
                  <a:rPr lang="en-US" sz="2400" b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search.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9925" y="1931988"/>
                <a:ext cx="9961681" cy="4251325"/>
              </a:xfrm>
              <a:blipFill rotWithShape="1">
                <a:blip r:embed="rId3"/>
                <a:stretch>
                  <a:fillRect l="-122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CBFE0798-6078-4E39-947E-B8C9B02D80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820355"/>
              </p:ext>
            </p:extLst>
          </p:nvPr>
        </p:nvGraphicFramePr>
        <p:xfrm>
          <a:off x="6045200" y="3332163"/>
          <a:ext cx="1016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3" name="Equation" r:id="rId4" imgW="101520" imgH="190440" progId="Equation.3">
                  <p:embed/>
                </p:oleObj>
              </mc:Choice>
              <mc:Fallback>
                <p:oleObj name="Equation" r:id="rId4" imgW="10152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45200" y="3332163"/>
                        <a:ext cx="1016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676D0B6A-7DBD-4A1B-8F61-04576128C1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692830"/>
              </p:ext>
            </p:extLst>
          </p:nvPr>
        </p:nvGraphicFramePr>
        <p:xfrm>
          <a:off x="6045200" y="3332163"/>
          <a:ext cx="1016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4" name="Equation" r:id="rId6" imgW="101520" imgH="190440" progId="Equation.3">
                  <p:embed/>
                </p:oleObj>
              </mc:Choice>
              <mc:Fallback>
                <p:oleObj name="Equation" r:id="rId6" imgW="10152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45200" y="3332163"/>
                        <a:ext cx="1016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Searching PMM in 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9925" y="1931989"/>
                <a:ext cx="9961681" cy="2030412"/>
              </a:xfrm>
            </p:spPr>
            <p:txBody>
              <a:bodyPr>
                <a:normAutofit/>
              </a:bodyPr>
              <a:lstStyle/>
              <a:p>
                <a:pPr marL="355600" lvl="1" indent="-355600">
                  <a:spcBef>
                    <a:spcPts val="600"/>
                  </a:spcBef>
                  <a:spcAft>
                    <a:spcPts val="600"/>
                  </a:spcAft>
                  <a:buFontTx/>
                  <a:buChar char="-"/>
                  <a:tabLst>
                    <a:tab pos="352425" algn="l"/>
                  </a:tabLst>
                </a:pPr>
                <a:r>
                  <a:rPr lang="en-US" sz="2400" b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Searching the </a:t>
                </a:r>
                <a:r>
                  <a:rPr lang="en-US" sz="2400" b="1" dirty="0" err="1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trie</a:t>
                </a:r>
                <a:r>
                  <a:rPr lang="en-US" sz="2400" b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in a </a:t>
                </a:r>
                <a:r>
                  <a:rPr lang="en-US" sz="2400" b="1" i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PMM </a:t>
                </a:r>
                <a:r>
                  <a:rPr lang="en-US" sz="2400" b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against</a:t>
                </a:r>
                <a:r>
                  <a:rPr lang="en-US" sz="2400" b="1" i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BWT</a:t>
                </a:r>
                <a:r>
                  <a:rPr lang="en-US" sz="2400" b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solidFill>
                              <a:srgbClr val="5014F8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CA" b="1" i="1">
                            <a:solidFill>
                              <a:srgbClr val="5014F8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)</a:t>
                </a:r>
                <a:r>
                  <a:rPr lang="en-US" sz="2400" b="1" i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in the breadth first manner.</a:t>
                </a:r>
              </a:p>
              <a:p>
                <a:pPr marL="355600" lvl="1" indent="-355600">
                  <a:spcBef>
                    <a:spcPts val="600"/>
                  </a:spcBef>
                  <a:spcAft>
                    <a:spcPts val="600"/>
                  </a:spcAft>
                  <a:buFontTx/>
                  <a:buChar char="-"/>
                  <a:tabLst>
                    <a:tab pos="352425" algn="l"/>
                  </a:tabLst>
                </a:pPr>
                <a:r>
                  <a:rPr lang="en-US" sz="2400" b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Using the failure function </a:t>
                </a:r>
                <a:r>
                  <a:rPr lang="en-US" sz="2400" b="1" i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f(v</a:t>
                </a:r>
                <a:r>
                  <a:rPr lang="en-US" sz="2400" b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) to reduce the segment of </a:t>
                </a:r>
                <a:r>
                  <a:rPr lang="en-US" sz="2400" b="1" i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L </a:t>
                </a:r>
                <a:r>
                  <a:rPr lang="en-US" sz="2400" b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to be searched at each step</a:t>
                </a:r>
                <a:r>
                  <a:rPr lang="en-US" sz="2400" b="1" i="1" dirty="0">
                    <a:solidFill>
                      <a:srgbClr val="5014F8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.</a:t>
                </a:r>
                <a:endParaRPr lang="en-US" sz="2400" b="1" dirty="0">
                  <a:solidFill>
                    <a:srgbClr val="5014F8"/>
                  </a:solidFill>
                  <a:latin typeface="Century Gothic" panose="020B050202020202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9925" y="1931989"/>
                <a:ext cx="9961681" cy="2030412"/>
              </a:xfrm>
              <a:blipFill>
                <a:blip r:embed="rId2"/>
                <a:stretch>
                  <a:fillRect l="-61" t="-60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101">
            <a:extLst>
              <a:ext uri="{FF2B5EF4-FFF2-40B4-BE49-F238E27FC236}">
                <a16:creationId xmlns:a16="http://schemas.microsoft.com/office/drawing/2014/main" xmlns="" id="{47782F01-E9A7-47F1-A7A2-024DC8DDA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xmlns="" id="{3EFD8D66-0B3E-42B5-B718-16EFC173186E}"/>
              </a:ext>
            </a:extLst>
          </p:cNvPr>
          <p:cNvSpPr txBox="1">
            <a:spLocks/>
          </p:cNvSpPr>
          <p:nvPr/>
        </p:nvSpPr>
        <p:spPr>
          <a:xfrm>
            <a:off x="1030834" y="3697186"/>
            <a:ext cx="3062772" cy="2030412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r</a:t>
            </a:r>
            <a:r>
              <a:rPr lang="en-AU" sz="2400" b="1" baseline="-25000" dirty="0">
                <a:solidFill>
                  <a:srgbClr val="5014F8"/>
                </a:solidFill>
                <a:latin typeface="Century Gothic" panose="020B0502020202020204" pitchFamily="34" charset="0"/>
              </a:rPr>
              <a:t>1</a:t>
            </a:r>
            <a:r>
              <a:rPr lang="en-AU" sz="24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:</a:t>
            </a:r>
            <a:r>
              <a:rPr lang="en-AU" sz="24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 </a:t>
            </a:r>
            <a:r>
              <a:rPr lang="en-AU" sz="2400" b="1" i="1" dirty="0" err="1">
                <a:solidFill>
                  <a:srgbClr val="5014F8"/>
                </a:solidFill>
                <a:latin typeface="Century Gothic" panose="020B0502020202020204" pitchFamily="34" charset="0"/>
              </a:rPr>
              <a:t>acaga</a:t>
            </a:r>
            <a:endParaRPr lang="en-CA" sz="2400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sz="24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r</a:t>
            </a:r>
            <a:r>
              <a:rPr lang="en-AU" sz="2400" b="1" baseline="-25000" dirty="0">
                <a:solidFill>
                  <a:srgbClr val="5014F8"/>
                </a:solidFill>
                <a:latin typeface="Century Gothic" panose="020B0502020202020204" pitchFamily="34" charset="0"/>
              </a:rPr>
              <a:t>2</a:t>
            </a:r>
            <a:r>
              <a:rPr lang="en-AU" sz="24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:</a:t>
            </a:r>
            <a:r>
              <a:rPr lang="en-AU" sz="24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 ag</a:t>
            </a:r>
            <a:endParaRPr lang="en-CA" sz="2400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sz="24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r</a:t>
            </a:r>
            <a:r>
              <a:rPr lang="en-AU" sz="2400" b="1" baseline="-25000" dirty="0">
                <a:solidFill>
                  <a:srgbClr val="5014F8"/>
                </a:solidFill>
                <a:latin typeface="Century Gothic" panose="020B0502020202020204" pitchFamily="34" charset="0"/>
              </a:rPr>
              <a:t>3</a:t>
            </a:r>
            <a:r>
              <a:rPr lang="en-AU" sz="24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: </a:t>
            </a:r>
            <a:r>
              <a:rPr lang="en-AU" sz="2400" b="1" i="1" dirty="0" err="1">
                <a:solidFill>
                  <a:srgbClr val="5014F8"/>
                </a:solidFill>
                <a:latin typeface="Century Gothic" panose="020B0502020202020204" pitchFamily="34" charset="0"/>
              </a:rPr>
              <a:t>acagc</a:t>
            </a:r>
            <a:endParaRPr lang="en-CA" sz="2400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sz="24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r</a:t>
            </a:r>
            <a:r>
              <a:rPr lang="en-AU" sz="2400" b="1" baseline="-25000" dirty="0">
                <a:solidFill>
                  <a:srgbClr val="5014F8"/>
                </a:solidFill>
                <a:latin typeface="Century Gothic" panose="020B0502020202020204" pitchFamily="34" charset="0"/>
              </a:rPr>
              <a:t>4</a:t>
            </a:r>
            <a:r>
              <a:rPr lang="en-AU" sz="24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:</a:t>
            </a:r>
            <a:r>
              <a:rPr lang="en-AU" sz="24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 ca</a:t>
            </a:r>
          </a:p>
          <a:p>
            <a:pPr marL="0" indent="0" algn="just">
              <a:buNone/>
            </a:pPr>
            <a:r>
              <a:rPr lang="en-US" sz="24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 </a:t>
            </a:r>
            <a:r>
              <a:rPr lang="en-US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=</a:t>
            </a:r>
            <a:r>
              <a:rPr lang="en-US" sz="24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c</a:t>
            </a:r>
            <a:r>
              <a:rPr lang="en-US" sz="24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1</a:t>
            </a:r>
            <a:r>
              <a:rPr lang="en-US" sz="24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c</a:t>
            </a:r>
            <a:r>
              <a:rPr lang="en-US" sz="24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en-US" sz="24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r>
              <a:rPr lang="en-US" sz="24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1</a:t>
            </a:r>
            <a:r>
              <a:rPr lang="en-US" sz="24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g</a:t>
            </a:r>
            <a:r>
              <a:rPr lang="en-US" sz="24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1</a:t>
            </a:r>
            <a:r>
              <a:rPr lang="en-US" sz="24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r>
              <a:rPr lang="en-US" sz="24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en-US" sz="24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c</a:t>
            </a:r>
            <a:r>
              <a:rPr lang="en-US" sz="24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3</a:t>
            </a:r>
            <a:r>
              <a:rPr lang="en-US" sz="24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r>
              <a:rPr lang="en-US" sz="24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$</a:t>
            </a:r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156" name="Text Box 337">
            <a:extLst>
              <a:ext uri="{FF2B5EF4-FFF2-40B4-BE49-F238E27FC236}">
                <a16:creationId xmlns:a16="http://schemas.microsoft.com/office/drawing/2014/main" xmlns="" id="{702914DB-35CC-4E5F-8A52-FF44C5991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435" y="4625155"/>
            <a:ext cx="509576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Text Box 323">
            <a:extLst>
              <a:ext uri="{FF2B5EF4-FFF2-40B4-BE49-F238E27FC236}">
                <a16:creationId xmlns:a16="http://schemas.microsoft.com/office/drawing/2014/main" xmlns="" id="{FA88DF92-19D3-43BA-9EFA-810A4ADEF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528" y="3742226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Text Box 326">
            <a:extLst>
              <a:ext uri="{FF2B5EF4-FFF2-40B4-BE49-F238E27FC236}">
                <a16:creationId xmlns:a16="http://schemas.microsoft.com/office/drawing/2014/main" xmlns="" id="{FA1558FA-BB9D-459F-9E41-C54BE7D15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518" y="4208580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Text Box 327">
            <a:extLst>
              <a:ext uri="{FF2B5EF4-FFF2-40B4-BE49-F238E27FC236}">
                <a16:creationId xmlns:a16="http://schemas.microsoft.com/office/drawing/2014/main" xmlns="" id="{E7ACB896-FDF4-40E9-A229-89F8F4F2D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518" y="4601575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Text Box 328">
            <a:extLst>
              <a:ext uri="{FF2B5EF4-FFF2-40B4-BE49-F238E27FC236}">
                <a16:creationId xmlns:a16="http://schemas.microsoft.com/office/drawing/2014/main" xmlns="" id="{11EDD96D-4D64-47F2-8C95-6EB77B37B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828" y="5060068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</a:t>
            </a: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Text Box 329">
            <a:extLst>
              <a:ext uri="{FF2B5EF4-FFF2-40B4-BE49-F238E27FC236}">
                <a16:creationId xmlns:a16="http://schemas.microsoft.com/office/drawing/2014/main" xmlns="" id="{8AEC0287-90BF-4136-AB0F-7F8064887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310" y="5437344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Text Box 330">
            <a:extLst>
              <a:ext uri="{FF2B5EF4-FFF2-40B4-BE49-F238E27FC236}">
                <a16:creationId xmlns:a16="http://schemas.microsoft.com/office/drawing/2014/main" xmlns="" id="{3F77EBBB-2D09-4DB2-9AAC-C1814785E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310" y="5924658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$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Text Box 331">
            <a:extLst>
              <a:ext uri="{FF2B5EF4-FFF2-40B4-BE49-F238E27FC236}">
                <a16:creationId xmlns:a16="http://schemas.microsoft.com/office/drawing/2014/main" xmlns="" id="{07CE60E2-6024-4A49-9E05-B912A87BE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8411" y="4221679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Text Box 332">
            <a:extLst>
              <a:ext uri="{FF2B5EF4-FFF2-40B4-BE49-F238E27FC236}">
                <a16:creationId xmlns:a16="http://schemas.microsoft.com/office/drawing/2014/main" xmlns="" id="{B8D299B4-8725-4C07-874F-3F09E5EBC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909" y="5439964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AutoShape 333">
            <a:extLst>
              <a:ext uri="{FF2B5EF4-FFF2-40B4-BE49-F238E27FC236}">
                <a16:creationId xmlns:a16="http://schemas.microsoft.com/office/drawing/2014/main" xmlns="" id="{4E8DA057-3655-49C7-A2BB-FC78FD1F9E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5870" y="3936103"/>
            <a:ext cx="996504" cy="382515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166" name="Text Box 334">
            <a:extLst>
              <a:ext uri="{FF2B5EF4-FFF2-40B4-BE49-F238E27FC236}">
                <a16:creationId xmlns:a16="http://schemas.microsoft.com/office/drawing/2014/main" xmlns="" id="{5FFD6FDF-1DC0-458A-8820-55D09192D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0442" y="3224278"/>
            <a:ext cx="489759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7" name="Text Box 335">
            <a:extLst>
              <a:ext uri="{FF2B5EF4-FFF2-40B4-BE49-F238E27FC236}">
                <a16:creationId xmlns:a16="http://schemas.microsoft.com/office/drawing/2014/main" xmlns="" id="{EA12503B-2018-4DFB-88CA-7EE504F11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257" y="3650287"/>
            <a:ext cx="401566" cy="32249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8" name="Text Box 336">
            <a:extLst>
              <a:ext uri="{FF2B5EF4-FFF2-40B4-BE49-F238E27FC236}">
                <a16:creationId xmlns:a16="http://schemas.microsoft.com/office/drawing/2014/main" xmlns="" id="{F45A4EA5-ADE2-4BC6-A715-F87686048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075" y="4203339"/>
            <a:ext cx="433140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9" name="AutoShape 338">
            <a:extLst>
              <a:ext uri="{FF2B5EF4-FFF2-40B4-BE49-F238E27FC236}">
                <a16:creationId xmlns:a16="http://schemas.microsoft.com/office/drawing/2014/main" xmlns="" id="{50137A74-D906-42EB-BB12-3B9E8B535B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4870" y="4474506"/>
            <a:ext cx="2831" cy="22138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170" name="AutoShape 339">
            <a:extLst>
              <a:ext uri="{FF2B5EF4-FFF2-40B4-BE49-F238E27FC236}">
                <a16:creationId xmlns:a16="http://schemas.microsoft.com/office/drawing/2014/main" xmlns="" id="{2385706B-272D-4DDA-A320-477CAEC9E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5052" y="4900251"/>
            <a:ext cx="2831" cy="22138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171" name="Text Box 340">
            <a:extLst>
              <a:ext uri="{FF2B5EF4-FFF2-40B4-BE49-F238E27FC236}">
                <a16:creationId xmlns:a16="http://schemas.microsoft.com/office/drawing/2014/main" xmlns="" id="{FC32F170-FF5F-43BC-ABDE-2345577DF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4707" y="4999809"/>
            <a:ext cx="509576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2" name="Text Box 341">
            <a:extLst>
              <a:ext uri="{FF2B5EF4-FFF2-40B4-BE49-F238E27FC236}">
                <a16:creationId xmlns:a16="http://schemas.microsoft.com/office/drawing/2014/main" xmlns="" id="{E1DDAA25-2E61-4FE8-B844-444185434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148" y="5371845"/>
            <a:ext cx="376520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3" name="AutoShape 342">
            <a:extLst>
              <a:ext uri="{FF2B5EF4-FFF2-40B4-BE49-F238E27FC236}">
                <a16:creationId xmlns:a16="http://schemas.microsoft.com/office/drawing/2014/main" xmlns="" id="{2ED2AECE-04A9-4579-9761-B80F9C1D8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0660" y="5734710"/>
            <a:ext cx="2831" cy="22138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 dirty="0"/>
          </a:p>
        </p:txBody>
      </p:sp>
      <p:sp>
        <p:nvSpPr>
          <p:cNvPr id="174" name="Text Box 343">
            <a:extLst>
              <a:ext uri="{FF2B5EF4-FFF2-40B4-BE49-F238E27FC236}">
                <a16:creationId xmlns:a16="http://schemas.microsoft.com/office/drawing/2014/main" xmlns="" id="{C6E17F9D-7A5B-422D-90F6-7D1675942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516" y="5895839"/>
            <a:ext cx="376520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5" name="AutoShape 344">
            <a:extLst>
              <a:ext uri="{FF2B5EF4-FFF2-40B4-BE49-F238E27FC236}">
                <a16:creationId xmlns:a16="http://schemas.microsoft.com/office/drawing/2014/main" xmlns="" id="{9FD904EC-4F4C-41B0-A7BF-3D4346959B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97408" y="5325995"/>
            <a:ext cx="820984" cy="26854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176" name="Text Box 345">
            <a:extLst>
              <a:ext uri="{FF2B5EF4-FFF2-40B4-BE49-F238E27FC236}">
                <a16:creationId xmlns:a16="http://schemas.microsoft.com/office/drawing/2014/main" xmlns="" id="{26B0C462-3CFE-41C4-B8C3-EE23C9C92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6936" y="5437344"/>
            <a:ext cx="537885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7" name="AutoShape 346">
            <a:extLst>
              <a:ext uri="{FF2B5EF4-FFF2-40B4-BE49-F238E27FC236}">
                <a16:creationId xmlns:a16="http://schemas.microsoft.com/office/drawing/2014/main" xmlns="" id="{16DCB128-E5CC-4800-9D03-50384927E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4729" y="5358745"/>
            <a:ext cx="792674" cy="20173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178" name="Text Box 347">
            <a:extLst>
              <a:ext uri="{FF2B5EF4-FFF2-40B4-BE49-F238E27FC236}">
                <a16:creationId xmlns:a16="http://schemas.microsoft.com/office/drawing/2014/main" xmlns="" id="{33752A3B-DF61-402E-8EA1-44C224146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610" y="4198099"/>
            <a:ext cx="489759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9" name="Text Box 348">
            <a:extLst>
              <a:ext uri="{FF2B5EF4-FFF2-40B4-BE49-F238E27FC236}">
                <a16:creationId xmlns:a16="http://schemas.microsoft.com/office/drawing/2014/main" xmlns="" id="{2735698D-DB82-4165-9D58-16FEE3A4B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320" y="3752705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0" name="Text Box 349">
            <a:extLst>
              <a:ext uri="{FF2B5EF4-FFF2-40B4-BE49-F238E27FC236}">
                <a16:creationId xmlns:a16="http://schemas.microsoft.com/office/drawing/2014/main" xmlns="" id="{7429F5BD-E3F5-4518-A0B6-F972D31E3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320" y="4195479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1" name="Text Box 350">
            <a:extLst>
              <a:ext uri="{FF2B5EF4-FFF2-40B4-BE49-F238E27FC236}">
                <a16:creationId xmlns:a16="http://schemas.microsoft.com/office/drawing/2014/main" xmlns="" id="{96CCD414-6E0A-44F5-9171-886D19D27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079" y="3744845"/>
            <a:ext cx="721899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2" name="Text Box 351">
            <a:extLst>
              <a:ext uri="{FF2B5EF4-FFF2-40B4-BE49-F238E27FC236}">
                <a16:creationId xmlns:a16="http://schemas.microsoft.com/office/drawing/2014/main" xmlns="" id="{AFEEBD5B-2A83-4104-AA07-EBE5C5996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079" y="4166660"/>
            <a:ext cx="721899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3" name="AutoShape 352">
            <a:extLst>
              <a:ext uri="{FF2B5EF4-FFF2-40B4-BE49-F238E27FC236}">
                <a16:creationId xmlns:a16="http://schemas.microsoft.com/office/drawing/2014/main" xmlns="" id="{6682E34E-67B8-4E9C-A4F3-062A02E60D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81011" y="4034351"/>
            <a:ext cx="2831" cy="22138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184" name="AutoShape 353">
            <a:extLst>
              <a:ext uri="{FF2B5EF4-FFF2-40B4-BE49-F238E27FC236}">
                <a16:creationId xmlns:a16="http://schemas.microsoft.com/office/drawing/2014/main" xmlns="" id="{E7EC36D2-17E5-4590-8021-E85A0F647E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7893" y="3522148"/>
            <a:ext cx="962532" cy="343215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185" name="AutoShape 354">
            <a:extLst>
              <a:ext uri="{FF2B5EF4-FFF2-40B4-BE49-F238E27FC236}">
                <a16:creationId xmlns:a16="http://schemas.microsoft.com/office/drawing/2014/main" xmlns="" id="{69B9809B-57BA-4CE3-9991-B98B919C66B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1445" y="3545898"/>
            <a:ext cx="1435305" cy="356316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186" name="Text Box 383">
            <a:extLst>
              <a:ext uri="{FF2B5EF4-FFF2-40B4-BE49-F238E27FC236}">
                <a16:creationId xmlns:a16="http://schemas.microsoft.com/office/drawing/2014/main" xmlns="" id="{9B1D9785-4060-4CA2-96E9-C9003005F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711" y="5898458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$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7" name="AutoShape 384">
            <a:extLst>
              <a:ext uri="{FF2B5EF4-FFF2-40B4-BE49-F238E27FC236}">
                <a16:creationId xmlns:a16="http://schemas.microsoft.com/office/drawing/2014/main" xmlns="" id="{86D5E57D-CD3C-4ECB-93A4-22E884788D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7261" y="5696721"/>
            <a:ext cx="2831" cy="22138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188" name="Text Box 385">
            <a:extLst>
              <a:ext uri="{FF2B5EF4-FFF2-40B4-BE49-F238E27FC236}">
                <a16:creationId xmlns:a16="http://schemas.microsoft.com/office/drawing/2014/main" xmlns="" id="{28A9BFEF-873B-41EF-BA3D-FD321AC83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6936" y="5869639"/>
            <a:ext cx="537885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9" name="Text Box 386">
            <a:extLst>
              <a:ext uri="{FF2B5EF4-FFF2-40B4-BE49-F238E27FC236}">
                <a16:creationId xmlns:a16="http://schemas.microsoft.com/office/drawing/2014/main" xmlns="" id="{A02DCCF0-7427-47BE-9A2E-50D0F093C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8411" y="4766633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$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0" name="AutoShape 387">
            <a:extLst>
              <a:ext uri="{FF2B5EF4-FFF2-40B4-BE49-F238E27FC236}">
                <a16:creationId xmlns:a16="http://schemas.microsoft.com/office/drawing/2014/main" xmlns="" id="{A498289D-B48C-448E-899C-7D7B40581B1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7128" y="4554415"/>
            <a:ext cx="2831" cy="22138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191" name="Text Box 388">
            <a:extLst>
              <a:ext uri="{FF2B5EF4-FFF2-40B4-BE49-F238E27FC236}">
                <a16:creationId xmlns:a16="http://schemas.microsoft.com/office/drawing/2014/main" xmlns="" id="{0EF82254-880E-4CF9-80C8-416695639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5664" y="4648734"/>
            <a:ext cx="685096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2" name="AutoShape 389">
            <a:extLst>
              <a:ext uri="{FF2B5EF4-FFF2-40B4-BE49-F238E27FC236}">
                <a16:creationId xmlns:a16="http://schemas.microsoft.com/office/drawing/2014/main" xmlns="" id="{176C4D1D-8C72-4D94-92F0-93FCFA1FE3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81011" y="4487606"/>
            <a:ext cx="2831" cy="22138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193" name="Text Box 390">
            <a:extLst>
              <a:ext uri="{FF2B5EF4-FFF2-40B4-BE49-F238E27FC236}">
                <a16:creationId xmlns:a16="http://schemas.microsoft.com/office/drawing/2014/main" xmlns="" id="{9B5B342F-EDB6-4C9D-AC15-BBFFB0EB1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127" y="4659214"/>
            <a:ext cx="699251" cy="3353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13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4" name="Text Box 391">
            <a:extLst>
              <a:ext uri="{FF2B5EF4-FFF2-40B4-BE49-F238E27FC236}">
                <a16:creationId xmlns:a16="http://schemas.microsoft.com/office/drawing/2014/main" xmlns="" id="{BBEDCBE0-4EE8-42EF-A0D8-D1022AF60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320" y="4693273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$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5" name="Freeform 18">
            <a:extLst>
              <a:ext uri="{FF2B5EF4-FFF2-40B4-BE49-F238E27FC236}">
                <a16:creationId xmlns:a16="http://schemas.microsoft.com/office/drawing/2014/main" xmlns="" id="{C657B541-8FBB-4421-ACD9-75C25068D9E9}"/>
              </a:ext>
            </a:extLst>
          </p:cNvPr>
          <p:cNvSpPr>
            <a:spLocks/>
          </p:cNvSpPr>
          <p:nvPr/>
        </p:nvSpPr>
        <p:spPr bwMode="auto">
          <a:xfrm>
            <a:off x="6191165" y="3998982"/>
            <a:ext cx="3872776" cy="501724"/>
          </a:xfrm>
          <a:custGeom>
            <a:avLst/>
            <a:gdLst>
              <a:gd name="T0" fmla="*/ 0 w 1026"/>
              <a:gd name="T1" fmla="*/ 254 h 352"/>
              <a:gd name="T2" fmla="*/ 537 w 1026"/>
              <a:gd name="T3" fmla="*/ 310 h 352"/>
              <a:gd name="T4" fmla="*/ 1026 w 1026"/>
              <a:gd name="T5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6" h="352">
                <a:moveTo>
                  <a:pt x="0" y="254"/>
                </a:moveTo>
                <a:cubicBezTo>
                  <a:pt x="183" y="303"/>
                  <a:pt x="366" y="352"/>
                  <a:pt x="537" y="310"/>
                </a:cubicBezTo>
                <a:cubicBezTo>
                  <a:pt x="708" y="268"/>
                  <a:pt x="867" y="134"/>
                  <a:pt x="1026" y="0"/>
                </a:cubicBezTo>
              </a:path>
            </a:pathLst>
          </a:custGeom>
          <a:noFill/>
          <a:ln w="3175">
            <a:solidFill>
              <a:srgbClr val="000000"/>
            </a:solidFill>
            <a:prstDash val="dash"/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196" name="Freeform 17">
            <a:extLst>
              <a:ext uri="{FF2B5EF4-FFF2-40B4-BE49-F238E27FC236}">
                <a16:creationId xmlns:a16="http://schemas.microsoft.com/office/drawing/2014/main" xmlns="" id="{505F25BF-BF37-4346-AB7A-12A704C6E3E5}"/>
              </a:ext>
            </a:extLst>
          </p:cNvPr>
          <p:cNvSpPr>
            <a:spLocks/>
          </p:cNvSpPr>
          <p:nvPr/>
        </p:nvSpPr>
        <p:spPr bwMode="auto">
          <a:xfrm>
            <a:off x="6213813" y="4437827"/>
            <a:ext cx="3971860" cy="499104"/>
          </a:xfrm>
          <a:custGeom>
            <a:avLst/>
            <a:gdLst>
              <a:gd name="T0" fmla="*/ 0 w 1026"/>
              <a:gd name="T1" fmla="*/ 254 h 352"/>
              <a:gd name="T2" fmla="*/ 537 w 1026"/>
              <a:gd name="T3" fmla="*/ 310 h 352"/>
              <a:gd name="T4" fmla="*/ 1026 w 1026"/>
              <a:gd name="T5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6" h="352">
                <a:moveTo>
                  <a:pt x="0" y="254"/>
                </a:moveTo>
                <a:cubicBezTo>
                  <a:pt x="183" y="303"/>
                  <a:pt x="366" y="352"/>
                  <a:pt x="537" y="310"/>
                </a:cubicBezTo>
                <a:cubicBezTo>
                  <a:pt x="708" y="268"/>
                  <a:pt x="867" y="134"/>
                  <a:pt x="1026" y="0"/>
                </a:cubicBezTo>
              </a:path>
            </a:pathLst>
          </a:custGeom>
          <a:noFill/>
          <a:ln w="3175">
            <a:solidFill>
              <a:srgbClr val="000000"/>
            </a:solidFill>
            <a:prstDash val="dash"/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197" name="Freeform 16">
            <a:extLst>
              <a:ext uri="{FF2B5EF4-FFF2-40B4-BE49-F238E27FC236}">
                <a16:creationId xmlns:a16="http://schemas.microsoft.com/office/drawing/2014/main" xmlns="" id="{D8CBFE11-AB94-4771-8283-1A365776D815}"/>
              </a:ext>
            </a:extLst>
          </p:cNvPr>
          <p:cNvSpPr>
            <a:spLocks/>
          </p:cNvSpPr>
          <p:nvPr/>
        </p:nvSpPr>
        <p:spPr bwMode="auto">
          <a:xfrm>
            <a:off x="4257607" y="4009461"/>
            <a:ext cx="2366696" cy="1490761"/>
          </a:xfrm>
          <a:custGeom>
            <a:avLst/>
            <a:gdLst>
              <a:gd name="T0" fmla="*/ 167 w 903"/>
              <a:gd name="T1" fmla="*/ 1123 h 1123"/>
              <a:gd name="T2" fmla="*/ 123 w 903"/>
              <a:gd name="T3" fmla="*/ 356 h 1123"/>
              <a:gd name="T4" fmla="*/ 903 w 903"/>
              <a:gd name="T5" fmla="*/ 0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3" h="1123">
                <a:moveTo>
                  <a:pt x="167" y="1123"/>
                </a:moveTo>
                <a:cubicBezTo>
                  <a:pt x="83" y="833"/>
                  <a:pt x="0" y="543"/>
                  <a:pt x="123" y="356"/>
                </a:cubicBezTo>
                <a:cubicBezTo>
                  <a:pt x="246" y="169"/>
                  <a:pt x="574" y="84"/>
                  <a:pt x="903" y="0"/>
                </a:cubicBezTo>
              </a:path>
            </a:pathLst>
          </a:custGeom>
          <a:noFill/>
          <a:ln w="3175">
            <a:solidFill>
              <a:srgbClr val="000000"/>
            </a:solidFill>
            <a:prstDash val="dash"/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198" name="Freeform 15">
            <a:extLst>
              <a:ext uri="{FF2B5EF4-FFF2-40B4-BE49-F238E27FC236}">
                <a16:creationId xmlns:a16="http://schemas.microsoft.com/office/drawing/2014/main" xmlns="" id="{C6F2EF4D-B448-4A9E-B8D1-BA875142A913}"/>
              </a:ext>
            </a:extLst>
          </p:cNvPr>
          <p:cNvSpPr>
            <a:spLocks/>
          </p:cNvSpPr>
          <p:nvPr/>
        </p:nvSpPr>
        <p:spPr bwMode="auto">
          <a:xfrm>
            <a:off x="7343373" y="3789384"/>
            <a:ext cx="2700752" cy="442774"/>
          </a:xfrm>
          <a:custGeom>
            <a:avLst/>
            <a:gdLst>
              <a:gd name="T0" fmla="*/ 975 w 975"/>
              <a:gd name="T1" fmla="*/ 379 h 379"/>
              <a:gd name="T2" fmla="*/ 467 w 975"/>
              <a:gd name="T3" fmla="*/ 47 h 379"/>
              <a:gd name="T4" fmla="*/ 0 w 975"/>
              <a:gd name="T5" fmla="*/ 95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5" h="379">
                <a:moveTo>
                  <a:pt x="975" y="379"/>
                </a:moveTo>
                <a:cubicBezTo>
                  <a:pt x="802" y="236"/>
                  <a:pt x="629" y="94"/>
                  <a:pt x="467" y="47"/>
                </a:cubicBezTo>
                <a:cubicBezTo>
                  <a:pt x="305" y="0"/>
                  <a:pt x="152" y="47"/>
                  <a:pt x="0" y="95"/>
                </a:cubicBezTo>
              </a:path>
            </a:pathLst>
          </a:custGeom>
          <a:noFill/>
          <a:ln w="3175">
            <a:solidFill>
              <a:srgbClr val="000000"/>
            </a:solidFill>
            <a:prstDash val="dash"/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199" name="AutoShape 354">
            <a:extLst>
              <a:ext uri="{FF2B5EF4-FFF2-40B4-BE49-F238E27FC236}">
                <a16:creationId xmlns:a16="http://schemas.microsoft.com/office/drawing/2014/main" xmlns="" id="{C062F992-4EE7-435D-9AEC-2D5B54B62B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8486" y="4018632"/>
            <a:ext cx="1152208" cy="25413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00" name="Freeform 6">
            <a:extLst>
              <a:ext uri="{FF2B5EF4-FFF2-40B4-BE49-F238E27FC236}">
                <a16:creationId xmlns:a16="http://schemas.microsoft.com/office/drawing/2014/main" xmlns="" id="{A291E4B0-83BF-4010-A2D4-A9C3CD92700B}"/>
              </a:ext>
            </a:extLst>
          </p:cNvPr>
          <p:cNvSpPr>
            <a:spLocks/>
          </p:cNvSpPr>
          <p:nvPr/>
        </p:nvSpPr>
        <p:spPr bwMode="auto">
          <a:xfrm>
            <a:off x="7768020" y="4027802"/>
            <a:ext cx="2448795" cy="1570671"/>
          </a:xfrm>
          <a:custGeom>
            <a:avLst/>
            <a:gdLst>
              <a:gd name="T0" fmla="*/ 0 w 865"/>
              <a:gd name="T1" fmla="*/ 1199 h 1199"/>
              <a:gd name="T2" fmla="*/ 598 w 865"/>
              <a:gd name="T3" fmla="*/ 828 h 1199"/>
              <a:gd name="T4" fmla="*/ 865 w 865"/>
              <a:gd name="T5" fmla="*/ 0 h 1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5" h="1199">
                <a:moveTo>
                  <a:pt x="0" y="1199"/>
                </a:moveTo>
                <a:cubicBezTo>
                  <a:pt x="227" y="1113"/>
                  <a:pt x="454" y="1028"/>
                  <a:pt x="598" y="828"/>
                </a:cubicBezTo>
                <a:cubicBezTo>
                  <a:pt x="742" y="628"/>
                  <a:pt x="803" y="314"/>
                  <a:pt x="865" y="0"/>
                </a:cubicBezTo>
              </a:path>
            </a:pathLst>
          </a:custGeom>
          <a:noFill/>
          <a:ln w="3175">
            <a:solidFill>
              <a:srgbClr val="000000"/>
            </a:solidFill>
            <a:prstDash val="dash"/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01" name="Freeform 5">
            <a:extLst>
              <a:ext uri="{FF2B5EF4-FFF2-40B4-BE49-F238E27FC236}">
                <a16:creationId xmlns:a16="http://schemas.microsoft.com/office/drawing/2014/main" xmlns="" id="{F3995315-95C8-43F2-B03F-B5545C20ED1D}"/>
              </a:ext>
            </a:extLst>
          </p:cNvPr>
          <p:cNvSpPr>
            <a:spLocks/>
          </p:cNvSpPr>
          <p:nvPr/>
        </p:nvSpPr>
        <p:spPr bwMode="auto">
          <a:xfrm>
            <a:off x="6182671" y="4509876"/>
            <a:ext cx="2315738" cy="698221"/>
          </a:xfrm>
          <a:custGeom>
            <a:avLst/>
            <a:gdLst>
              <a:gd name="T0" fmla="*/ 0 w 788"/>
              <a:gd name="T1" fmla="*/ 582 h 582"/>
              <a:gd name="T2" fmla="*/ 576 w 788"/>
              <a:gd name="T3" fmla="*/ 451 h 582"/>
              <a:gd name="T4" fmla="*/ 788 w 788"/>
              <a:gd name="T5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8" h="582">
                <a:moveTo>
                  <a:pt x="0" y="582"/>
                </a:moveTo>
                <a:cubicBezTo>
                  <a:pt x="222" y="565"/>
                  <a:pt x="445" y="548"/>
                  <a:pt x="576" y="451"/>
                </a:cubicBezTo>
                <a:cubicBezTo>
                  <a:pt x="707" y="354"/>
                  <a:pt x="747" y="177"/>
                  <a:pt x="788" y="0"/>
                </a:cubicBezTo>
              </a:path>
            </a:pathLst>
          </a:custGeom>
          <a:noFill/>
          <a:ln w="3175">
            <a:solidFill>
              <a:srgbClr val="000000"/>
            </a:solidFill>
            <a:prstDash val="dash"/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02" name="Text Box 359">
            <a:extLst>
              <a:ext uri="{FF2B5EF4-FFF2-40B4-BE49-F238E27FC236}">
                <a16:creationId xmlns:a16="http://schemas.microsoft.com/office/drawing/2014/main" xmlns="" id="{8E9A7946-09B3-4333-AF69-214D4BD2E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8369" y="3334820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US" altLang="zh-CN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DaunPenh" panose="01010101010101010101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€</a:t>
            </a:r>
            <a:endParaRPr kumimoji="0" lang="en-US" altLang="zh-CN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US" altLang="zh-CN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4">
            <a:extLst>
              <a:ext uri="{FF2B5EF4-FFF2-40B4-BE49-F238E27FC236}">
                <a16:creationId xmlns:a16="http://schemas.microsoft.com/office/drawing/2014/main" xmlns="" id="{D23DC7AE-24E9-47A2-B119-1E3515BB3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089" y="28177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pSp>
        <p:nvGrpSpPr>
          <p:cNvPr id="11" name="Canvas 280">
            <a:extLst>
              <a:ext uri="{FF2B5EF4-FFF2-40B4-BE49-F238E27FC236}">
                <a16:creationId xmlns:a16="http://schemas.microsoft.com/office/drawing/2014/main" xmlns="" id="{769122E1-F6D8-47B3-9A54-21B17F4191B3}"/>
              </a:ext>
            </a:extLst>
          </p:cNvPr>
          <p:cNvGrpSpPr>
            <a:grpSpLocks/>
          </p:cNvGrpSpPr>
          <p:nvPr/>
        </p:nvGrpSpPr>
        <p:grpSpPr bwMode="auto">
          <a:xfrm>
            <a:off x="865762" y="1488332"/>
            <a:ext cx="10126493" cy="4912468"/>
            <a:chOff x="856" y="8779"/>
            <a:chExt cx="5022" cy="2723"/>
          </a:xfrm>
        </p:grpSpPr>
        <p:sp>
          <p:nvSpPr>
            <p:cNvPr id="12" name="AutoShape 73">
              <a:extLst>
                <a:ext uri="{FF2B5EF4-FFF2-40B4-BE49-F238E27FC236}">
                  <a16:creationId xmlns:a16="http://schemas.microsoft.com/office/drawing/2014/main" xmlns="" id="{82D2CA49-578A-414D-A245-9A70B80DC9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56" y="8779"/>
              <a:ext cx="5022" cy="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13" name="Text Box 282">
              <a:extLst>
                <a:ext uri="{FF2B5EF4-FFF2-40B4-BE49-F238E27FC236}">
                  <a16:creationId xmlns:a16="http://schemas.microsoft.com/office/drawing/2014/main" xmlns="" id="{97B10A85-9E8C-47EF-910E-DB2FFCE5A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8" y="8998"/>
              <a:ext cx="720" cy="30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&lt;</a:t>
              </a: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0</a:t>
              </a: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1, 8&gt;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4" name="AutoShape 285">
              <a:extLst>
                <a:ext uri="{FF2B5EF4-FFF2-40B4-BE49-F238E27FC236}">
                  <a16:creationId xmlns:a16="http://schemas.microsoft.com/office/drawing/2014/main" xmlns="" id="{F498DC1D-FA56-4CDF-8182-3F6C6DC693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" y="8975"/>
              <a:ext cx="1" cy="576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15" name="AutoShape 286">
              <a:extLst>
                <a:ext uri="{FF2B5EF4-FFF2-40B4-BE49-F238E27FC236}">
                  <a16:creationId xmlns:a16="http://schemas.microsoft.com/office/drawing/2014/main" xmlns="" id="{AF7A49AC-E932-4BBF-B4BE-49D60ACCF9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9" y="8979"/>
              <a:ext cx="819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16" name="AutoShape 288">
              <a:extLst>
                <a:ext uri="{FF2B5EF4-FFF2-40B4-BE49-F238E27FC236}">
                  <a16:creationId xmlns:a16="http://schemas.microsoft.com/office/drawing/2014/main" xmlns="" id="{E99B1733-82E1-4193-9667-AE7CE1B44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3" y="9189"/>
              <a:ext cx="805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17" name="Text Box 291">
              <a:extLst>
                <a:ext uri="{FF2B5EF4-FFF2-40B4-BE49-F238E27FC236}">
                  <a16:creationId xmlns:a16="http://schemas.microsoft.com/office/drawing/2014/main" xmlns="" id="{095EAF66-55C7-41FB-BB1E-B1B67E5C1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1" y="9821"/>
              <a:ext cx="240" cy="2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(a)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</a:endParaRPr>
            </a:p>
          </p:txBody>
        </p:sp>
        <p:sp>
          <p:nvSpPr>
            <p:cNvPr id="18" name="Text Box 282">
              <a:extLst>
                <a:ext uri="{FF2B5EF4-FFF2-40B4-BE49-F238E27FC236}">
                  <a16:creationId xmlns:a16="http://schemas.microsoft.com/office/drawing/2014/main" xmlns="" id="{4A68DF6B-F9F8-41F1-A18E-734147C2A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" y="8986"/>
              <a:ext cx="643" cy="20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&lt;</a:t>
              </a: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1, 3&gt;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9" name="AutoShape 286">
              <a:extLst>
                <a:ext uri="{FF2B5EF4-FFF2-40B4-BE49-F238E27FC236}">
                  <a16:creationId xmlns:a16="http://schemas.microsoft.com/office/drawing/2014/main" xmlns="" id="{70AC8081-6C12-4432-9751-18FE4A476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0" y="8967"/>
              <a:ext cx="819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20" name="AutoShape 288">
              <a:extLst>
                <a:ext uri="{FF2B5EF4-FFF2-40B4-BE49-F238E27FC236}">
                  <a16:creationId xmlns:a16="http://schemas.microsoft.com/office/drawing/2014/main" xmlns="" id="{3F4D0BEC-BCCF-4D4A-885C-C12DD1BC6D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4" y="9177"/>
              <a:ext cx="805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21" name="Text Box 291">
              <a:extLst>
                <a:ext uri="{FF2B5EF4-FFF2-40B4-BE49-F238E27FC236}">
                  <a16:creationId xmlns:a16="http://schemas.microsoft.com/office/drawing/2014/main" xmlns="" id="{F770C552-E837-4EF0-82BD-BEDABC09B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2" y="9821"/>
              <a:ext cx="240" cy="2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(b)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</a:endParaRPr>
            </a:p>
          </p:txBody>
        </p:sp>
        <p:sp>
          <p:nvSpPr>
            <p:cNvPr id="22" name="AutoShape 286">
              <a:extLst>
                <a:ext uri="{FF2B5EF4-FFF2-40B4-BE49-F238E27FC236}">
                  <a16:creationId xmlns:a16="http://schemas.microsoft.com/office/drawing/2014/main" xmlns="" id="{EABE397D-068D-4AAF-93DA-8E95AD2F0B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0" y="9405"/>
              <a:ext cx="819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23" name="Text Box 282">
              <a:extLst>
                <a:ext uri="{FF2B5EF4-FFF2-40B4-BE49-F238E27FC236}">
                  <a16:creationId xmlns:a16="http://schemas.microsoft.com/office/drawing/2014/main" xmlns="" id="{715250CE-ADB6-4E9E-B991-70CD6BA2C2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9" y="9198"/>
              <a:ext cx="731" cy="17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&lt;</a:t>
              </a: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11</a:t>
              </a: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1, 3&gt;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4" name="Text Box 291">
              <a:extLst>
                <a:ext uri="{FF2B5EF4-FFF2-40B4-BE49-F238E27FC236}">
                  <a16:creationId xmlns:a16="http://schemas.microsoft.com/office/drawing/2014/main" xmlns="" id="{9522B1C0-AA28-4C67-8271-47C530027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9" y="9821"/>
              <a:ext cx="240" cy="2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(c)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</a:endParaRPr>
            </a:p>
          </p:txBody>
        </p:sp>
        <p:sp>
          <p:nvSpPr>
            <p:cNvPr id="25" name="AutoShape 285">
              <a:extLst>
                <a:ext uri="{FF2B5EF4-FFF2-40B4-BE49-F238E27FC236}">
                  <a16:creationId xmlns:a16="http://schemas.microsoft.com/office/drawing/2014/main" xmlns="" id="{A67278BC-16B3-43A2-A3BA-E2D4BD3F6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8" y="8975"/>
              <a:ext cx="1" cy="576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26" name="AutoShape 285">
              <a:extLst>
                <a:ext uri="{FF2B5EF4-FFF2-40B4-BE49-F238E27FC236}">
                  <a16:creationId xmlns:a16="http://schemas.microsoft.com/office/drawing/2014/main" xmlns="" id="{77A79841-82DB-438C-A8D9-B86A32B95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9" y="8963"/>
              <a:ext cx="1" cy="576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27" name="AutoShape 285">
              <a:extLst>
                <a:ext uri="{FF2B5EF4-FFF2-40B4-BE49-F238E27FC236}">
                  <a16:creationId xmlns:a16="http://schemas.microsoft.com/office/drawing/2014/main" xmlns="" id="{BC568464-2674-493C-B7E5-E98F2A678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8968"/>
              <a:ext cx="1" cy="576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28" name="Text Box 282">
              <a:extLst>
                <a:ext uri="{FF2B5EF4-FFF2-40B4-BE49-F238E27FC236}">
                  <a16:creationId xmlns:a16="http://schemas.microsoft.com/office/drawing/2014/main" xmlns="" id="{1A2E6598-7E3B-485B-B674-86E37C85B0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6" y="8975"/>
              <a:ext cx="719" cy="21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&lt;</a:t>
              </a: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11</a:t>
              </a: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1, 3&gt;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9" name="AutoShape 286">
              <a:extLst>
                <a:ext uri="{FF2B5EF4-FFF2-40B4-BE49-F238E27FC236}">
                  <a16:creationId xmlns:a16="http://schemas.microsoft.com/office/drawing/2014/main" xmlns="" id="{40975C01-2A26-4E98-B826-0C90E2B2D1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7" y="8965"/>
              <a:ext cx="819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30" name="AutoShape 288">
              <a:extLst>
                <a:ext uri="{FF2B5EF4-FFF2-40B4-BE49-F238E27FC236}">
                  <a16:creationId xmlns:a16="http://schemas.microsoft.com/office/drawing/2014/main" xmlns="" id="{6AD68ACC-B4FB-4EAC-98A2-224A514B9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9175"/>
              <a:ext cx="805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31" name="AutoShape 286">
              <a:extLst>
                <a:ext uri="{FF2B5EF4-FFF2-40B4-BE49-F238E27FC236}">
                  <a16:creationId xmlns:a16="http://schemas.microsoft.com/office/drawing/2014/main" xmlns="" id="{2FD31E55-BEDA-4393-AC1F-5264A694F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7" y="9403"/>
              <a:ext cx="819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2048" name="Text Box 282">
              <a:extLst>
                <a:ext uri="{FF2B5EF4-FFF2-40B4-BE49-F238E27FC236}">
                  <a16:creationId xmlns:a16="http://schemas.microsoft.com/office/drawing/2014/main" xmlns="" id="{D7901646-1CC1-414A-BD0E-7A769826B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6" y="9196"/>
              <a:ext cx="693" cy="17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&lt;</a:t>
              </a: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1, 2&gt;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49" name="AutoShape 285">
              <a:extLst>
                <a:ext uri="{FF2B5EF4-FFF2-40B4-BE49-F238E27FC236}">
                  <a16:creationId xmlns:a16="http://schemas.microsoft.com/office/drawing/2014/main" xmlns="" id="{84F80BFB-6BEB-48EA-9401-2B40024DAA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3" y="8961"/>
              <a:ext cx="1" cy="828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2050" name="AutoShape 285">
              <a:extLst>
                <a:ext uri="{FF2B5EF4-FFF2-40B4-BE49-F238E27FC236}">
                  <a16:creationId xmlns:a16="http://schemas.microsoft.com/office/drawing/2014/main" xmlns="" id="{5A442E91-18DE-4847-B1D7-DEA80853E3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5" y="8966"/>
              <a:ext cx="1" cy="823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2051" name="Text Box 291">
              <a:extLst>
                <a:ext uri="{FF2B5EF4-FFF2-40B4-BE49-F238E27FC236}">
                  <a16:creationId xmlns:a16="http://schemas.microsoft.com/office/drawing/2014/main" xmlns="" id="{CE43F5EE-3332-4C83-B68F-D3D0753895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" y="9821"/>
              <a:ext cx="240" cy="2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(d)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</a:endParaRPr>
            </a:p>
          </p:txBody>
        </p:sp>
        <p:sp>
          <p:nvSpPr>
            <p:cNvPr id="2052" name="Text Box 282">
              <a:extLst>
                <a:ext uri="{FF2B5EF4-FFF2-40B4-BE49-F238E27FC236}">
                  <a16:creationId xmlns:a16="http://schemas.microsoft.com/office/drawing/2014/main" xmlns="" id="{6068CC91-2134-4AAA-BA9F-8A433CE1A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0" y="8977"/>
              <a:ext cx="719" cy="21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&lt;</a:t>
              </a: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1, 2&gt;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53" name="AutoShape 286">
              <a:extLst>
                <a:ext uri="{FF2B5EF4-FFF2-40B4-BE49-F238E27FC236}">
                  <a16:creationId xmlns:a16="http://schemas.microsoft.com/office/drawing/2014/main" xmlns="" id="{46331484-8DC4-4DFC-96BF-8967E8C62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1" y="8967"/>
              <a:ext cx="819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2054" name="AutoShape 288">
              <a:extLst>
                <a:ext uri="{FF2B5EF4-FFF2-40B4-BE49-F238E27FC236}">
                  <a16:creationId xmlns:a16="http://schemas.microsoft.com/office/drawing/2014/main" xmlns="" id="{E06860CD-05DA-4902-9A73-0A97F47F6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5" y="9177"/>
              <a:ext cx="805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2055" name="AutoShape 286">
              <a:extLst>
                <a:ext uri="{FF2B5EF4-FFF2-40B4-BE49-F238E27FC236}">
                  <a16:creationId xmlns:a16="http://schemas.microsoft.com/office/drawing/2014/main" xmlns="" id="{D8146012-F8AE-4246-B535-3E5D41694F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1" y="9405"/>
              <a:ext cx="819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2056" name="Text Box 282">
              <a:extLst>
                <a:ext uri="{FF2B5EF4-FFF2-40B4-BE49-F238E27FC236}">
                  <a16:creationId xmlns:a16="http://schemas.microsoft.com/office/drawing/2014/main" xmlns="" id="{162133A1-0231-4F99-B46D-26A6A603C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9198"/>
              <a:ext cx="693" cy="17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&lt;</a:t>
              </a: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9</a:t>
              </a: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1, 1&gt;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57" name="AutoShape 285">
              <a:extLst>
                <a:ext uri="{FF2B5EF4-FFF2-40B4-BE49-F238E27FC236}">
                  <a16:creationId xmlns:a16="http://schemas.microsoft.com/office/drawing/2014/main" xmlns="" id="{D3BFBA54-D934-463B-9876-2FBBE59F60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0" y="8963"/>
              <a:ext cx="1" cy="826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2058" name="AutoShape 285">
              <a:extLst>
                <a:ext uri="{FF2B5EF4-FFF2-40B4-BE49-F238E27FC236}">
                  <a16:creationId xmlns:a16="http://schemas.microsoft.com/office/drawing/2014/main" xmlns="" id="{FDC2BFFF-6E41-495E-8002-508CAE4CE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8968"/>
              <a:ext cx="1" cy="82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2059" name="AutoShape 286">
              <a:extLst>
                <a:ext uri="{FF2B5EF4-FFF2-40B4-BE49-F238E27FC236}">
                  <a16:creationId xmlns:a16="http://schemas.microsoft.com/office/drawing/2014/main" xmlns="" id="{C51725BE-7436-4224-8E3D-50523719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7" y="9641"/>
              <a:ext cx="819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2060" name="Text Box 282">
              <a:extLst>
                <a:ext uri="{FF2B5EF4-FFF2-40B4-BE49-F238E27FC236}">
                  <a16:creationId xmlns:a16="http://schemas.microsoft.com/office/drawing/2014/main" xmlns="" id="{EC3E61F6-252C-4CC8-AF97-4979F5C44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6" y="9424"/>
              <a:ext cx="693" cy="17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&lt;</a:t>
              </a: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9</a:t>
              </a: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1, 1&gt;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61" name="AutoShape 286">
              <a:extLst>
                <a:ext uri="{FF2B5EF4-FFF2-40B4-BE49-F238E27FC236}">
                  <a16:creationId xmlns:a16="http://schemas.microsoft.com/office/drawing/2014/main" xmlns="" id="{7F87179E-3E47-4739-81C1-A17890168F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1" y="9650"/>
              <a:ext cx="819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2062" name="Text Box 282">
              <a:extLst>
                <a:ext uri="{FF2B5EF4-FFF2-40B4-BE49-F238E27FC236}">
                  <a16:creationId xmlns:a16="http://schemas.microsoft.com/office/drawing/2014/main" xmlns="" id="{69C2D39E-D72F-4621-B58E-2965EE73E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2" y="9436"/>
              <a:ext cx="701" cy="20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&lt;</a:t>
              </a: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12</a:t>
              </a: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2, 2&gt;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63" name="Text Box 291">
              <a:extLst>
                <a:ext uri="{FF2B5EF4-FFF2-40B4-BE49-F238E27FC236}">
                  <a16:creationId xmlns:a16="http://schemas.microsoft.com/office/drawing/2014/main" xmlns="" id="{6E03641E-AF69-4B01-96BF-D960F39F9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5" y="9821"/>
              <a:ext cx="240" cy="2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(e)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</a:endParaRPr>
            </a:p>
          </p:txBody>
        </p:sp>
        <p:sp>
          <p:nvSpPr>
            <p:cNvPr id="2064" name="Text Box 282">
              <a:extLst>
                <a:ext uri="{FF2B5EF4-FFF2-40B4-BE49-F238E27FC236}">
                  <a16:creationId xmlns:a16="http://schemas.microsoft.com/office/drawing/2014/main" xmlns="" id="{7F052428-EF4D-49F1-993C-0AD185DEE4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2" y="8975"/>
              <a:ext cx="719" cy="21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&lt;</a:t>
              </a: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9</a:t>
              </a: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1, 1&gt;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65" name="AutoShape 286">
              <a:extLst>
                <a:ext uri="{FF2B5EF4-FFF2-40B4-BE49-F238E27FC236}">
                  <a16:creationId xmlns:a16="http://schemas.microsoft.com/office/drawing/2014/main" xmlns="" id="{745F6CAD-BB53-4F92-893C-6DD760B3B3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3" y="8965"/>
              <a:ext cx="819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2066" name="AutoShape 288">
              <a:extLst>
                <a:ext uri="{FF2B5EF4-FFF2-40B4-BE49-F238E27FC236}">
                  <a16:creationId xmlns:a16="http://schemas.microsoft.com/office/drawing/2014/main" xmlns="" id="{85C8763D-834A-4D69-B358-FE93AAD32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7" y="9175"/>
              <a:ext cx="805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2067" name="AutoShape 286">
              <a:extLst>
                <a:ext uri="{FF2B5EF4-FFF2-40B4-BE49-F238E27FC236}">
                  <a16:creationId xmlns:a16="http://schemas.microsoft.com/office/drawing/2014/main" xmlns="" id="{5A1F6C55-3DDB-419C-9CAF-B2CBD8CFAC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3" y="9403"/>
              <a:ext cx="819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2068" name="Text Box 282">
              <a:extLst>
                <a:ext uri="{FF2B5EF4-FFF2-40B4-BE49-F238E27FC236}">
                  <a16:creationId xmlns:a16="http://schemas.microsoft.com/office/drawing/2014/main" xmlns="" id="{605122EF-5AB0-4E58-AF6F-AFD91648C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2" y="9196"/>
              <a:ext cx="730" cy="17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&lt;</a:t>
              </a: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12</a:t>
              </a: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2, 2&gt;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69" name="AutoShape 285">
              <a:extLst>
                <a:ext uri="{FF2B5EF4-FFF2-40B4-BE49-F238E27FC236}">
                  <a16:creationId xmlns:a16="http://schemas.microsoft.com/office/drawing/2014/main" xmlns="" id="{6C3D2A69-0940-4692-841C-059CDF7320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9" y="8961"/>
              <a:ext cx="1" cy="826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2070" name="AutoShape 285">
              <a:extLst>
                <a:ext uri="{FF2B5EF4-FFF2-40B4-BE49-F238E27FC236}">
                  <a16:creationId xmlns:a16="http://schemas.microsoft.com/office/drawing/2014/main" xmlns="" id="{65D9F565-4B7D-4988-907C-26C0608267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1" y="8966"/>
              <a:ext cx="1" cy="82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2071" name="AutoShape 286">
              <a:extLst>
                <a:ext uri="{FF2B5EF4-FFF2-40B4-BE49-F238E27FC236}">
                  <a16:creationId xmlns:a16="http://schemas.microsoft.com/office/drawing/2014/main" xmlns="" id="{477E89B3-A081-4771-BD4A-024F2F96E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3" y="9641"/>
              <a:ext cx="819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2073" name="Text Box 282">
              <a:extLst>
                <a:ext uri="{FF2B5EF4-FFF2-40B4-BE49-F238E27FC236}">
                  <a16:creationId xmlns:a16="http://schemas.microsoft.com/office/drawing/2014/main" xmlns="" id="{2A4F98BD-7E31-4B47-9A74-B852A6065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2" y="9434"/>
              <a:ext cx="693" cy="17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&lt;</a:t>
              </a: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2, 2&gt;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74" name="Text Box 291">
              <a:extLst>
                <a:ext uri="{FF2B5EF4-FFF2-40B4-BE49-F238E27FC236}">
                  <a16:creationId xmlns:a16="http://schemas.microsoft.com/office/drawing/2014/main" xmlns="" id="{D2EA322A-0BFF-4771-AB49-06A7BAA22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0" y="10916"/>
              <a:ext cx="240" cy="2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(f)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</a:endParaRPr>
            </a:p>
          </p:txBody>
        </p:sp>
        <p:sp>
          <p:nvSpPr>
            <p:cNvPr id="2075" name="Text Box 282">
              <a:extLst>
                <a:ext uri="{FF2B5EF4-FFF2-40B4-BE49-F238E27FC236}">
                  <a16:creationId xmlns:a16="http://schemas.microsoft.com/office/drawing/2014/main" xmlns="" id="{6EF0B05D-12B9-4D04-8978-073FC63A6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" y="10080"/>
              <a:ext cx="719" cy="21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&lt;</a:t>
              </a: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12</a:t>
              </a: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2, 2&gt;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76" name="AutoShape 286">
              <a:extLst>
                <a:ext uri="{FF2B5EF4-FFF2-40B4-BE49-F238E27FC236}">
                  <a16:creationId xmlns:a16="http://schemas.microsoft.com/office/drawing/2014/main" xmlns="" id="{F6FC82E7-3FC9-4256-94A1-F4A181C776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8" y="10070"/>
              <a:ext cx="819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2077" name="AutoShape 288">
              <a:extLst>
                <a:ext uri="{FF2B5EF4-FFF2-40B4-BE49-F238E27FC236}">
                  <a16:creationId xmlns:a16="http://schemas.microsoft.com/office/drawing/2014/main" xmlns="" id="{BDE9BD96-4A95-4FE8-9A9F-07DFA40DC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2" y="10280"/>
              <a:ext cx="805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2078" name="AutoShape 286">
              <a:extLst>
                <a:ext uri="{FF2B5EF4-FFF2-40B4-BE49-F238E27FC236}">
                  <a16:creationId xmlns:a16="http://schemas.microsoft.com/office/drawing/2014/main" xmlns="" id="{831DEBE5-F201-421E-ACA4-1F0324891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8" y="10508"/>
              <a:ext cx="819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2079" name="Text Box 282">
              <a:extLst>
                <a:ext uri="{FF2B5EF4-FFF2-40B4-BE49-F238E27FC236}">
                  <a16:creationId xmlns:a16="http://schemas.microsoft.com/office/drawing/2014/main" xmlns="" id="{49FBC0C5-3B0B-4171-8B51-91FA87564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10301"/>
              <a:ext cx="693" cy="17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&lt;</a:t>
              </a: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2, 2&gt;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3472" name="AutoShape 285">
              <a:extLst>
                <a:ext uri="{FF2B5EF4-FFF2-40B4-BE49-F238E27FC236}">
                  <a16:creationId xmlns:a16="http://schemas.microsoft.com/office/drawing/2014/main" xmlns="" id="{4C611FD7-E2DB-40A4-A3C7-489368AB6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7" y="10066"/>
              <a:ext cx="1" cy="826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13474" name="AutoShape 285">
              <a:extLst>
                <a:ext uri="{FF2B5EF4-FFF2-40B4-BE49-F238E27FC236}">
                  <a16:creationId xmlns:a16="http://schemas.microsoft.com/office/drawing/2014/main" xmlns="" id="{CFA91D00-DF36-4161-AFD2-7B28B8F978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6" y="10071"/>
              <a:ext cx="1" cy="82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13475" name="Text Box 282">
              <a:extLst>
                <a:ext uri="{FF2B5EF4-FFF2-40B4-BE49-F238E27FC236}">
                  <a16:creationId xmlns:a16="http://schemas.microsoft.com/office/drawing/2014/main" xmlns="" id="{0036C8E2-09F1-4AFD-BAAD-1A1938FA4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" y="10086"/>
              <a:ext cx="720" cy="30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&lt;</a:t>
              </a: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2, 2&gt;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3476" name="AutoShape 285">
              <a:extLst>
                <a:ext uri="{FF2B5EF4-FFF2-40B4-BE49-F238E27FC236}">
                  <a16:creationId xmlns:a16="http://schemas.microsoft.com/office/drawing/2014/main" xmlns="" id="{9591FEF7-62D0-49FC-8398-B1F5A832A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9" y="10063"/>
              <a:ext cx="1" cy="576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13477" name="AutoShape 286">
              <a:extLst>
                <a:ext uri="{FF2B5EF4-FFF2-40B4-BE49-F238E27FC236}">
                  <a16:creationId xmlns:a16="http://schemas.microsoft.com/office/drawing/2014/main" xmlns="" id="{52CA87B7-5FFE-401F-8CC0-E6B301C0B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0" y="10067"/>
              <a:ext cx="819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13478" name="AutoShape 288">
              <a:extLst>
                <a:ext uri="{FF2B5EF4-FFF2-40B4-BE49-F238E27FC236}">
                  <a16:creationId xmlns:a16="http://schemas.microsoft.com/office/drawing/2014/main" xmlns="" id="{DEA29BF4-3103-42B2-B593-8AC430D172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4" y="10277"/>
              <a:ext cx="805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13479" name="Text Box 291">
              <a:extLst>
                <a:ext uri="{FF2B5EF4-FFF2-40B4-BE49-F238E27FC236}">
                  <a16:creationId xmlns:a16="http://schemas.microsoft.com/office/drawing/2014/main" xmlns="" id="{7AC05139-26F7-428C-9A4C-000E32ED34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2" y="10909"/>
              <a:ext cx="240" cy="2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(g)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</a:endParaRPr>
            </a:p>
          </p:txBody>
        </p:sp>
        <p:sp>
          <p:nvSpPr>
            <p:cNvPr id="13480" name="AutoShape 285">
              <a:extLst>
                <a:ext uri="{FF2B5EF4-FFF2-40B4-BE49-F238E27FC236}">
                  <a16:creationId xmlns:a16="http://schemas.microsoft.com/office/drawing/2014/main" xmlns="" id="{F02766C0-330F-49C1-93AD-C2F9D696E9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9" y="10063"/>
              <a:ext cx="1" cy="576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13481" name="Text Box 282">
              <a:extLst>
                <a:ext uri="{FF2B5EF4-FFF2-40B4-BE49-F238E27FC236}">
                  <a16:creationId xmlns:a16="http://schemas.microsoft.com/office/drawing/2014/main" xmlns="" id="{02C59812-D3C5-4D9D-8DE5-C27F0FB2B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6" y="10080"/>
              <a:ext cx="720" cy="30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&lt;</a:t>
              </a: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1, 1&gt;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3482" name="AutoShape 285">
              <a:extLst>
                <a:ext uri="{FF2B5EF4-FFF2-40B4-BE49-F238E27FC236}">
                  <a16:creationId xmlns:a16="http://schemas.microsoft.com/office/drawing/2014/main" xmlns="" id="{15E59C77-65A3-4024-863B-F18EBBEBA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10057"/>
              <a:ext cx="1" cy="576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13483" name="AutoShape 286">
              <a:extLst>
                <a:ext uri="{FF2B5EF4-FFF2-40B4-BE49-F238E27FC236}">
                  <a16:creationId xmlns:a16="http://schemas.microsoft.com/office/drawing/2014/main" xmlns="" id="{7A1A8C5C-DDF7-4DB9-99B7-22F758FB5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7" y="10061"/>
              <a:ext cx="819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13484" name="AutoShape 288">
              <a:extLst>
                <a:ext uri="{FF2B5EF4-FFF2-40B4-BE49-F238E27FC236}">
                  <a16:creationId xmlns:a16="http://schemas.microsoft.com/office/drawing/2014/main" xmlns="" id="{B92607FF-B8EE-4933-A469-B12D19BEC4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1" y="10271"/>
              <a:ext cx="805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13485" name="Text Box 291">
              <a:extLst>
                <a:ext uri="{FF2B5EF4-FFF2-40B4-BE49-F238E27FC236}">
                  <a16:creationId xmlns:a16="http://schemas.microsoft.com/office/drawing/2014/main" xmlns="" id="{8C04203F-CDD8-40B4-8F2A-47EA1A4F0F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9" y="10903"/>
              <a:ext cx="240" cy="2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(h)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</a:endParaRPr>
            </a:p>
          </p:txBody>
        </p:sp>
        <p:sp>
          <p:nvSpPr>
            <p:cNvPr id="13486" name="AutoShape 285">
              <a:extLst>
                <a:ext uri="{FF2B5EF4-FFF2-40B4-BE49-F238E27FC236}">
                  <a16:creationId xmlns:a16="http://schemas.microsoft.com/office/drawing/2014/main" xmlns="" id="{589CE8FB-6F05-48B6-860E-9FFB634C6C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3" y="10057"/>
              <a:ext cx="1" cy="576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13487" name="Text Box 282">
              <a:extLst>
                <a:ext uri="{FF2B5EF4-FFF2-40B4-BE49-F238E27FC236}">
                  <a16:creationId xmlns:a16="http://schemas.microsoft.com/office/drawing/2014/main" xmlns="" id="{3560C217-1310-449F-9FD2-B65CCB20B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0075"/>
              <a:ext cx="720" cy="30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&lt;</a:t>
              </a: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3, 3&gt;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3488" name="AutoShape 285">
              <a:extLst>
                <a:ext uri="{FF2B5EF4-FFF2-40B4-BE49-F238E27FC236}">
                  <a16:creationId xmlns:a16="http://schemas.microsoft.com/office/drawing/2014/main" xmlns="" id="{E85CC8D3-4567-4772-86F6-47D732AF93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10052"/>
              <a:ext cx="1" cy="576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13489" name="AutoShape 286">
              <a:extLst>
                <a:ext uri="{FF2B5EF4-FFF2-40B4-BE49-F238E27FC236}">
                  <a16:creationId xmlns:a16="http://schemas.microsoft.com/office/drawing/2014/main" xmlns="" id="{72F0700C-C6CC-4145-A2D7-803F20E406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9" y="10056"/>
              <a:ext cx="819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13490" name="AutoShape 288">
              <a:extLst>
                <a:ext uri="{FF2B5EF4-FFF2-40B4-BE49-F238E27FC236}">
                  <a16:creationId xmlns:a16="http://schemas.microsoft.com/office/drawing/2014/main" xmlns="" id="{6C6A7F8F-AF54-44A9-B12B-130BC08265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3" y="10266"/>
              <a:ext cx="805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13491" name="Text Box 291">
              <a:extLst>
                <a:ext uri="{FF2B5EF4-FFF2-40B4-BE49-F238E27FC236}">
                  <a16:creationId xmlns:a16="http://schemas.microsoft.com/office/drawing/2014/main" xmlns="" id="{D1B36231-7E2B-441F-9319-DB3553E40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1" y="10898"/>
              <a:ext cx="240" cy="2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(i)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</a:endParaRPr>
            </a:p>
          </p:txBody>
        </p:sp>
        <p:sp>
          <p:nvSpPr>
            <p:cNvPr id="13492" name="AutoShape 285">
              <a:extLst>
                <a:ext uri="{FF2B5EF4-FFF2-40B4-BE49-F238E27FC236}">
                  <a16:creationId xmlns:a16="http://schemas.microsoft.com/office/drawing/2014/main" xmlns="" id="{57780873-03B1-467E-9ACA-C526FBF8A0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8" y="10052"/>
              <a:ext cx="1" cy="576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>
                <a:solidFill>
                  <a:srgbClr val="5014F8"/>
                </a:solidFill>
              </a:endParaRPr>
            </a:p>
          </p:txBody>
        </p:sp>
        <p:sp>
          <p:nvSpPr>
            <p:cNvPr id="13493" name="Text Box 291">
              <a:extLst>
                <a:ext uri="{FF2B5EF4-FFF2-40B4-BE49-F238E27FC236}">
                  <a16:creationId xmlns:a16="http://schemas.microsoft.com/office/drawing/2014/main" xmlns="" id="{B3905839-57F3-4A2E-A4CC-E65D8B2892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" y="8965"/>
              <a:ext cx="240" cy="18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Q</a:t>
              </a: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rgbClr val="5014F8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: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rgbClr val="5014F8"/>
                </a:solidFill>
                <a:effectLst/>
              </a:endParaRPr>
            </a:p>
          </p:txBody>
        </p:sp>
      </p:grpSp>
      <p:sp>
        <p:nvSpPr>
          <p:cNvPr id="162" name="Title 1">
            <a:extLst>
              <a:ext uri="{FF2B5EF4-FFF2-40B4-BE49-F238E27FC236}">
                <a16:creationId xmlns:a16="http://schemas.microsoft.com/office/drawing/2014/main" xmlns="" id="{BBF01D95-899E-4478-B517-35280EC7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Searching </a:t>
            </a:r>
            <a:r>
              <a:rPr lang="en-US" b="1" dirty="0" err="1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Trie</a:t>
            </a:r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in BFS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3A06FE-FBC9-4D91-B1D8-C6F09329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xmlns="" id="{645CF5EA-CE47-4EA3-A8A2-1C3977556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Using </a:t>
            </a:r>
            <a:r>
              <a:rPr lang="en-US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f</a:t>
            </a:r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(v) to Reduce Searching Cost</a:t>
            </a:r>
          </a:p>
        </p:txBody>
      </p:sp>
      <p:sp>
        <p:nvSpPr>
          <p:cNvPr id="179" name="Rectangle 60">
            <a:extLst>
              <a:ext uri="{FF2B5EF4-FFF2-40B4-BE49-F238E27FC236}">
                <a16:creationId xmlns:a16="http://schemas.microsoft.com/office/drawing/2014/main" xmlns="" id="{3526E039-B642-4C3C-9A0D-8D0EBE97E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2589" y="30440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39" name="Content Placeholder 2">
            <a:extLst>
              <a:ext uri="{FF2B5EF4-FFF2-40B4-BE49-F238E27FC236}">
                <a16:creationId xmlns:a16="http://schemas.microsoft.com/office/drawing/2014/main" xmlns="" id="{63C74637-5306-42A2-B1D6-9C733F0E0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25" y="1542879"/>
            <a:ext cx="9961681" cy="2030412"/>
          </a:xfrm>
        </p:spPr>
        <p:txBody>
          <a:bodyPr>
            <a:normAutofit/>
          </a:bodyPr>
          <a:lstStyle/>
          <a:p>
            <a:pPr marL="355600" lvl="1" indent="-355600"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352425" algn="l"/>
              </a:tabLst>
            </a:pP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To calculate [</a:t>
            </a: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</a:t>
            </a:r>
            <a:r>
              <a:rPr lang="en-CA" sz="24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, </a:t>
            </a:r>
            <a:r>
              <a:rPr lang="en-CA" sz="24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] for </a:t>
            </a:r>
            <a:r>
              <a:rPr lang="en-CA" sz="24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v</a:t>
            </a:r>
            <a:r>
              <a:rPr lang="en-CA" sz="2400" b="1" i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,</a:t>
            </a:r>
            <a:r>
              <a:rPr lang="en-CA" sz="24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we </a:t>
            </a:r>
            <a:r>
              <a:rPr lang="en-CA" sz="24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will first try to derived them from </a:t>
            </a: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[</a:t>
            </a: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</a:t>
            </a:r>
            <a:r>
              <a:rPr lang="en-CA" sz="24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1</a:t>
            </a: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, </a:t>
            </a:r>
            <a:r>
              <a:rPr lang="en-CA" sz="24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1</a:t>
            </a: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] = [1, 3] for </a:t>
            </a:r>
            <a:r>
              <a:rPr lang="en-CA" sz="24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v</a:t>
            </a:r>
            <a:r>
              <a:rPr lang="en-CA" sz="2400" b="1" i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1</a:t>
            </a: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, and </a:t>
            </a: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[</a:t>
            </a: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</a:t>
            </a:r>
            <a:r>
              <a:rPr lang="en-CA" sz="24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11</a:t>
            </a: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, </a:t>
            </a:r>
            <a:r>
              <a:rPr lang="en-CA" sz="24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11</a:t>
            </a: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] = [1, 3] for </a:t>
            </a:r>
            <a:r>
              <a:rPr lang="en-CA" sz="24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v</a:t>
            </a:r>
            <a:r>
              <a:rPr lang="en-CA" sz="2400" b="1" i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11</a:t>
            </a: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.</a:t>
            </a: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352425" algn="l"/>
              </a:tabLst>
            </a:pP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If </a:t>
            </a:r>
            <a:r>
              <a:rPr lang="en-CA" sz="24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, </a:t>
            </a:r>
            <a:r>
              <a:rPr lang="en-CA" sz="24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2 </a:t>
            </a: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cannot be derived, we will search </a:t>
            </a:r>
            <a:r>
              <a:rPr lang="en-CA" sz="24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L</a:t>
            </a: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 in a normal way.</a:t>
            </a: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352425" algn="l"/>
              </a:tabLst>
            </a:pPr>
            <a:r>
              <a:rPr lang="en-CA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  <a:sym typeface="Symbol" panose="05050102010706020507" pitchFamily="18" charset="2"/>
              </a:rPr>
              <a:t>The derivation needs only a constant time.</a:t>
            </a:r>
            <a:endParaRPr lang="en-US" sz="2400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240" name="Text Box 337">
            <a:extLst>
              <a:ext uri="{FF2B5EF4-FFF2-40B4-BE49-F238E27FC236}">
                <a16:creationId xmlns:a16="http://schemas.microsoft.com/office/drawing/2014/main" xmlns="" id="{169F0D54-5034-4D1C-B27D-78F50AD79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435" y="4625155"/>
            <a:ext cx="509576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1" name="Text Box 323">
            <a:extLst>
              <a:ext uri="{FF2B5EF4-FFF2-40B4-BE49-F238E27FC236}">
                <a16:creationId xmlns:a16="http://schemas.microsoft.com/office/drawing/2014/main" xmlns="" id="{41FA745C-E02F-4951-9F04-97BE4825C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528" y="3742226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2" name="Text Box 326">
            <a:extLst>
              <a:ext uri="{FF2B5EF4-FFF2-40B4-BE49-F238E27FC236}">
                <a16:creationId xmlns:a16="http://schemas.microsoft.com/office/drawing/2014/main" xmlns="" id="{7D27F105-22ED-40C7-AF7E-07753C2D1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518" y="4208580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3" name="Text Box 327">
            <a:extLst>
              <a:ext uri="{FF2B5EF4-FFF2-40B4-BE49-F238E27FC236}">
                <a16:creationId xmlns:a16="http://schemas.microsoft.com/office/drawing/2014/main" xmlns="" id="{A86D55D0-3313-4DB6-9BD7-5BEDF5546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518" y="4601575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4" name="Text Box 328">
            <a:extLst>
              <a:ext uri="{FF2B5EF4-FFF2-40B4-BE49-F238E27FC236}">
                <a16:creationId xmlns:a16="http://schemas.microsoft.com/office/drawing/2014/main" xmlns="" id="{F9DF2A07-5594-4BD7-940E-A2D2C24B1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828" y="5060068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</a:t>
            </a: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5" name="Text Box 329">
            <a:extLst>
              <a:ext uri="{FF2B5EF4-FFF2-40B4-BE49-F238E27FC236}">
                <a16:creationId xmlns:a16="http://schemas.microsoft.com/office/drawing/2014/main" xmlns="" id="{ECFA6D3D-DDAD-4CAB-A039-E69A305A3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310" y="5437344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6" name="Text Box 330">
            <a:extLst>
              <a:ext uri="{FF2B5EF4-FFF2-40B4-BE49-F238E27FC236}">
                <a16:creationId xmlns:a16="http://schemas.microsoft.com/office/drawing/2014/main" xmlns="" id="{8371745C-1AE3-4370-BFC7-ED66D2354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310" y="5924658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$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7" name="Text Box 331">
            <a:extLst>
              <a:ext uri="{FF2B5EF4-FFF2-40B4-BE49-F238E27FC236}">
                <a16:creationId xmlns:a16="http://schemas.microsoft.com/office/drawing/2014/main" xmlns="" id="{675B24A7-A2C3-448F-85C7-007635399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8411" y="4221679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8" name="Text Box 332">
            <a:extLst>
              <a:ext uri="{FF2B5EF4-FFF2-40B4-BE49-F238E27FC236}">
                <a16:creationId xmlns:a16="http://schemas.microsoft.com/office/drawing/2014/main" xmlns="" id="{30BE3E65-1F81-4217-9DA3-6E12095F1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909" y="5439964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9" name="AutoShape 333">
            <a:extLst>
              <a:ext uri="{FF2B5EF4-FFF2-40B4-BE49-F238E27FC236}">
                <a16:creationId xmlns:a16="http://schemas.microsoft.com/office/drawing/2014/main" xmlns="" id="{CECCB575-C805-49A1-9C0A-32D9B5C935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5870" y="3936103"/>
            <a:ext cx="996504" cy="382515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50" name="Text Box 334">
            <a:extLst>
              <a:ext uri="{FF2B5EF4-FFF2-40B4-BE49-F238E27FC236}">
                <a16:creationId xmlns:a16="http://schemas.microsoft.com/office/drawing/2014/main" xmlns="" id="{BEA5A5C1-8859-433A-815E-578539248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0442" y="3224278"/>
            <a:ext cx="489759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1" name="Text Box 335">
            <a:extLst>
              <a:ext uri="{FF2B5EF4-FFF2-40B4-BE49-F238E27FC236}">
                <a16:creationId xmlns:a16="http://schemas.microsoft.com/office/drawing/2014/main" xmlns="" id="{94584592-B4C1-4C01-AF8B-927654BD4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257" y="3650287"/>
            <a:ext cx="401566" cy="32249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2" name="Text Box 336">
            <a:extLst>
              <a:ext uri="{FF2B5EF4-FFF2-40B4-BE49-F238E27FC236}">
                <a16:creationId xmlns:a16="http://schemas.microsoft.com/office/drawing/2014/main" xmlns="" id="{2DDD8589-BE1A-4E2D-8FE0-49E9956CD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075" y="4203339"/>
            <a:ext cx="433140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3" name="AutoShape 338">
            <a:extLst>
              <a:ext uri="{FF2B5EF4-FFF2-40B4-BE49-F238E27FC236}">
                <a16:creationId xmlns:a16="http://schemas.microsoft.com/office/drawing/2014/main" xmlns="" id="{C50029E0-1C06-4158-9FF7-8C555EE3B8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4870" y="4474506"/>
            <a:ext cx="2831" cy="22138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54" name="AutoShape 339">
            <a:extLst>
              <a:ext uri="{FF2B5EF4-FFF2-40B4-BE49-F238E27FC236}">
                <a16:creationId xmlns:a16="http://schemas.microsoft.com/office/drawing/2014/main" xmlns="" id="{78B92D5F-A50A-4F5A-8B29-56295D7089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5052" y="4900251"/>
            <a:ext cx="2831" cy="22138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55" name="Text Box 340">
            <a:extLst>
              <a:ext uri="{FF2B5EF4-FFF2-40B4-BE49-F238E27FC236}">
                <a16:creationId xmlns:a16="http://schemas.microsoft.com/office/drawing/2014/main" xmlns="" id="{E246E532-DCB6-4E96-9AC0-AFEAF386B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4707" y="4999809"/>
            <a:ext cx="509576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6" name="Text Box 341">
            <a:extLst>
              <a:ext uri="{FF2B5EF4-FFF2-40B4-BE49-F238E27FC236}">
                <a16:creationId xmlns:a16="http://schemas.microsoft.com/office/drawing/2014/main" xmlns="" id="{8E61F463-0EEB-427F-9BDC-FD2A45A0D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148" y="5371845"/>
            <a:ext cx="376520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7" name="AutoShape 342">
            <a:extLst>
              <a:ext uri="{FF2B5EF4-FFF2-40B4-BE49-F238E27FC236}">
                <a16:creationId xmlns:a16="http://schemas.microsoft.com/office/drawing/2014/main" xmlns="" id="{BBC66015-C394-4A01-B3B2-F745C3957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0660" y="5734710"/>
            <a:ext cx="2831" cy="22138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 dirty="0"/>
          </a:p>
        </p:txBody>
      </p:sp>
      <p:sp>
        <p:nvSpPr>
          <p:cNvPr id="258" name="Text Box 343">
            <a:extLst>
              <a:ext uri="{FF2B5EF4-FFF2-40B4-BE49-F238E27FC236}">
                <a16:creationId xmlns:a16="http://schemas.microsoft.com/office/drawing/2014/main" xmlns="" id="{4F297C2E-D6A0-44E3-8143-289F26A0B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516" y="5895839"/>
            <a:ext cx="376520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9" name="AutoShape 344">
            <a:extLst>
              <a:ext uri="{FF2B5EF4-FFF2-40B4-BE49-F238E27FC236}">
                <a16:creationId xmlns:a16="http://schemas.microsoft.com/office/drawing/2014/main" xmlns="" id="{1A38EC56-932C-4837-A8AA-2F328F9BDA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97408" y="5325995"/>
            <a:ext cx="820984" cy="26854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60" name="Text Box 345">
            <a:extLst>
              <a:ext uri="{FF2B5EF4-FFF2-40B4-BE49-F238E27FC236}">
                <a16:creationId xmlns:a16="http://schemas.microsoft.com/office/drawing/2014/main" xmlns="" id="{9EBA0EB8-F269-471D-880F-C28E3862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6936" y="5437344"/>
            <a:ext cx="537885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1" name="AutoShape 346">
            <a:extLst>
              <a:ext uri="{FF2B5EF4-FFF2-40B4-BE49-F238E27FC236}">
                <a16:creationId xmlns:a16="http://schemas.microsoft.com/office/drawing/2014/main" xmlns="" id="{775C8F42-DD7B-4053-98E8-6DE34DED6E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4729" y="5358745"/>
            <a:ext cx="792674" cy="20173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62" name="Text Box 347">
            <a:extLst>
              <a:ext uri="{FF2B5EF4-FFF2-40B4-BE49-F238E27FC236}">
                <a16:creationId xmlns:a16="http://schemas.microsoft.com/office/drawing/2014/main" xmlns="" id="{28398430-FF97-4E0F-AB7F-B93A51C1F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610" y="4198099"/>
            <a:ext cx="489759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3" name="Text Box 348">
            <a:extLst>
              <a:ext uri="{FF2B5EF4-FFF2-40B4-BE49-F238E27FC236}">
                <a16:creationId xmlns:a16="http://schemas.microsoft.com/office/drawing/2014/main" xmlns="" id="{E75C2E61-4FA4-4613-8136-82298CBDC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320" y="3752705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4" name="Text Box 349">
            <a:extLst>
              <a:ext uri="{FF2B5EF4-FFF2-40B4-BE49-F238E27FC236}">
                <a16:creationId xmlns:a16="http://schemas.microsoft.com/office/drawing/2014/main" xmlns="" id="{854D1341-86F9-4FBC-9001-83822289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320" y="4195479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5" name="Text Box 350">
            <a:extLst>
              <a:ext uri="{FF2B5EF4-FFF2-40B4-BE49-F238E27FC236}">
                <a16:creationId xmlns:a16="http://schemas.microsoft.com/office/drawing/2014/main" xmlns="" id="{0532DE8E-04A4-447E-81AA-F2EF54917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079" y="3744845"/>
            <a:ext cx="721899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6" name="Text Box 351">
            <a:extLst>
              <a:ext uri="{FF2B5EF4-FFF2-40B4-BE49-F238E27FC236}">
                <a16:creationId xmlns:a16="http://schemas.microsoft.com/office/drawing/2014/main" xmlns="" id="{F85ED71B-885A-4AA4-A974-8DD355205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079" y="4166660"/>
            <a:ext cx="721899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7" name="AutoShape 352">
            <a:extLst>
              <a:ext uri="{FF2B5EF4-FFF2-40B4-BE49-F238E27FC236}">
                <a16:creationId xmlns:a16="http://schemas.microsoft.com/office/drawing/2014/main" xmlns="" id="{D5BECB75-4D06-4641-B844-69D913E9E9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81011" y="4034351"/>
            <a:ext cx="2831" cy="22138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68" name="AutoShape 353">
            <a:extLst>
              <a:ext uri="{FF2B5EF4-FFF2-40B4-BE49-F238E27FC236}">
                <a16:creationId xmlns:a16="http://schemas.microsoft.com/office/drawing/2014/main" xmlns="" id="{6A1D6323-ADE6-4204-BED3-4CAB346F39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7893" y="3522148"/>
            <a:ext cx="962532" cy="343215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69" name="AutoShape 354">
            <a:extLst>
              <a:ext uri="{FF2B5EF4-FFF2-40B4-BE49-F238E27FC236}">
                <a16:creationId xmlns:a16="http://schemas.microsoft.com/office/drawing/2014/main" xmlns="" id="{614C69F1-14E3-4D21-A6E3-EE1672524F4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1445" y="3545898"/>
            <a:ext cx="1435305" cy="356316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70" name="Text Box 383">
            <a:extLst>
              <a:ext uri="{FF2B5EF4-FFF2-40B4-BE49-F238E27FC236}">
                <a16:creationId xmlns:a16="http://schemas.microsoft.com/office/drawing/2014/main" xmlns="" id="{6B7112A8-06F7-4025-A857-38B0FFED0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711" y="5898458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$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1" name="AutoShape 384">
            <a:extLst>
              <a:ext uri="{FF2B5EF4-FFF2-40B4-BE49-F238E27FC236}">
                <a16:creationId xmlns:a16="http://schemas.microsoft.com/office/drawing/2014/main" xmlns="" id="{22367C4E-554A-45DE-9B6D-DDE145B98DE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7261" y="5696721"/>
            <a:ext cx="2831" cy="22138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72" name="Text Box 385">
            <a:extLst>
              <a:ext uri="{FF2B5EF4-FFF2-40B4-BE49-F238E27FC236}">
                <a16:creationId xmlns:a16="http://schemas.microsoft.com/office/drawing/2014/main" xmlns="" id="{30A9D0B4-BCB3-44FE-BD50-737182FAA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6936" y="5869639"/>
            <a:ext cx="537885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3" name="Text Box 386">
            <a:extLst>
              <a:ext uri="{FF2B5EF4-FFF2-40B4-BE49-F238E27FC236}">
                <a16:creationId xmlns:a16="http://schemas.microsoft.com/office/drawing/2014/main" xmlns="" id="{AAB3E931-BB61-4BE9-B644-553959084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8411" y="4766633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$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4" name="AutoShape 387">
            <a:extLst>
              <a:ext uri="{FF2B5EF4-FFF2-40B4-BE49-F238E27FC236}">
                <a16:creationId xmlns:a16="http://schemas.microsoft.com/office/drawing/2014/main" xmlns="" id="{6F43FC6B-1ED9-4EC0-9BBE-2DAF28867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7128" y="4554415"/>
            <a:ext cx="2831" cy="22138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75" name="Text Box 388">
            <a:extLst>
              <a:ext uri="{FF2B5EF4-FFF2-40B4-BE49-F238E27FC236}">
                <a16:creationId xmlns:a16="http://schemas.microsoft.com/office/drawing/2014/main" xmlns="" id="{95C26CAF-13E7-473A-9895-69F1BDAB0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5664" y="4648734"/>
            <a:ext cx="685096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" name="AutoShape 389">
            <a:extLst>
              <a:ext uri="{FF2B5EF4-FFF2-40B4-BE49-F238E27FC236}">
                <a16:creationId xmlns:a16="http://schemas.microsoft.com/office/drawing/2014/main" xmlns="" id="{F7F4B3B3-CC64-4AE4-8CFA-EF58E7F63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81011" y="4487606"/>
            <a:ext cx="2831" cy="22138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77" name="Text Box 390">
            <a:extLst>
              <a:ext uri="{FF2B5EF4-FFF2-40B4-BE49-F238E27FC236}">
                <a16:creationId xmlns:a16="http://schemas.microsoft.com/office/drawing/2014/main" xmlns="" id="{755B6F5C-C210-4D5C-9955-1E5E2EDE9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127" y="4659214"/>
            <a:ext cx="699251" cy="3353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13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8" name="Text Box 391">
            <a:extLst>
              <a:ext uri="{FF2B5EF4-FFF2-40B4-BE49-F238E27FC236}">
                <a16:creationId xmlns:a16="http://schemas.microsoft.com/office/drawing/2014/main" xmlns="" id="{B51019AA-C0FF-464F-8B69-7B428E2FD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320" y="4693273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$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" name="Freeform 18">
            <a:extLst>
              <a:ext uri="{FF2B5EF4-FFF2-40B4-BE49-F238E27FC236}">
                <a16:creationId xmlns:a16="http://schemas.microsoft.com/office/drawing/2014/main" xmlns="" id="{AB346425-387D-440A-9879-A5677F54320B}"/>
              </a:ext>
            </a:extLst>
          </p:cNvPr>
          <p:cNvSpPr>
            <a:spLocks/>
          </p:cNvSpPr>
          <p:nvPr/>
        </p:nvSpPr>
        <p:spPr bwMode="auto">
          <a:xfrm>
            <a:off x="6191165" y="3998982"/>
            <a:ext cx="3872776" cy="501724"/>
          </a:xfrm>
          <a:custGeom>
            <a:avLst/>
            <a:gdLst>
              <a:gd name="T0" fmla="*/ 0 w 1026"/>
              <a:gd name="T1" fmla="*/ 254 h 352"/>
              <a:gd name="T2" fmla="*/ 537 w 1026"/>
              <a:gd name="T3" fmla="*/ 310 h 352"/>
              <a:gd name="T4" fmla="*/ 1026 w 1026"/>
              <a:gd name="T5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6" h="352">
                <a:moveTo>
                  <a:pt x="0" y="254"/>
                </a:moveTo>
                <a:cubicBezTo>
                  <a:pt x="183" y="303"/>
                  <a:pt x="366" y="352"/>
                  <a:pt x="537" y="310"/>
                </a:cubicBezTo>
                <a:cubicBezTo>
                  <a:pt x="708" y="268"/>
                  <a:pt x="867" y="134"/>
                  <a:pt x="1026" y="0"/>
                </a:cubicBezTo>
              </a:path>
            </a:pathLst>
          </a:custGeom>
          <a:noFill/>
          <a:ln w="3175">
            <a:solidFill>
              <a:srgbClr val="000000"/>
            </a:solidFill>
            <a:prstDash val="dash"/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80" name="Freeform 17">
            <a:extLst>
              <a:ext uri="{FF2B5EF4-FFF2-40B4-BE49-F238E27FC236}">
                <a16:creationId xmlns:a16="http://schemas.microsoft.com/office/drawing/2014/main" xmlns="" id="{FD51FB22-A18B-4836-B9F8-C043880E6BA4}"/>
              </a:ext>
            </a:extLst>
          </p:cNvPr>
          <p:cNvSpPr>
            <a:spLocks/>
          </p:cNvSpPr>
          <p:nvPr/>
        </p:nvSpPr>
        <p:spPr bwMode="auto">
          <a:xfrm>
            <a:off x="6213813" y="4437827"/>
            <a:ext cx="3971860" cy="499104"/>
          </a:xfrm>
          <a:custGeom>
            <a:avLst/>
            <a:gdLst>
              <a:gd name="T0" fmla="*/ 0 w 1026"/>
              <a:gd name="T1" fmla="*/ 254 h 352"/>
              <a:gd name="T2" fmla="*/ 537 w 1026"/>
              <a:gd name="T3" fmla="*/ 310 h 352"/>
              <a:gd name="T4" fmla="*/ 1026 w 1026"/>
              <a:gd name="T5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6" h="352">
                <a:moveTo>
                  <a:pt x="0" y="254"/>
                </a:moveTo>
                <a:cubicBezTo>
                  <a:pt x="183" y="303"/>
                  <a:pt x="366" y="352"/>
                  <a:pt x="537" y="310"/>
                </a:cubicBezTo>
                <a:cubicBezTo>
                  <a:pt x="708" y="268"/>
                  <a:pt x="867" y="134"/>
                  <a:pt x="1026" y="0"/>
                </a:cubicBezTo>
              </a:path>
            </a:pathLst>
          </a:custGeom>
          <a:noFill/>
          <a:ln w="3175">
            <a:solidFill>
              <a:srgbClr val="000000"/>
            </a:solidFill>
            <a:prstDash val="dash"/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81" name="Freeform 16">
            <a:extLst>
              <a:ext uri="{FF2B5EF4-FFF2-40B4-BE49-F238E27FC236}">
                <a16:creationId xmlns:a16="http://schemas.microsoft.com/office/drawing/2014/main" xmlns="" id="{E8DDEFF1-7C1B-4C78-9FC1-FA40C62B6AC7}"/>
              </a:ext>
            </a:extLst>
          </p:cNvPr>
          <p:cNvSpPr>
            <a:spLocks/>
          </p:cNvSpPr>
          <p:nvPr/>
        </p:nvSpPr>
        <p:spPr bwMode="auto">
          <a:xfrm>
            <a:off x="4257607" y="4009461"/>
            <a:ext cx="2366696" cy="1490761"/>
          </a:xfrm>
          <a:custGeom>
            <a:avLst/>
            <a:gdLst>
              <a:gd name="T0" fmla="*/ 167 w 903"/>
              <a:gd name="T1" fmla="*/ 1123 h 1123"/>
              <a:gd name="T2" fmla="*/ 123 w 903"/>
              <a:gd name="T3" fmla="*/ 356 h 1123"/>
              <a:gd name="T4" fmla="*/ 903 w 903"/>
              <a:gd name="T5" fmla="*/ 0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3" h="1123">
                <a:moveTo>
                  <a:pt x="167" y="1123"/>
                </a:moveTo>
                <a:cubicBezTo>
                  <a:pt x="83" y="833"/>
                  <a:pt x="0" y="543"/>
                  <a:pt x="123" y="356"/>
                </a:cubicBezTo>
                <a:cubicBezTo>
                  <a:pt x="246" y="169"/>
                  <a:pt x="574" y="84"/>
                  <a:pt x="903" y="0"/>
                </a:cubicBezTo>
              </a:path>
            </a:pathLst>
          </a:custGeom>
          <a:noFill/>
          <a:ln w="3175">
            <a:solidFill>
              <a:srgbClr val="000000"/>
            </a:solidFill>
            <a:prstDash val="dash"/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82" name="Freeform 15">
            <a:extLst>
              <a:ext uri="{FF2B5EF4-FFF2-40B4-BE49-F238E27FC236}">
                <a16:creationId xmlns:a16="http://schemas.microsoft.com/office/drawing/2014/main" xmlns="" id="{39E0ECC4-4738-45F3-8085-FB8B2CCC0310}"/>
              </a:ext>
            </a:extLst>
          </p:cNvPr>
          <p:cNvSpPr>
            <a:spLocks/>
          </p:cNvSpPr>
          <p:nvPr/>
        </p:nvSpPr>
        <p:spPr bwMode="auto">
          <a:xfrm>
            <a:off x="7343373" y="3789384"/>
            <a:ext cx="2700752" cy="442774"/>
          </a:xfrm>
          <a:custGeom>
            <a:avLst/>
            <a:gdLst>
              <a:gd name="T0" fmla="*/ 975 w 975"/>
              <a:gd name="T1" fmla="*/ 379 h 379"/>
              <a:gd name="T2" fmla="*/ 467 w 975"/>
              <a:gd name="T3" fmla="*/ 47 h 379"/>
              <a:gd name="T4" fmla="*/ 0 w 975"/>
              <a:gd name="T5" fmla="*/ 95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5" h="379">
                <a:moveTo>
                  <a:pt x="975" y="379"/>
                </a:moveTo>
                <a:cubicBezTo>
                  <a:pt x="802" y="236"/>
                  <a:pt x="629" y="94"/>
                  <a:pt x="467" y="47"/>
                </a:cubicBezTo>
                <a:cubicBezTo>
                  <a:pt x="305" y="0"/>
                  <a:pt x="152" y="47"/>
                  <a:pt x="0" y="95"/>
                </a:cubicBezTo>
              </a:path>
            </a:pathLst>
          </a:custGeom>
          <a:noFill/>
          <a:ln w="3175">
            <a:solidFill>
              <a:srgbClr val="000000"/>
            </a:solidFill>
            <a:prstDash val="dash"/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83" name="AutoShape 354">
            <a:extLst>
              <a:ext uri="{FF2B5EF4-FFF2-40B4-BE49-F238E27FC236}">
                <a16:creationId xmlns:a16="http://schemas.microsoft.com/office/drawing/2014/main" xmlns="" id="{91D6E69D-A79B-4B02-A687-E588CD7D7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8486" y="4018632"/>
            <a:ext cx="1152208" cy="25413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84" name="Freeform 6">
            <a:extLst>
              <a:ext uri="{FF2B5EF4-FFF2-40B4-BE49-F238E27FC236}">
                <a16:creationId xmlns:a16="http://schemas.microsoft.com/office/drawing/2014/main" xmlns="" id="{C4A4D392-9073-419B-9EF1-9E12320A10A7}"/>
              </a:ext>
            </a:extLst>
          </p:cNvPr>
          <p:cNvSpPr>
            <a:spLocks/>
          </p:cNvSpPr>
          <p:nvPr/>
        </p:nvSpPr>
        <p:spPr bwMode="auto">
          <a:xfrm>
            <a:off x="7768020" y="4027802"/>
            <a:ext cx="2448795" cy="1570671"/>
          </a:xfrm>
          <a:custGeom>
            <a:avLst/>
            <a:gdLst>
              <a:gd name="T0" fmla="*/ 0 w 865"/>
              <a:gd name="T1" fmla="*/ 1199 h 1199"/>
              <a:gd name="T2" fmla="*/ 598 w 865"/>
              <a:gd name="T3" fmla="*/ 828 h 1199"/>
              <a:gd name="T4" fmla="*/ 865 w 865"/>
              <a:gd name="T5" fmla="*/ 0 h 1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5" h="1199">
                <a:moveTo>
                  <a:pt x="0" y="1199"/>
                </a:moveTo>
                <a:cubicBezTo>
                  <a:pt x="227" y="1113"/>
                  <a:pt x="454" y="1028"/>
                  <a:pt x="598" y="828"/>
                </a:cubicBezTo>
                <a:cubicBezTo>
                  <a:pt x="742" y="628"/>
                  <a:pt x="803" y="314"/>
                  <a:pt x="865" y="0"/>
                </a:cubicBezTo>
              </a:path>
            </a:pathLst>
          </a:custGeom>
          <a:noFill/>
          <a:ln w="3175">
            <a:solidFill>
              <a:srgbClr val="000000"/>
            </a:solidFill>
            <a:prstDash val="dash"/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85" name="Freeform 5">
            <a:extLst>
              <a:ext uri="{FF2B5EF4-FFF2-40B4-BE49-F238E27FC236}">
                <a16:creationId xmlns:a16="http://schemas.microsoft.com/office/drawing/2014/main" xmlns="" id="{2CC1DF42-0182-40DB-8766-C4AF46C46AAD}"/>
              </a:ext>
            </a:extLst>
          </p:cNvPr>
          <p:cNvSpPr>
            <a:spLocks/>
          </p:cNvSpPr>
          <p:nvPr/>
        </p:nvSpPr>
        <p:spPr bwMode="auto">
          <a:xfrm>
            <a:off x="6182671" y="4509876"/>
            <a:ext cx="2315738" cy="698221"/>
          </a:xfrm>
          <a:custGeom>
            <a:avLst/>
            <a:gdLst>
              <a:gd name="T0" fmla="*/ 0 w 788"/>
              <a:gd name="T1" fmla="*/ 582 h 582"/>
              <a:gd name="T2" fmla="*/ 576 w 788"/>
              <a:gd name="T3" fmla="*/ 451 h 582"/>
              <a:gd name="T4" fmla="*/ 788 w 788"/>
              <a:gd name="T5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8" h="582">
                <a:moveTo>
                  <a:pt x="0" y="582"/>
                </a:moveTo>
                <a:cubicBezTo>
                  <a:pt x="222" y="565"/>
                  <a:pt x="445" y="548"/>
                  <a:pt x="576" y="451"/>
                </a:cubicBezTo>
                <a:cubicBezTo>
                  <a:pt x="707" y="354"/>
                  <a:pt x="747" y="177"/>
                  <a:pt x="788" y="0"/>
                </a:cubicBezTo>
              </a:path>
            </a:pathLst>
          </a:custGeom>
          <a:noFill/>
          <a:ln w="3175">
            <a:solidFill>
              <a:srgbClr val="000000"/>
            </a:solidFill>
            <a:prstDash val="dash"/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86" name="Text Box 359">
            <a:extLst>
              <a:ext uri="{FF2B5EF4-FFF2-40B4-BE49-F238E27FC236}">
                <a16:creationId xmlns:a16="http://schemas.microsoft.com/office/drawing/2014/main" xmlns="" id="{E5532A6A-2D34-4F85-AC0C-AC485F404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8369" y="3334820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US" altLang="zh-CN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DaunPenh" panose="01010101010101010101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€</a:t>
            </a:r>
            <a:endParaRPr kumimoji="0" lang="en-US" altLang="zh-CN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US" altLang="zh-CN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285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A49780E-359B-40B4-972C-61EB4573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1928BCA1-4022-407B-94E6-8C6118D64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Improvements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80BF083-0962-4E63-8DF9-72082AC8D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rankAll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Multiple-character checking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xmlns="" id="{AEB92125-69AB-403F-9C8F-73060322A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35450F6B-0DAA-4BFD-AAE0-B42BE07C38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412883"/>
              </p:ext>
            </p:extLst>
          </p:nvPr>
        </p:nvGraphicFramePr>
        <p:xfrm>
          <a:off x="6045200" y="3332163"/>
          <a:ext cx="1016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" name="Equation" r:id="rId3" imgW="101520" imgH="190440" progId="Equation.3">
                  <p:embed/>
                </p:oleObj>
              </mc:Choice>
              <mc:Fallback>
                <p:oleObj name="Equation" r:id="rId3" imgW="101520" imgH="19044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CBFE0798-6078-4E39-947E-B8C9B02D8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45200" y="3332163"/>
                        <a:ext cx="1016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2161D7D8-7590-42D6-AB87-223B89838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061154"/>
              </p:ext>
            </p:extLst>
          </p:nvPr>
        </p:nvGraphicFramePr>
        <p:xfrm>
          <a:off x="6045200" y="3332163"/>
          <a:ext cx="1016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7" name="Equation" r:id="rId5" imgW="101520" imgH="190440" progId="Equation.3">
                  <p:embed/>
                </p:oleObj>
              </mc:Choice>
              <mc:Fallback>
                <p:oleObj name="Equation" r:id="rId5" imgW="101520" imgH="190440" progId="Equation.3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676D0B6A-7DBD-4A1B-8F61-04576128C1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45200" y="3332163"/>
                        <a:ext cx="1016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5124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16</a:t>
            </a:fld>
            <a:endParaRPr lang="en-CA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16</a:t>
            </a:fld>
            <a:endParaRPr lang="en-CA" dirty="0"/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xmlns="" id="{E5506648-71B4-409B-8821-0F51E4383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i="1" dirty="0" err="1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rankAll</a:t>
            </a:r>
            <a:endParaRPr lang="en-US" b="1" i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xmlns="" id="{D9A20516-1093-4128-8960-6E608E2B0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436" y="1438732"/>
            <a:ext cx="10172000" cy="490198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Arrange |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  <a:cs typeface="Times New Roman"/>
                <a:sym typeface="Symbol"/>
              </a:rPr>
              <a:t>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| arrays each for a character </a:t>
            </a:r>
            <a:r>
              <a:rPr lang="en-US" sz="2400" b="1" cap="small" dirty="0">
                <a:solidFill>
                  <a:srgbClr val="5014F8"/>
                </a:solidFill>
                <a:latin typeface="Times New Roman"/>
                <a:ea typeface="Times New Roman"/>
                <a:cs typeface="Times New Roman"/>
                <a:sym typeface="Symbol"/>
              </a:rPr>
              <a:t></a:t>
            </a:r>
            <a:r>
              <a:rPr lang="en-US" sz="2400" b="1" i="1" dirty="0">
                <a:solidFill>
                  <a:srgbClr val="5014F8"/>
                </a:solidFill>
                <a:latin typeface="Times New Roman"/>
                <a:ea typeface="SimSun"/>
              </a:rPr>
              <a:t> 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  <a:cs typeface="Times New Roman"/>
                <a:sym typeface="Symbol"/>
              </a:rPr>
              <a:t>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 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  <a:cs typeface="Times New Roman"/>
                <a:sym typeface="Symbol"/>
              </a:rPr>
              <a:t>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 such that </a:t>
            </a:r>
            <a:r>
              <a:rPr lang="en-US" sz="2400" b="1" i="1" cap="small" dirty="0">
                <a:solidFill>
                  <a:srgbClr val="5014F8"/>
                </a:solidFill>
                <a:latin typeface="Times New Roman"/>
                <a:ea typeface="Times New Roman"/>
                <a:cs typeface="Times New Roman"/>
                <a:sym typeface="Symbol"/>
              </a:rPr>
              <a:t>A</a:t>
            </a:r>
            <a:r>
              <a:rPr lang="en-US" sz="2400" b="1" cap="small" baseline="-25000" dirty="0">
                <a:solidFill>
                  <a:srgbClr val="5014F8"/>
                </a:solidFill>
                <a:latin typeface="Times New Roman"/>
                <a:ea typeface="Times New Roman"/>
                <a:cs typeface="Times New Roman"/>
                <a:sym typeface="Symbol"/>
              </a:rPr>
              <a:t>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[</a:t>
            </a:r>
            <a:r>
              <a:rPr lang="en-AU" sz="2400" b="1" i="1" dirty="0" err="1">
                <a:solidFill>
                  <a:srgbClr val="5014F8"/>
                </a:solidFill>
                <a:latin typeface="Times New Roman"/>
                <a:ea typeface="SimSun"/>
              </a:rPr>
              <a:t>i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] (the </a:t>
            </a:r>
            <a:r>
              <a:rPr lang="en-AU" sz="2400" b="1" i="1" dirty="0" err="1">
                <a:solidFill>
                  <a:srgbClr val="5014F8"/>
                </a:solidFill>
                <a:latin typeface="Times New Roman"/>
                <a:ea typeface="SimSun"/>
              </a:rPr>
              <a:t>i</a:t>
            </a:r>
            <a:r>
              <a:rPr lang="en-AU" sz="2400" b="1" dirty="0" err="1">
                <a:solidFill>
                  <a:srgbClr val="5014F8"/>
                </a:solidFill>
                <a:latin typeface="Times New Roman"/>
                <a:ea typeface="SimSun"/>
              </a:rPr>
              <a:t>th</a:t>
            </a:r>
            <a:r>
              <a:rPr lang="en-AU" sz="2400" b="1" baseline="30000" dirty="0">
                <a:solidFill>
                  <a:srgbClr val="5014F8"/>
                </a:solidFill>
                <a:latin typeface="Times New Roman"/>
                <a:ea typeface="SimSun"/>
              </a:rPr>
              <a:t> 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entry in the array for </a:t>
            </a:r>
            <a:r>
              <a:rPr lang="en-US" sz="2400" b="1" cap="small" dirty="0">
                <a:solidFill>
                  <a:srgbClr val="5014F8"/>
                </a:solidFill>
                <a:latin typeface="Times New Roman"/>
                <a:ea typeface="Times New Roman"/>
                <a:cs typeface="Times New Roman"/>
                <a:sym typeface="Symbol"/>
              </a:rPr>
              <a:t></a:t>
            </a:r>
            <a:r>
              <a:rPr lang="en-US" sz="2400" b="1" cap="small" dirty="0">
                <a:solidFill>
                  <a:srgbClr val="5014F8"/>
                </a:solidFill>
                <a:latin typeface="Times New Roman"/>
                <a:ea typeface="Times New Roman"/>
              </a:rPr>
              <a:t>)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 is the number of appearances of </a:t>
            </a:r>
            <a:r>
              <a:rPr lang="en-US" sz="2400" b="1" cap="small" dirty="0">
                <a:solidFill>
                  <a:srgbClr val="5014F8"/>
                </a:solidFill>
                <a:latin typeface="Times New Roman"/>
                <a:ea typeface="Times New Roman"/>
                <a:cs typeface="Times New Roman"/>
                <a:sym typeface="Symbol"/>
              </a:rPr>
              <a:t></a:t>
            </a:r>
            <a:r>
              <a:rPr lang="en-US" sz="2400" b="1" i="1" dirty="0">
                <a:solidFill>
                  <a:srgbClr val="5014F8"/>
                </a:solidFill>
                <a:latin typeface="Times New Roman"/>
                <a:ea typeface="SimSun"/>
              </a:rPr>
              <a:t> 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within </a:t>
            </a:r>
            <a:r>
              <a:rPr lang="en-AU" sz="2400" b="1" i="1" dirty="0">
                <a:solidFill>
                  <a:srgbClr val="5014F8"/>
                </a:solidFill>
                <a:latin typeface="Times New Roman"/>
                <a:ea typeface="SimSun"/>
              </a:rPr>
              <a:t>L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[1 .. </a:t>
            </a:r>
            <a:r>
              <a:rPr lang="en-AU" sz="2400" b="1" i="1" dirty="0" err="1">
                <a:solidFill>
                  <a:srgbClr val="5014F8"/>
                </a:solidFill>
                <a:latin typeface="Times New Roman"/>
                <a:ea typeface="SimSun"/>
              </a:rPr>
              <a:t>i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].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Instead of scanning a certain segment </a:t>
            </a:r>
            <a:r>
              <a:rPr lang="en-AU" sz="2400" b="1" i="1" dirty="0">
                <a:solidFill>
                  <a:srgbClr val="5014F8"/>
                </a:solidFill>
                <a:latin typeface="Times New Roman"/>
                <a:ea typeface="SimSun"/>
              </a:rPr>
              <a:t>L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[</a:t>
            </a:r>
            <a:r>
              <a:rPr lang="en-AU" sz="2400" b="1" i="1" dirty="0">
                <a:solidFill>
                  <a:srgbClr val="5014F8"/>
                </a:solidFill>
                <a:latin typeface="Times New Roman"/>
                <a:ea typeface="SimSun"/>
              </a:rPr>
              <a:t>x 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.. </a:t>
            </a:r>
            <a:r>
              <a:rPr lang="en-AU" sz="2400" b="1" i="1" dirty="0">
                <a:solidFill>
                  <a:srgbClr val="5014F8"/>
                </a:solidFill>
                <a:latin typeface="Times New Roman"/>
                <a:ea typeface="SimSun"/>
              </a:rPr>
              <a:t>y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] (</a:t>
            </a:r>
            <a:r>
              <a:rPr lang="en-AU" sz="2400" b="1" i="1" dirty="0">
                <a:solidFill>
                  <a:srgbClr val="5014F8"/>
                </a:solidFill>
                <a:latin typeface="Times New Roman"/>
                <a:ea typeface="SimSun"/>
              </a:rPr>
              <a:t>x 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  <a:sym typeface="Symbol"/>
              </a:rPr>
              <a:t>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 </a:t>
            </a:r>
            <a:r>
              <a:rPr lang="en-AU" sz="2400" b="1" i="1" dirty="0">
                <a:solidFill>
                  <a:srgbClr val="5014F8"/>
                </a:solidFill>
                <a:latin typeface="Times New Roman"/>
                <a:ea typeface="SimSun"/>
              </a:rPr>
              <a:t>y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) to find a subrange for a certain </a:t>
            </a:r>
            <a:r>
              <a:rPr lang="en-US" sz="2400" b="1" dirty="0">
                <a:solidFill>
                  <a:srgbClr val="5014F8"/>
                </a:solidFill>
                <a:latin typeface="Times New Roman"/>
                <a:ea typeface="Times New Roman"/>
                <a:sym typeface="Symbol"/>
              </a:rPr>
              <a:t></a:t>
            </a:r>
            <a:r>
              <a:rPr lang="en-US" sz="2400" b="1" dirty="0">
                <a:solidFill>
                  <a:srgbClr val="5014F8"/>
                </a:solidFill>
                <a:latin typeface="Times New Roman"/>
                <a:ea typeface="Times New Roman"/>
              </a:rPr>
              <a:t> 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  <a:sym typeface="Symbol"/>
              </a:rPr>
              <a:t>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 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  <a:sym typeface="Symbol"/>
              </a:rPr>
              <a:t>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, we can simply look up </a:t>
            </a:r>
            <a:r>
              <a:rPr lang="en-US" sz="2400" b="1" i="1" cap="small" dirty="0">
                <a:solidFill>
                  <a:srgbClr val="5014F8"/>
                </a:solidFill>
                <a:latin typeface="Times New Roman"/>
                <a:ea typeface="Times New Roman"/>
                <a:cs typeface="Times New Roman"/>
                <a:sym typeface="Symbol"/>
              </a:rPr>
              <a:t>A</a:t>
            </a:r>
            <a:r>
              <a:rPr lang="en-US" sz="2400" b="1" cap="small" baseline="-25000" dirty="0">
                <a:solidFill>
                  <a:srgbClr val="5014F8"/>
                </a:solidFill>
                <a:latin typeface="Times New Roman"/>
                <a:ea typeface="Times New Roman"/>
                <a:cs typeface="Times New Roman"/>
                <a:sym typeface="Symbol"/>
              </a:rPr>
              <a:t> </a:t>
            </a:r>
            <a:r>
              <a:rPr lang="en-US" sz="2400" b="1" dirty="0">
                <a:solidFill>
                  <a:srgbClr val="5014F8"/>
                </a:solidFill>
                <a:latin typeface="Times New Roman"/>
                <a:ea typeface="Times New Roman"/>
              </a:rPr>
              <a:t>to see whether </a:t>
            </a:r>
            <a:r>
              <a:rPr lang="en-US" sz="2400" b="1" i="1" cap="small" dirty="0">
                <a:solidFill>
                  <a:srgbClr val="5014F8"/>
                </a:solidFill>
                <a:latin typeface="Times New Roman"/>
                <a:ea typeface="Times New Roman"/>
                <a:cs typeface="Times New Roman"/>
                <a:sym typeface="Symbol"/>
              </a:rPr>
              <a:t>A</a:t>
            </a:r>
            <a:r>
              <a:rPr lang="en-US" sz="2400" b="1" cap="small" baseline="-25000" dirty="0">
                <a:solidFill>
                  <a:srgbClr val="5014F8"/>
                </a:solidFill>
                <a:latin typeface="Times New Roman"/>
                <a:ea typeface="Times New Roman"/>
                <a:cs typeface="Times New Roman"/>
                <a:sym typeface="Symbol"/>
              </a:rPr>
              <a:t></a:t>
            </a:r>
            <a:r>
              <a:rPr lang="en-US" sz="2400" b="1" dirty="0">
                <a:solidFill>
                  <a:srgbClr val="5014F8"/>
                </a:solidFill>
                <a:latin typeface="Times New Roman"/>
                <a:ea typeface="Times New Roman"/>
              </a:rPr>
              <a:t>[</a:t>
            </a:r>
            <a:r>
              <a:rPr lang="en-US" sz="2400" b="1" i="1" dirty="0">
                <a:solidFill>
                  <a:srgbClr val="5014F8"/>
                </a:solidFill>
                <a:latin typeface="Times New Roman"/>
                <a:ea typeface="Times New Roman"/>
              </a:rPr>
              <a:t>x </a:t>
            </a:r>
            <a:r>
              <a:rPr lang="en-US" sz="2400" b="1" dirty="0">
                <a:solidFill>
                  <a:srgbClr val="5014F8"/>
                </a:solidFill>
                <a:latin typeface="Times New Roman"/>
                <a:ea typeface="Times New Roman"/>
              </a:rPr>
              <a:t>- 1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] = </a:t>
            </a:r>
            <a:r>
              <a:rPr lang="en-US" sz="2400" b="1" i="1" cap="small" dirty="0">
                <a:solidFill>
                  <a:srgbClr val="5014F8"/>
                </a:solidFill>
                <a:latin typeface="Times New Roman"/>
                <a:ea typeface="Times New Roman"/>
                <a:cs typeface="Times New Roman"/>
                <a:sym typeface="Symbol"/>
              </a:rPr>
              <a:t>A</a:t>
            </a:r>
            <a:r>
              <a:rPr lang="en-US" sz="2400" b="1" cap="small" baseline="-25000" dirty="0">
                <a:solidFill>
                  <a:srgbClr val="5014F8"/>
                </a:solidFill>
                <a:latin typeface="Times New Roman"/>
                <a:ea typeface="Times New Roman"/>
                <a:cs typeface="Times New Roman"/>
                <a:sym typeface="Symbol"/>
              </a:rPr>
              <a:t></a:t>
            </a:r>
            <a:r>
              <a:rPr lang="en-US" sz="2400" b="1" dirty="0">
                <a:solidFill>
                  <a:srgbClr val="5014F8"/>
                </a:solidFill>
                <a:latin typeface="Times New Roman"/>
                <a:ea typeface="Times New Roman"/>
              </a:rPr>
              <a:t>[</a:t>
            </a:r>
            <a:r>
              <a:rPr lang="en-US" sz="2400" b="1" i="1" dirty="0">
                <a:solidFill>
                  <a:srgbClr val="5014F8"/>
                </a:solidFill>
                <a:latin typeface="Times New Roman"/>
                <a:ea typeface="Times New Roman"/>
              </a:rPr>
              <a:t>y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]. If it is the case, then </a:t>
            </a:r>
            <a:r>
              <a:rPr lang="en-US" sz="2400" b="1" dirty="0">
                <a:solidFill>
                  <a:srgbClr val="5014F8"/>
                </a:solidFill>
                <a:latin typeface="Times New Roman"/>
                <a:ea typeface="Times New Roman"/>
                <a:sym typeface="Symbol"/>
              </a:rPr>
              <a:t></a:t>
            </a:r>
            <a:r>
              <a:rPr lang="en-US" sz="2400" b="1" dirty="0">
                <a:solidFill>
                  <a:srgbClr val="5014F8"/>
                </a:solidFill>
                <a:latin typeface="Times New Roman"/>
                <a:ea typeface="Times New Roman"/>
              </a:rPr>
              <a:t> does 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not occur in </a:t>
            </a:r>
            <a:r>
              <a:rPr lang="en-AU" sz="2400" b="1" i="1" dirty="0">
                <a:solidFill>
                  <a:srgbClr val="5014F8"/>
                </a:solidFill>
                <a:latin typeface="Times New Roman"/>
                <a:ea typeface="SimSun"/>
              </a:rPr>
              <a:t>L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[</a:t>
            </a:r>
            <a:r>
              <a:rPr lang="en-AU" sz="2400" b="1" i="1" dirty="0">
                <a:solidFill>
                  <a:srgbClr val="5014F8"/>
                </a:solidFill>
                <a:latin typeface="Times New Roman"/>
                <a:ea typeface="SimSun"/>
              </a:rPr>
              <a:t>x 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.. </a:t>
            </a:r>
            <a:r>
              <a:rPr lang="en-AU" sz="2400" b="1" i="1" dirty="0">
                <a:solidFill>
                  <a:srgbClr val="5014F8"/>
                </a:solidFill>
                <a:latin typeface="Times New Roman"/>
                <a:ea typeface="SimSun"/>
              </a:rPr>
              <a:t>y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]. Otherwise, [</a:t>
            </a:r>
            <a:r>
              <a:rPr lang="en-US" sz="2400" b="1" dirty="0">
                <a:solidFill>
                  <a:srgbClr val="5014F8"/>
                </a:solidFill>
                <a:latin typeface="Times New Roman"/>
                <a:ea typeface="Times New Roman"/>
                <a:sym typeface="Symbol"/>
              </a:rPr>
              <a:t></a:t>
            </a:r>
            <a:r>
              <a:rPr lang="en-US" sz="2400" b="1" dirty="0">
                <a:solidFill>
                  <a:srgbClr val="5014F8"/>
                </a:solidFill>
                <a:latin typeface="Times New Roman"/>
                <a:ea typeface="Times New Roman"/>
              </a:rPr>
              <a:t>[</a:t>
            </a:r>
            <a:r>
              <a:rPr lang="en-US" sz="2400" b="1" i="1" dirty="0">
                <a:solidFill>
                  <a:srgbClr val="5014F8"/>
                </a:solidFill>
                <a:latin typeface="Times New Roman"/>
                <a:ea typeface="Times New Roman"/>
              </a:rPr>
              <a:t>x </a:t>
            </a:r>
            <a:r>
              <a:rPr lang="en-US" sz="2400" b="1" dirty="0">
                <a:solidFill>
                  <a:srgbClr val="5014F8"/>
                </a:solidFill>
                <a:latin typeface="Times New Roman"/>
                <a:ea typeface="Times New Roman"/>
              </a:rPr>
              <a:t>- 1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] + 1, </a:t>
            </a:r>
            <a:r>
              <a:rPr lang="en-US" sz="2400" b="1" dirty="0">
                <a:solidFill>
                  <a:srgbClr val="5014F8"/>
                </a:solidFill>
                <a:latin typeface="Times New Roman"/>
                <a:ea typeface="Times New Roman"/>
                <a:sym typeface="Symbol"/>
              </a:rPr>
              <a:t></a:t>
            </a:r>
            <a:r>
              <a:rPr lang="en-US" sz="2400" b="1" dirty="0">
                <a:solidFill>
                  <a:srgbClr val="5014F8"/>
                </a:solidFill>
                <a:latin typeface="Times New Roman"/>
                <a:ea typeface="Times New Roman"/>
              </a:rPr>
              <a:t>[</a:t>
            </a:r>
            <a:r>
              <a:rPr lang="en-US" sz="2400" b="1" i="1" dirty="0">
                <a:solidFill>
                  <a:srgbClr val="5014F8"/>
                </a:solidFill>
                <a:latin typeface="Times New Roman"/>
                <a:ea typeface="Times New Roman"/>
              </a:rPr>
              <a:t>y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]] should be the found range.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 Box 3">
            <a:extLst>
              <a:ext uri="{FF2B5EF4-FFF2-40B4-BE49-F238E27FC236}">
                <a16:creationId xmlns:a16="http://schemas.microsoft.com/office/drawing/2014/main" xmlns="" id="{D51FE601-AA1F-477D-80B1-1B207A97F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905" y="3783339"/>
            <a:ext cx="3047096" cy="254574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kumimoji="0" lang="en-US" altLang="zh-CN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kumimoji="0" lang="en-US" altLang="zh-CN" b="0" i="0" u="sng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kumimoji="0" lang="en-US" altLang="zh-CN" b="0" i="0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kumimoji="0" lang="en-US" altLang="zh-CN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kumimoji="0" lang="en-US" altLang="zh-CN" b="0" i="1" u="sng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US" altLang="zh-CN" u="sng" dirty="0"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kumimoji="0" lang="en-US" altLang="zh-CN" b="0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kumimoji="0" lang="en-US" altLang="zh-CN" b="0" i="1" u="sng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kumimoji="0" lang="en-US" altLang="zh-CN" b="0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kumimoji="0" lang="en-US" altLang="zh-CN" b="0" i="1" u="sng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g</a:t>
            </a:r>
            <a:r>
              <a:rPr kumimoji="0" lang="en-US" altLang="zh-CN" b="0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kumimoji="0" lang="en-US" altLang="zh-CN" b="0" i="1" u="sng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en-US" altLang="zh-CN" b="0" i="1" u="sng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0 	1	0	0	0</a:t>
            </a:r>
            <a:endParaRPr kumimoji="0" lang="en-US" altLang="zh-CN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lvl="1" algn="just" eaLnBrk="1" hangingPunct="1"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0	1	1	0	0</a:t>
            </a:r>
            <a:endParaRPr lang="en-US" altLang="zh-CN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lvl="1" algn="just" eaLnBrk="1" hangingPunct="1"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0	1	1	1	0</a:t>
            </a:r>
          </a:p>
          <a:p>
            <a:pPr lvl="1" algn="just" eaLnBrk="1" hangingPunct="1"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altLang="zh-CN" dirty="0">
                <a:latin typeface="Calibri" pitchFamily="34" charset="0"/>
                <a:ea typeface="宋体" pitchFamily="2" charset="-122"/>
                <a:cs typeface="宋体" pitchFamily="2" charset="-122"/>
              </a:rPr>
              <a:t>0	1	2	1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lang="en-US" altLang="zh-CN" dirty="0">
                <a:latin typeface="Calibri" pitchFamily="34" charset="0"/>
                <a:ea typeface="宋体" pitchFamily="2" charset="-122"/>
                <a:cs typeface="宋体" pitchFamily="2" charset="-122"/>
              </a:rPr>
              <a:t>0</a:t>
            </a:r>
            <a:endParaRPr lang="en-US" altLang="zh-CN" dirty="0"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lvl="5" algn="just"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0	2	2	1	0</a:t>
            </a:r>
            <a:endParaRPr lang="en-US" altLang="zh-CN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lvl="5" algn="just"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0	2	3	1	0</a:t>
            </a:r>
            <a:endParaRPr lang="en-US" altLang="zh-CN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lvl="1" algn="just" eaLnBrk="1" hangingPunct="1"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	2	3	1	0</a:t>
            </a:r>
            <a:endParaRPr lang="en-US" altLang="zh-CN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lvl="1" algn="just" eaLnBrk="1" hangingPunct="1"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altLang="zh-CN" dirty="0">
                <a:latin typeface="Calibri" pitchFamily="34" charset="0"/>
                <a:ea typeface="宋体" pitchFamily="2" charset="-122"/>
                <a:cs typeface="宋体" pitchFamily="2" charset="-122"/>
              </a:rPr>
              <a:t>1	3	3 	1	0</a:t>
            </a:r>
            <a:endParaRPr lang="en-US" altLang="zh-CN" i="1" dirty="0"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6" name="矩形 31">
            <a:extLst>
              <a:ext uri="{FF2B5EF4-FFF2-40B4-BE49-F238E27FC236}">
                <a16:creationId xmlns:a16="http://schemas.microsoft.com/office/drawing/2014/main" xmlns="" id="{3FBBA580-885C-4DDF-8B28-56A8E41E233F}"/>
              </a:ext>
            </a:extLst>
          </p:cNvPr>
          <p:cNvSpPr/>
          <p:nvPr/>
        </p:nvSpPr>
        <p:spPr>
          <a:xfrm>
            <a:off x="7862842" y="3798786"/>
            <a:ext cx="2677718" cy="25303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2296D8BA-4DCD-4C16-A61B-B57AB62D8392}"/>
              </a:ext>
            </a:extLst>
          </p:cNvPr>
          <p:cNvSpPr txBox="1"/>
          <p:nvPr/>
        </p:nvSpPr>
        <p:spPr>
          <a:xfrm>
            <a:off x="893052" y="3835548"/>
            <a:ext cx="45517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50000"/>
            </a:pPr>
            <a:r>
              <a:rPr lang="en-AU" sz="2400" b="1" dirty="0">
                <a:solidFill>
                  <a:srgbClr val="FF0000"/>
                </a:solidFill>
                <a:ea typeface="SimSun"/>
              </a:rPr>
              <a:t>Example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50000"/>
            </a:pPr>
            <a:r>
              <a:rPr lang="en-AU" sz="2000" b="1" dirty="0">
                <a:solidFill>
                  <a:srgbClr val="5014F8"/>
                </a:solidFill>
                <a:latin typeface="Times New Roman"/>
                <a:ea typeface="SimSun"/>
              </a:rPr>
              <a:t>To find the first and the last appearance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50000"/>
            </a:pPr>
            <a:r>
              <a:rPr lang="en-AU" sz="2000" b="1" dirty="0">
                <a:solidFill>
                  <a:srgbClr val="5014F8"/>
                </a:solidFill>
                <a:latin typeface="Times New Roman"/>
                <a:ea typeface="SimSun"/>
              </a:rPr>
              <a:t>of </a:t>
            </a:r>
            <a:r>
              <a:rPr lang="en-AU" sz="2000" b="1" i="1" dirty="0">
                <a:solidFill>
                  <a:srgbClr val="5014F8"/>
                </a:solidFill>
                <a:latin typeface="Times New Roman"/>
                <a:ea typeface="SimSun"/>
              </a:rPr>
              <a:t>c </a:t>
            </a:r>
            <a:r>
              <a:rPr lang="en-AU" sz="2000" b="1" dirty="0">
                <a:solidFill>
                  <a:srgbClr val="5014F8"/>
                </a:solidFill>
                <a:latin typeface="Times New Roman"/>
                <a:ea typeface="SimSun"/>
              </a:rPr>
              <a:t>in </a:t>
            </a:r>
            <a:r>
              <a:rPr lang="en-US" sz="2000" b="1" i="1" dirty="0">
                <a:solidFill>
                  <a:srgbClr val="5014F8"/>
                </a:solidFill>
                <a:latin typeface="Times New Roman"/>
                <a:ea typeface="Times New Roman"/>
              </a:rPr>
              <a:t>L</a:t>
            </a:r>
            <a:r>
              <a:rPr lang="en-US" sz="2000" b="1" dirty="0">
                <a:solidFill>
                  <a:srgbClr val="5014F8"/>
                </a:solidFill>
                <a:latin typeface="Times New Roman"/>
                <a:ea typeface="Times New Roman"/>
              </a:rPr>
              <a:t>[2 .. 4], we only need to find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50000"/>
            </a:pPr>
            <a:r>
              <a:rPr lang="en-US" sz="2000" b="1" i="1" dirty="0">
                <a:solidFill>
                  <a:srgbClr val="5014F8"/>
                </a:solidFill>
                <a:latin typeface="Times New Roman"/>
                <a:ea typeface="Times New Roman"/>
              </a:rPr>
              <a:t>c</a:t>
            </a:r>
            <a:r>
              <a:rPr lang="en-US" sz="2000" b="1" dirty="0">
                <a:solidFill>
                  <a:srgbClr val="5014F8"/>
                </a:solidFill>
                <a:latin typeface="Times New Roman"/>
                <a:ea typeface="Times New Roman"/>
              </a:rPr>
              <a:t>[2 – 1] = </a:t>
            </a:r>
            <a:r>
              <a:rPr lang="en-US" sz="2000" b="1" i="1" dirty="0">
                <a:solidFill>
                  <a:srgbClr val="5014F8"/>
                </a:solidFill>
                <a:latin typeface="Times New Roman"/>
                <a:ea typeface="Times New Roman"/>
              </a:rPr>
              <a:t>c</a:t>
            </a:r>
            <a:r>
              <a:rPr lang="en-US" sz="2000" b="1" dirty="0">
                <a:solidFill>
                  <a:srgbClr val="5014F8"/>
                </a:solidFill>
                <a:latin typeface="Times New Roman"/>
                <a:ea typeface="Times New Roman"/>
              </a:rPr>
              <a:t>[1] = 0 and </a:t>
            </a:r>
            <a:r>
              <a:rPr lang="en-US" sz="2000" b="1" i="1" dirty="0">
                <a:solidFill>
                  <a:srgbClr val="5014F8"/>
                </a:solidFill>
                <a:latin typeface="Times New Roman"/>
                <a:ea typeface="Times New Roman"/>
              </a:rPr>
              <a:t>c</a:t>
            </a:r>
            <a:r>
              <a:rPr lang="en-US" sz="2000" b="1" dirty="0">
                <a:solidFill>
                  <a:srgbClr val="5014F8"/>
                </a:solidFill>
                <a:latin typeface="Times New Roman"/>
                <a:ea typeface="Times New Roman"/>
              </a:rPr>
              <a:t>[4] = 2. So the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50000"/>
            </a:pPr>
            <a:r>
              <a:rPr lang="en-US" sz="2000" b="1" dirty="0">
                <a:solidFill>
                  <a:srgbClr val="5014F8"/>
                </a:solidFill>
                <a:latin typeface="Times New Roman"/>
                <a:ea typeface="Times New Roman"/>
              </a:rPr>
              <a:t>corresponding range is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50000"/>
            </a:pPr>
            <a:r>
              <a:rPr lang="en-AU" sz="2000" b="1" dirty="0">
                <a:solidFill>
                  <a:srgbClr val="5014F8"/>
                </a:solidFill>
                <a:latin typeface="Times New Roman"/>
                <a:ea typeface="SimSun"/>
              </a:rPr>
              <a:t>[</a:t>
            </a:r>
            <a:r>
              <a:rPr lang="en-US" sz="2000" b="1" i="1" dirty="0">
                <a:solidFill>
                  <a:srgbClr val="5014F8"/>
                </a:solidFill>
                <a:latin typeface="Times New Roman"/>
                <a:ea typeface="Times New Roman"/>
              </a:rPr>
              <a:t>c</a:t>
            </a:r>
            <a:r>
              <a:rPr lang="en-US" sz="2000" b="1" dirty="0">
                <a:solidFill>
                  <a:srgbClr val="5014F8"/>
                </a:solidFill>
                <a:latin typeface="Times New Roman"/>
                <a:ea typeface="Times New Roman"/>
              </a:rPr>
              <a:t>[2</a:t>
            </a:r>
            <a:r>
              <a:rPr lang="en-US" sz="2000" b="1" i="1" dirty="0">
                <a:solidFill>
                  <a:srgbClr val="5014F8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>
                <a:solidFill>
                  <a:srgbClr val="5014F8"/>
                </a:solidFill>
                <a:latin typeface="Times New Roman"/>
                <a:ea typeface="Times New Roman"/>
              </a:rPr>
              <a:t>- 1</a:t>
            </a:r>
            <a:r>
              <a:rPr lang="en-AU" sz="2000" b="1" dirty="0">
                <a:solidFill>
                  <a:srgbClr val="5014F8"/>
                </a:solidFill>
                <a:latin typeface="Times New Roman"/>
                <a:ea typeface="SimSun"/>
              </a:rPr>
              <a:t>] + 1,  </a:t>
            </a:r>
            <a:r>
              <a:rPr lang="en-US" sz="2000" b="1" i="1" dirty="0">
                <a:solidFill>
                  <a:srgbClr val="5014F8"/>
                </a:solidFill>
                <a:latin typeface="Times New Roman"/>
                <a:ea typeface="Times New Roman"/>
              </a:rPr>
              <a:t>c</a:t>
            </a:r>
            <a:r>
              <a:rPr lang="en-US" sz="2000" b="1" dirty="0">
                <a:solidFill>
                  <a:srgbClr val="5014F8"/>
                </a:solidFill>
                <a:latin typeface="Times New Roman"/>
                <a:ea typeface="Times New Roman"/>
              </a:rPr>
              <a:t>[4</a:t>
            </a:r>
            <a:r>
              <a:rPr lang="en-AU" sz="2000" b="1" dirty="0">
                <a:solidFill>
                  <a:srgbClr val="5014F8"/>
                </a:solidFill>
                <a:latin typeface="Times New Roman"/>
                <a:ea typeface="SimSun"/>
              </a:rPr>
              <a:t>]] = [1, 2].</a:t>
            </a:r>
            <a:endParaRPr lang="en-US" sz="2000" b="1" dirty="0">
              <a:solidFill>
                <a:srgbClr val="5014F8"/>
              </a:solidFill>
              <a:latin typeface="Times New Roman"/>
              <a:ea typeface="SimSun"/>
            </a:endParaRPr>
          </a:p>
        </p:txBody>
      </p:sp>
      <p:sp>
        <p:nvSpPr>
          <p:cNvPr id="98" name="Text Box 15">
            <a:extLst>
              <a:ext uri="{FF2B5EF4-FFF2-40B4-BE49-F238E27FC236}">
                <a16:creationId xmlns:a16="http://schemas.microsoft.com/office/drawing/2014/main" xmlns="" id="{9B47C66D-1CDD-49C2-A614-DB8C50C54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710" y="3771620"/>
            <a:ext cx="1180104" cy="25148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sng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F	L </a:t>
            </a:r>
            <a:endParaRPr lang="en-US" altLang="zh-CN" sz="2000" u="sng" dirty="0">
              <a:latin typeface="Arial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	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i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$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1" name="矩形 27">
            <a:extLst>
              <a:ext uri="{FF2B5EF4-FFF2-40B4-BE49-F238E27FC236}">
                <a16:creationId xmlns:a16="http://schemas.microsoft.com/office/drawing/2014/main" xmlns="" id="{170758F3-9741-4D54-BCF2-A5A5B0FA1E19}"/>
              </a:ext>
            </a:extLst>
          </p:cNvPr>
          <p:cNvSpPr/>
          <p:nvPr/>
        </p:nvSpPr>
        <p:spPr>
          <a:xfrm>
            <a:off x="5364855" y="3773616"/>
            <a:ext cx="1798398" cy="258819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409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7626" name="Rectangle 4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8" name="Title 1">
            <a:extLst>
              <a:ext uri="{FF2B5EF4-FFF2-40B4-BE49-F238E27FC236}">
                <a16:creationId xmlns:a16="http://schemas.microsoft.com/office/drawing/2014/main" xmlns="" id="{D7597C3C-3416-4A12-84F3-076F69C4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Reduce </a:t>
            </a:r>
            <a:r>
              <a:rPr lang="en-US" i="1" dirty="0" err="1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rankAll</a:t>
            </a:r>
            <a:r>
              <a:rPr lang="en-US" dirty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-Index Size</a:t>
            </a:r>
          </a:p>
        </p:txBody>
      </p:sp>
      <p:sp>
        <p:nvSpPr>
          <p:cNvPr id="170" name="Slide Number Placeholder 3">
            <a:extLst>
              <a:ext uri="{FF2B5EF4-FFF2-40B4-BE49-F238E27FC236}">
                <a16:creationId xmlns:a16="http://schemas.microsoft.com/office/drawing/2014/main" xmlns="" id="{8904C134-633C-4687-905E-30FB5A978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6400" y="6400800"/>
            <a:ext cx="1219200" cy="283464"/>
          </a:xfrm>
        </p:spPr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17</a:t>
            </a:fld>
            <a:endParaRPr lang="en-CA" dirty="0"/>
          </a:p>
        </p:txBody>
      </p:sp>
      <p:sp>
        <p:nvSpPr>
          <p:cNvPr id="171" name="Text Box 15">
            <a:extLst>
              <a:ext uri="{FF2B5EF4-FFF2-40B4-BE49-F238E27FC236}">
                <a16:creationId xmlns:a16="http://schemas.microsoft.com/office/drawing/2014/main" xmlns="" id="{DA13544C-9C8D-4EDE-B22E-229417FBF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334" y="3809644"/>
            <a:ext cx="1450430" cy="25303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sng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F	L</a:t>
            </a:r>
            <a:r>
              <a:rPr kumimoji="0" lang="en-US" altLang="zh-CN" b="0" i="0" u="sng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sng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rk</a:t>
            </a:r>
            <a:r>
              <a:rPr kumimoji="0" lang="en-US" altLang="zh-CN" b="0" i="1" u="sng" strike="noStrike" cap="none" normalizeH="0" baseline="-30000" dirty="0" err="1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L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	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1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1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g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1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u="none" strike="noStrike" cap="none" normalizeH="0" baseline="-25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-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altLang="zh-CN" i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2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c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2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3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	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72" name="Text Box 15">
            <a:extLst>
              <a:ext uri="{FF2B5EF4-FFF2-40B4-BE49-F238E27FC236}">
                <a16:creationId xmlns:a16="http://schemas.microsoft.com/office/drawing/2014/main" xmlns="" id="{EDF5B8F2-2AB0-485B-8B45-66E75DB15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7389" y="3777655"/>
            <a:ext cx="417477" cy="27879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sng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L </a:t>
            </a:r>
            <a:r>
              <a:rPr kumimoji="0" lang="en-US" altLang="zh-CN" b="0" i="0" u="sng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/>
            <a:r>
              <a:rPr lang="en-US" altLang="zh-CN" i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/>
            <a:r>
              <a:rPr lang="en-US" altLang="zh-CN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$   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      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73" name="右箭头 22">
            <a:extLst>
              <a:ext uri="{FF2B5EF4-FFF2-40B4-BE49-F238E27FC236}">
                <a16:creationId xmlns:a16="http://schemas.microsoft.com/office/drawing/2014/main" xmlns="" id="{C2A83AE3-D0BB-486C-8E25-8457F10E404C}"/>
              </a:ext>
            </a:extLst>
          </p:cNvPr>
          <p:cNvSpPr/>
          <p:nvPr/>
        </p:nvSpPr>
        <p:spPr>
          <a:xfrm>
            <a:off x="3000009" y="4719482"/>
            <a:ext cx="604157" cy="66947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矩形 27">
            <a:extLst>
              <a:ext uri="{FF2B5EF4-FFF2-40B4-BE49-F238E27FC236}">
                <a16:creationId xmlns:a16="http://schemas.microsoft.com/office/drawing/2014/main" xmlns="" id="{F6BBDB5E-D9B6-4BF5-9A24-9619E3BDDB93}"/>
              </a:ext>
            </a:extLst>
          </p:cNvPr>
          <p:cNvSpPr/>
          <p:nvPr/>
        </p:nvSpPr>
        <p:spPr>
          <a:xfrm>
            <a:off x="818576" y="3764479"/>
            <a:ext cx="1970886" cy="251756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矩形 30">
            <a:extLst>
              <a:ext uri="{FF2B5EF4-FFF2-40B4-BE49-F238E27FC236}">
                <a16:creationId xmlns:a16="http://schemas.microsoft.com/office/drawing/2014/main" xmlns="" id="{68620459-F9D0-433E-B9F7-7F17B30173F8}"/>
              </a:ext>
            </a:extLst>
          </p:cNvPr>
          <p:cNvSpPr/>
          <p:nvPr/>
        </p:nvSpPr>
        <p:spPr>
          <a:xfrm>
            <a:off x="5974178" y="3794197"/>
            <a:ext cx="500745" cy="24928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6" name="组合 39">
            <a:extLst>
              <a:ext uri="{FF2B5EF4-FFF2-40B4-BE49-F238E27FC236}">
                <a16:creationId xmlns:a16="http://schemas.microsoft.com/office/drawing/2014/main" xmlns="" id="{C066C4EA-CCCA-4394-9397-CA330EBD342A}"/>
              </a:ext>
            </a:extLst>
          </p:cNvPr>
          <p:cNvGrpSpPr/>
          <p:nvPr/>
        </p:nvGrpSpPr>
        <p:grpSpPr>
          <a:xfrm>
            <a:off x="3930059" y="3788751"/>
            <a:ext cx="1782930" cy="2492828"/>
            <a:chOff x="7505765" y="3380014"/>
            <a:chExt cx="1782930" cy="2492828"/>
          </a:xfrm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xmlns="" id="{3762C09D-ED79-46D2-B12D-96F1123C6D93}"/>
                </a:ext>
              </a:extLst>
            </p:cNvPr>
            <p:cNvSpPr txBox="1"/>
            <p:nvPr/>
          </p:nvSpPr>
          <p:spPr>
            <a:xfrm>
              <a:off x="7533086" y="3739270"/>
              <a:ext cx="17556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i="1" dirty="0" err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zh-CN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x</a:t>
              </a:r>
              <a:r>
                <a:rPr lang="en-US" i="1" baseline="-25000" dirty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&lt;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 panose="05050102010706020507" pitchFamily="18" charset="2"/>
                </a:rPr>
                <a:t></a:t>
              </a:r>
              <a:r>
                <a: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anose="05050102010706020507" pitchFamily="18" charset="2"/>
                </a:rPr>
                <a:t></a:t>
              </a:r>
              <a:r>
                <a: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&gt; 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8" name="矩形 32">
              <a:extLst>
                <a:ext uri="{FF2B5EF4-FFF2-40B4-BE49-F238E27FC236}">
                  <a16:creationId xmlns:a16="http://schemas.microsoft.com/office/drawing/2014/main" xmlns="" id="{E2E193FD-2963-462D-8995-2F89F3FCFAEA}"/>
                </a:ext>
              </a:extLst>
            </p:cNvPr>
            <p:cNvSpPr/>
            <p:nvPr/>
          </p:nvSpPr>
          <p:spPr>
            <a:xfrm>
              <a:off x="7505765" y="3380014"/>
              <a:ext cx="1670957" cy="2492828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9" name="组合 35">
            <a:extLst>
              <a:ext uri="{FF2B5EF4-FFF2-40B4-BE49-F238E27FC236}">
                <a16:creationId xmlns:a16="http://schemas.microsoft.com/office/drawing/2014/main" xmlns="" id="{451B07A0-339F-4E1E-9FC5-1DF13876D4D0}"/>
              </a:ext>
            </a:extLst>
          </p:cNvPr>
          <p:cNvGrpSpPr/>
          <p:nvPr/>
        </p:nvGrpSpPr>
        <p:grpSpPr>
          <a:xfrm>
            <a:off x="10208522" y="3738800"/>
            <a:ext cx="832516" cy="2545053"/>
            <a:chOff x="10249466" y="3330061"/>
            <a:chExt cx="832516" cy="2545053"/>
          </a:xfrm>
        </p:grpSpPr>
        <p:sp>
          <p:nvSpPr>
            <p:cNvPr id="180" name="Text Box 2">
              <a:extLst>
                <a:ext uri="{FF2B5EF4-FFF2-40B4-BE49-F238E27FC236}">
                  <a16:creationId xmlns:a16="http://schemas.microsoft.com/office/drawing/2014/main" xmlns="" id="{53B82E0D-5842-4178-BD9A-D72B182D66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49466" y="3630301"/>
              <a:ext cx="682388" cy="223823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1" algn="just" eaLnBrk="1" hangingPunct="1"/>
              <a:r>
                <a:rPr lang="en-CA" altLang="zh-CN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8</a:t>
              </a:r>
            </a:p>
            <a:p>
              <a:pPr lvl="1" algn="just" eaLnBrk="1" hangingPunct="1"/>
              <a:r>
                <a:rPr lang="en-CA" altLang="zh-CN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7</a:t>
              </a:r>
            </a:p>
            <a:p>
              <a:pPr lvl="1" algn="just" eaLnBrk="1" hangingPunct="1"/>
              <a:r>
                <a:rPr lang="en-CA" altLang="zh-CN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5</a:t>
              </a:r>
            </a:p>
            <a:p>
              <a:pPr lvl="1" algn="just" eaLnBrk="1" hangingPunct="1"/>
              <a:r>
                <a:rPr lang="en-CA" altLang="zh-CN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3</a:t>
              </a:r>
            </a:p>
            <a:p>
              <a:pPr lvl="1" algn="just" eaLnBrk="1" hangingPunct="1"/>
              <a:r>
                <a:rPr lang="en-CA" altLang="zh-CN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6</a:t>
              </a:r>
            </a:p>
            <a:p>
              <a:pPr lvl="1" algn="just" eaLnBrk="1" hangingPunct="1"/>
              <a:r>
                <a:rPr lang="en-CA" altLang="zh-CN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2</a:t>
              </a:r>
            </a:p>
            <a:p>
              <a:pPr lvl="1" algn="just" eaLnBrk="1" hangingPunct="1"/>
              <a:r>
                <a:rPr lang="en-CA" altLang="zh-CN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1</a:t>
              </a:r>
            </a:p>
            <a:p>
              <a:pPr lvl="1" algn="just" eaLnBrk="1" hangingPunct="1"/>
              <a:r>
                <a:rPr lang="en-CA" altLang="zh-CN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4</a:t>
              </a:r>
              <a:endParaRPr lang="zh-CN" altLang="zh-CN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181" name="组合 34">
              <a:extLst>
                <a:ext uri="{FF2B5EF4-FFF2-40B4-BE49-F238E27FC236}">
                  <a16:creationId xmlns:a16="http://schemas.microsoft.com/office/drawing/2014/main" xmlns="" id="{51743F13-13E0-4B55-A6B3-25E40A44E4C7}"/>
                </a:ext>
              </a:extLst>
            </p:cNvPr>
            <p:cNvGrpSpPr/>
            <p:nvPr/>
          </p:nvGrpSpPr>
          <p:grpSpPr>
            <a:xfrm>
              <a:off x="10495125" y="3330061"/>
              <a:ext cx="586857" cy="2545053"/>
              <a:chOff x="10631605" y="3330061"/>
              <a:chExt cx="586857" cy="2545053"/>
            </a:xfrm>
          </p:grpSpPr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xmlns="" id="{42159F81-665B-4E65-B8F3-109B57E26DD1}"/>
                  </a:ext>
                </a:extLst>
              </p:cNvPr>
              <p:cNvSpPr txBox="1"/>
              <p:nvPr/>
            </p:nvSpPr>
            <p:spPr>
              <a:xfrm>
                <a:off x="10658902" y="3330061"/>
                <a:ext cx="53610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u="sng" dirty="0">
                    <a:latin typeface="Calibri" pitchFamily="34" charset="0"/>
                    <a:cs typeface="Times New Roman" pitchFamily="18" charset="0"/>
                  </a:rPr>
                  <a:t>SA</a:t>
                </a:r>
                <a:r>
                  <a:rPr lang="en-US" altLang="zh-CN" u="sng" dirty="0">
                    <a:latin typeface="Calibri" pitchFamily="34" charset="0"/>
                    <a:cs typeface="Times New Roman" pitchFamily="18" charset="0"/>
                  </a:rPr>
                  <a:t>*</a:t>
                </a:r>
                <a:endParaRPr lang="zh-CN" altLang="en-US" u="sng" dirty="0"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83" name="矩形 28">
                <a:extLst>
                  <a:ext uri="{FF2B5EF4-FFF2-40B4-BE49-F238E27FC236}">
                    <a16:creationId xmlns:a16="http://schemas.microsoft.com/office/drawing/2014/main" xmlns="" id="{F4FDCAC0-38CA-4BA0-967D-FFB220185247}"/>
                  </a:ext>
                </a:extLst>
              </p:cNvPr>
              <p:cNvSpPr/>
              <p:nvPr/>
            </p:nvSpPr>
            <p:spPr>
              <a:xfrm>
                <a:off x="10631605" y="3382286"/>
                <a:ext cx="586857" cy="2492828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84" name="组合 36">
            <a:extLst>
              <a:ext uri="{FF2B5EF4-FFF2-40B4-BE49-F238E27FC236}">
                <a16:creationId xmlns:a16="http://schemas.microsoft.com/office/drawing/2014/main" xmlns="" id="{1EDC5E37-33E6-4594-8447-08417197B408}"/>
              </a:ext>
            </a:extLst>
          </p:cNvPr>
          <p:cNvGrpSpPr/>
          <p:nvPr/>
        </p:nvGrpSpPr>
        <p:grpSpPr>
          <a:xfrm>
            <a:off x="1957312" y="3769490"/>
            <a:ext cx="832150" cy="2555635"/>
            <a:chOff x="9299811" y="2867310"/>
            <a:chExt cx="720945" cy="3103365"/>
          </a:xfrm>
        </p:grpSpPr>
        <p:sp>
          <p:nvSpPr>
            <p:cNvPr id="185" name="Text Box 2">
              <a:extLst>
                <a:ext uri="{FF2B5EF4-FFF2-40B4-BE49-F238E27FC236}">
                  <a16:creationId xmlns:a16="http://schemas.microsoft.com/office/drawing/2014/main" xmlns="" id="{387759EA-BD93-4906-95A3-75CC60116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9811" y="3221008"/>
              <a:ext cx="682388" cy="274966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8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7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5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3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6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2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CA" altLang="zh-CN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1</a:t>
              </a:r>
              <a:endParaRPr kumimoji="0" lang="en-CA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4</a:t>
              </a:r>
              <a:endPara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7666354A-9005-415E-A748-31AF51525CBD}"/>
                </a:ext>
              </a:extLst>
            </p:cNvPr>
            <p:cNvSpPr txBox="1"/>
            <p:nvPr/>
          </p:nvSpPr>
          <p:spPr>
            <a:xfrm>
              <a:off x="9600063" y="2867310"/>
              <a:ext cx="420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u="sng" dirty="0">
                  <a:latin typeface="Calibri" pitchFamily="34" charset="0"/>
                  <a:cs typeface="Times New Roman" pitchFamily="18" charset="0"/>
                </a:rPr>
                <a:t>SA</a:t>
              </a:r>
              <a:endParaRPr lang="zh-CN" altLang="en-US" i="1" u="sng" dirty="0"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87" name="Text Box 2">
            <a:extLst>
              <a:ext uri="{FF2B5EF4-FFF2-40B4-BE49-F238E27FC236}">
                <a16:creationId xmlns:a16="http://schemas.microsoft.com/office/drawing/2014/main" xmlns="" id="{78775A43-5DDD-4E0F-AEBF-4021A107A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509" y="4593413"/>
            <a:ext cx="1676173" cy="133440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F</a:t>
            </a:r>
            <a:r>
              <a:rPr kumimoji="0" lang="en-CA" altLang="zh-CN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kumimoji="0" lang="en-CA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= &lt;$; 1, 1&gt;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F</a:t>
            </a:r>
            <a:r>
              <a:rPr kumimoji="0" lang="en-CA" altLang="zh-CN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kumimoji="0" lang="en-CA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= &lt;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kumimoji="0" lang="en-CA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; 2, 4&gt;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F</a:t>
            </a:r>
            <a:r>
              <a:rPr kumimoji="0" lang="en-CA" altLang="zh-CN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kumimoji="0" lang="en-CA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= &lt;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kumimoji="0" lang="en-CA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; 5, 7&gt;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F</a:t>
            </a:r>
            <a:r>
              <a:rPr kumimoji="0" lang="en-CA" altLang="zh-CN" b="0" i="1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g</a:t>
            </a:r>
            <a:r>
              <a:rPr kumimoji="0" lang="en-CA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= &lt;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g</a:t>
            </a:r>
            <a:r>
              <a:rPr kumimoji="0" lang="en-CA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; 8, 8&gt;</a:t>
            </a:r>
          </a:p>
          <a:p>
            <a:pPr marL="457200" marR="0" lvl="1" indent="0" algn="just" defTabSz="914400" rtl="0" eaLnBrk="1" fontAlgn="base" latinLnBrk="0" hangingPunct="1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88" name="Text Box 3">
            <a:extLst>
              <a:ext uri="{FF2B5EF4-FFF2-40B4-BE49-F238E27FC236}">
                <a16:creationId xmlns:a16="http://schemas.microsoft.com/office/drawing/2014/main" xmlns="" id="{39846158-F985-4A89-A48D-F4CFEFC81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064" y="3791503"/>
            <a:ext cx="898634" cy="308943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US" altLang="zh-CN" b="0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i</a:t>
            </a:r>
            <a:r>
              <a:rPr kumimoji="0" lang="en-US" altLang="zh-CN" b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en-US" altLang="zh-CN" b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5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6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7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8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xmlns="" id="{304CD493-9498-467C-8E7E-6B2E217BFB32}"/>
              </a:ext>
            </a:extLst>
          </p:cNvPr>
          <p:cNvSpPr txBox="1"/>
          <p:nvPr/>
        </p:nvSpPr>
        <p:spPr>
          <a:xfrm>
            <a:off x="5617028" y="479763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AF018A2F-BC62-4FE1-90EF-8F3A3FC70366}"/>
              </a:ext>
            </a:extLst>
          </p:cNvPr>
          <p:cNvSpPr txBox="1"/>
          <p:nvPr/>
        </p:nvSpPr>
        <p:spPr>
          <a:xfrm>
            <a:off x="6481928" y="479566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xmlns="" id="{41522D32-F38B-47AB-B476-C2E01B00F6C2}"/>
              </a:ext>
            </a:extLst>
          </p:cNvPr>
          <p:cNvSpPr txBox="1"/>
          <p:nvPr/>
        </p:nvSpPr>
        <p:spPr>
          <a:xfrm>
            <a:off x="10066203" y="479368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grpSp>
        <p:nvGrpSpPr>
          <p:cNvPr id="192" name="组合 48">
            <a:extLst>
              <a:ext uri="{FF2B5EF4-FFF2-40B4-BE49-F238E27FC236}">
                <a16:creationId xmlns:a16="http://schemas.microsoft.com/office/drawing/2014/main" xmlns="" id="{2089F4DE-D4B9-4C00-B85D-1C8E4EB15492}"/>
              </a:ext>
            </a:extLst>
          </p:cNvPr>
          <p:cNvGrpSpPr/>
          <p:nvPr/>
        </p:nvGrpSpPr>
        <p:grpSpPr>
          <a:xfrm>
            <a:off x="4463595" y="1605749"/>
            <a:ext cx="7837388" cy="1799476"/>
            <a:chOff x="6832810" y="1669663"/>
            <a:chExt cx="5577739" cy="1799476"/>
          </a:xfrm>
          <a:solidFill>
            <a:schemeClr val="bg1">
              <a:lumMod val="85000"/>
            </a:schemeClr>
          </a:solidFill>
        </p:grpSpPr>
        <p:grpSp>
          <p:nvGrpSpPr>
            <p:cNvPr id="193" name="组合 45">
              <a:extLst>
                <a:ext uri="{FF2B5EF4-FFF2-40B4-BE49-F238E27FC236}">
                  <a16:creationId xmlns:a16="http://schemas.microsoft.com/office/drawing/2014/main" xmlns="" id="{7D7F121E-ACC7-4840-80FF-E884A5F13FCC}"/>
                </a:ext>
              </a:extLst>
            </p:cNvPr>
            <p:cNvGrpSpPr/>
            <p:nvPr/>
          </p:nvGrpSpPr>
          <p:grpSpPr>
            <a:xfrm>
              <a:off x="6832810" y="1669663"/>
              <a:ext cx="2844002" cy="1063452"/>
              <a:chOff x="5783284" y="1815440"/>
              <a:chExt cx="2844002" cy="1063452"/>
            </a:xfrm>
            <a:grpFill/>
          </p:grpSpPr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xmlns="" id="{6ED32431-C099-4E01-AF57-099FC882E718}"/>
                  </a:ext>
                </a:extLst>
              </p:cNvPr>
              <p:cNvSpPr txBox="1"/>
              <p:nvPr/>
            </p:nvSpPr>
            <p:spPr>
              <a:xfrm>
                <a:off x="5790953" y="1815440"/>
                <a:ext cx="2836333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i="1" dirty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top</a:t>
                </a:r>
                <a:r>
                  <a:rPr lang="en-US" altLang="zh-CN" sz="2000" b="1" dirty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altLang="zh-CN" sz="2000" b="1" i="1" dirty="0" smtClean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altLang="zh-CN" sz="2000" b="1" dirty="0" smtClean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CN" sz="2000" b="1" i="1" dirty="0" smtClean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zh-CN" sz="2000" b="1" dirty="0" smtClean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altLang="zh-CN" sz="2000" b="1" dirty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altLang="zh-CN" sz="2000" b="1" i="1" dirty="0" smtClean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zh-CN" sz="2000" b="1" i="1" baseline="-25000" dirty="0" smtClean="0">
                    <a:solidFill>
                      <a:srgbClr val="5014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000" b="1" dirty="0" smtClean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[ </a:t>
                </a:r>
                <a:r>
                  <a:rPr lang="en-US" sz="2000" b="1" dirty="0">
                    <a:solidFill>
                      <a:srgbClr val="5014F8"/>
                    </a:solidFill>
                    <a:latin typeface="Symbol" pitchFamily="18" charset="2"/>
                  </a:rPr>
                  <a:t>ë</a:t>
                </a:r>
                <a:r>
                  <a:rPr lang="en-US" altLang="zh-CN" sz="2000" b="1" dirty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CN" sz="2000" b="1" i="1" dirty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top</a:t>
                </a:r>
                <a:r>
                  <a:rPr lang="en-US" altLang="zh-CN" sz="2000" b="1" dirty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altLang="zh-CN" sz="2000" b="1" dirty="0" smtClean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)/</a:t>
                </a:r>
                <a:r>
                  <a:rPr lang="en-US" sz="2000" b="1" dirty="0" smtClean="0">
                    <a:solidFill>
                      <a:srgbClr val="5014F8"/>
                    </a:solidFill>
                    <a:latin typeface="Symbol" pitchFamily="18" charset="2"/>
                    <a:sym typeface="Symbol" panose="05050102010706020507" pitchFamily="18" charset="2"/>
                  </a:rPr>
                  <a:t></a:t>
                </a:r>
                <a:r>
                  <a:rPr lang="en-US" sz="2000" b="1" dirty="0" smtClean="0">
                    <a:solidFill>
                      <a:srgbClr val="5014F8"/>
                    </a:solidFill>
                  </a:rPr>
                  <a:t> </a:t>
                </a:r>
                <a:r>
                  <a:rPr lang="en-US" sz="2000" b="1" dirty="0">
                    <a:solidFill>
                      <a:srgbClr val="5014F8"/>
                    </a:solidFill>
                    <a:latin typeface="Symbol" pitchFamily="18" charset="2"/>
                  </a:rPr>
                  <a:t>û </a:t>
                </a:r>
                <a:r>
                  <a:rPr lang="en-US" altLang="zh-CN" sz="2000" b="1" dirty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] + </a:t>
                </a:r>
                <a:r>
                  <a:rPr lang="en-US" altLang="zh-CN" sz="2000" b="1" i="1" dirty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altLang="zh-CN" sz="2000" b="1" dirty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 +1</a:t>
                </a:r>
                <a:endParaRPr lang="zh-CN" altLang="en-US" sz="2000" b="1" dirty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xmlns="" id="{6D45546A-849E-4F1A-97C4-FFC30442DF62}"/>
                  </a:ext>
                </a:extLst>
              </p:cNvPr>
              <p:cNvSpPr txBox="1"/>
              <p:nvPr/>
            </p:nvSpPr>
            <p:spPr>
              <a:xfrm>
                <a:off x="5783284" y="2232561"/>
                <a:ext cx="2368593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i="1" dirty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bot </a:t>
                </a:r>
                <a:r>
                  <a:rPr lang="en-US" altLang="zh-CN" sz="2000" b="1" dirty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altLang="zh-CN" sz="2000" b="1" i="1" dirty="0" smtClean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altLang="zh-CN" sz="2000" b="1" dirty="0" smtClean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CN" sz="2000" b="1" i="1" dirty="0" smtClean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zh-CN" sz="2000" b="1" dirty="0" smtClean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altLang="zh-CN" sz="2000" b="1" dirty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altLang="zh-CN" sz="2000" b="1" i="1" dirty="0" smtClean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zh-CN" sz="2000" b="1" i="1" baseline="-25000" dirty="0" smtClean="0">
                    <a:solidFill>
                      <a:srgbClr val="5014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000" b="1" dirty="0" smtClean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[ </a:t>
                </a:r>
                <a:r>
                  <a:rPr lang="en-US" sz="2000" b="1" dirty="0" err="1" smtClean="0">
                    <a:solidFill>
                      <a:srgbClr val="5014F8"/>
                    </a:solidFill>
                    <a:latin typeface="Symbol" pitchFamily="18" charset="2"/>
                  </a:rPr>
                  <a:t>ë</a:t>
                </a:r>
                <a:r>
                  <a:rPr lang="en-US" altLang="zh-CN" sz="2000" b="1" i="1" dirty="0" err="1" smtClean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bot</a:t>
                </a:r>
                <a:r>
                  <a:rPr lang="en-US" altLang="zh-CN" sz="2000" b="1" dirty="0" smtClean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en-US" sz="2000" b="1" dirty="0" smtClean="0">
                    <a:solidFill>
                      <a:srgbClr val="5014F8"/>
                    </a:solidFill>
                    <a:latin typeface="Symbol" pitchFamily="18" charset="2"/>
                    <a:sym typeface="Symbol" panose="05050102010706020507" pitchFamily="18" charset="2"/>
                  </a:rPr>
                  <a:t></a:t>
                </a:r>
                <a:r>
                  <a:rPr lang="en-US" sz="2000" b="1" dirty="0" smtClean="0">
                    <a:solidFill>
                      <a:srgbClr val="5014F8"/>
                    </a:solidFill>
                  </a:rPr>
                  <a:t> </a:t>
                </a:r>
                <a:r>
                  <a:rPr lang="en-US" sz="2000" b="1" dirty="0">
                    <a:solidFill>
                      <a:srgbClr val="5014F8"/>
                    </a:solidFill>
                    <a:latin typeface="Symbol" pitchFamily="18" charset="2"/>
                  </a:rPr>
                  <a:t>û </a:t>
                </a:r>
                <a:r>
                  <a:rPr lang="en-US" altLang="zh-CN" sz="2000" b="1" dirty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] + </a:t>
                </a:r>
                <a:r>
                  <a:rPr lang="en-US" altLang="zh-CN" sz="2000" b="1" i="1" dirty="0" smtClean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altLang="zh-CN" sz="2000" b="1" i="1" dirty="0" smtClean="0">
                    <a:solidFill>
                      <a:srgbClr val="5014F8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</a:t>
                </a:r>
                <a:endParaRPr lang="zh-CN" altLang="en-US" sz="2000" b="1" i="1" dirty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zh-CN" altLang="en-US" sz="1600" dirty="0"/>
              </a:p>
            </p:txBody>
          </p:sp>
        </p:grp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xmlns="" id="{37C60D3B-66E7-4A96-9DBF-439C34A4812E}"/>
                </a:ext>
              </a:extLst>
            </p:cNvPr>
            <p:cNvSpPr txBox="1"/>
            <p:nvPr/>
          </p:nvSpPr>
          <p:spPr>
            <a:xfrm>
              <a:off x="6849776" y="2538245"/>
              <a:ext cx="5560773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dirty="0" smtClean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is the number of </a:t>
              </a:r>
              <a:r>
                <a:rPr lang="en-US" sz="2000" b="1" dirty="0">
                  <a:solidFill>
                    <a:srgbClr val="5014F8"/>
                  </a:solidFill>
                  <a:latin typeface="Symbol" pitchFamily="18" charset="2"/>
                  <a:cs typeface="Times New Roman" pitchFamily="18" charset="0"/>
                </a:rPr>
                <a:t>a</a:t>
              </a:r>
              <a:r>
                <a:rPr lang="en-US" sz="2000" b="1" dirty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's appearances </a:t>
              </a:r>
              <a:r>
                <a:rPr lang="en-US" sz="2000" b="1" dirty="0" smtClean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 within </a:t>
              </a:r>
              <a:r>
                <a:rPr lang="en-US" sz="2000" b="1" i="1" dirty="0" smtClean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000" b="1" dirty="0" smtClean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en-US" sz="2000" b="1" dirty="0" smtClean="0">
                  <a:solidFill>
                    <a:srgbClr val="5014F8"/>
                  </a:solidFill>
                  <a:latin typeface="Symbol" pitchFamily="18" charset="2"/>
                </a:rPr>
                <a:t>ë(</a:t>
              </a:r>
              <a:r>
                <a:rPr lang="en-US" sz="2000" b="1" i="1" dirty="0" smtClean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top </a:t>
              </a:r>
              <a:r>
                <a:rPr lang="en-US" sz="2000" b="1" i="1" dirty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000" b="1" dirty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dirty="0" smtClean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altLang="zh-CN" sz="2000" b="1" dirty="0" smtClean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2000" b="1" dirty="0" smtClean="0">
                  <a:solidFill>
                    <a:srgbClr val="5014F8"/>
                  </a:solidFill>
                  <a:latin typeface="Symbol" pitchFamily="18" charset="2"/>
                  <a:sym typeface="Symbol" panose="05050102010706020507" pitchFamily="18" charset="2"/>
                </a:rPr>
                <a:t></a:t>
              </a:r>
              <a:r>
                <a:rPr lang="en-US" sz="2000" b="1" dirty="0" smtClean="0">
                  <a:solidFill>
                    <a:srgbClr val="5014F8"/>
                  </a:solidFill>
                </a:rPr>
                <a:t> </a:t>
              </a:r>
              <a:r>
                <a:rPr lang="en-US" sz="2000" b="1" dirty="0">
                  <a:solidFill>
                    <a:srgbClr val="5014F8"/>
                  </a:solidFill>
                  <a:latin typeface="Symbol" pitchFamily="18" charset="2"/>
                </a:rPr>
                <a:t>û </a:t>
              </a:r>
              <a:r>
                <a:rPr lang="en-US" sz="2000" b="1" dirty="0" smtClean="0">
                  <a:solidFill>
                    <a:srgbClr val="5014F8"/>
                  </a:solidFill>
                  <a:latin typeface="Symbol" pitchFamily="18" charset="2"/>
                  <a:sym typeface="Symbol"/>
                </a:rPr>
                <a:t></a:t>
              </a:r>
              <a:r>
                <a:rPr lang="en-US" sz="2000" b="1" dirty="0" smtClean="0">
                  <a:solidFill>
                    <a:srgbClr val="5014F8"/>
                  </a:solidFill>
                  <a:latin typeface="Symbol" pitchFamily="18" charset="2"/>
                  <a:sym typeface="Symbol" panose="05050102010706020507" pitchFamily="18" charset="2"/>
                </a:rPr>
                <a:t> </a:t>
              </a:r>
              <a:r>
                <a:rPr lang="en-US" sz="2000" b="1" dirty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… </a:t>
              </a:r>
              <a:r>
                <a:rPr lang="en-US" sz="2000" b="1" i="1" dirty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top - </a:t>
              </a:r>
              <a:r>
                <a:rPr lang="en-US" sz="2000" b="1" dirty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1]</a:t>
              </a:r>
              <a:endParaRPr lang="zh-CN" altLang="en-US" sz="2000" b="1" dirty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xmlns="" id="{36F74420-0EFC-4390-9F7D-52FE6D3B81E9}"/>
                </a:ext>
              </a:extLst>
            </p:cNvPr>
            <p:cNvSpPr txBox="1"/>
            <p:nvPr/>
          </p:nvSpPr>
          <p:spPr>
            <a:xfrm>
              <a:off x="6860282" y="3069029"/>
              <a:ext cx="5042745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i="1" dirty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en-US" sz="2000" b="1" dirty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 is the number of </a:t>
              </a:r>
              <a:r>
                <a:rPr lang="en-US" sz="2000" b="1" i="1" dirty="0" smtClean="0">
                  <a:solidFill>
                    <a:srgbClr val="5014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b="1" dirty="0" smtClean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's </a:t>
              </a:r>
              <a:r>
                <a:rPr lang="en-US" sz="2000" b="1" dirty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appearances </a:t>
              </a:r>
              <a:r>
                <a:rPr lang="en-US" sz="2000" b="1" dirty="0" smtClean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 within </a:t>
              </a:r>
              <a:r>
                <a:rPr lang="en-US" sz="2000" b="1" i="1" dirty="0" smtClean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000" b="1" dirty="0" smtClean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en-US" sz="2000" b="1" dirty="0" err="1" smtClean="0">
                  <a:solidFill>
                    <a:srgbClr val="5014F8"/>
                  </a:solidFill>
                  <a:latin typeface="Symbol" pitchFamily="18" charset="2"/>
                </a:rPr>
                <a:t>ë</a:t>
              </a:r>
              <a:r>
                <a:rPr lang="en-US" sz="2000" b="1" i="1" dirty="0" err="1" smtClean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bot</a:t>
              </a:r>
              <a:r>
                <a:rPr lang="en-US" altLang="zh-CN" sz="2000" b="1" dirty="0" smtClean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2000" b="1" dirty="0" smtClean="0">
                  <a:solidFill>
                    <a:srgbClr val="5014F8"/>
                  </a:solidFill>
                  <a:latin typeface="Symbol" pitchFamily="18" charset="2"/>
                  <a:sym typeface="Symbol" panose="05050102010706020507" pitchFamily="18" charset="2"/>
                </a:rPr>
                <a:t></a:t>
              </a:r>
              <a:r>
                <a:rPr lang="en-US" sz="2000" b="1" dirty="0" smtClean="0">
                  <a:solidFill>
                    <a:srgbClr val="5014F8"/>
                  </a:solidFill>
                </a:rPr>
                <a:t> </a:t>
              </a:r>
              <a:r>
                <a:rPr lang="en-US" sz="2000" b="1" dirty="0">
                  <a:solidFill>
                    <a:srgbClr val="5014F8"/>
                  </a:solidFill>
                  <a:latin typeface="Symbol" pitchFamily="18" charset="2"/>
                </a:rPr>
                <a:t>û </a:t>
              </a:r>
              <a:r>
                <a:rPr lang="en-US" sz="2000" b="1" dirty="0">
                  <a:solidFill>
                    <a:srgbClr val="5014F8"/>
                  </a:solidFill>
                  <a:latin typeface="Symbol" pitchFamily="18" charset="2"/>
                  <a:sym typeface="Symbol"/>
                </a:rPr>
                <a:t></a:t>
              </a:r>
              <a:r>
                <a:rPr lang="en-US" sz="2000" b="1" dirty="0" smtClean="0">
                  <a:solidFill>
                    <a:srgbClr val="5014F8"/>
                  </a:solidFill>
                  <a:latin typeface="Symbol" pitchFamily="18" charset="2"/>
                  <a:sym typeface="Symbol" panose="05050102010706020507" pitchFamily="18" charset="2"/>
                </a:rPr>
                <a:t> </a:t>
              </a:r>
              <a:r>
                <a:rPr lang="en-US" sz="2000" b="1" dirty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… </a:t>
              </a:r>
              <a:r>
                <a:rPr lang="en-US" sz="2000" b="1" i="1" dirty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bot</a:t>
              </a:r>
              <a:r>
                <a:rPr lang="en-US" sz="2000" b="1" dirty="0">
                  <a:solidFill>
                    <a:srgbClr val="5014F8"/>
                  </a:solidFill>
                  <a:latin typeface="Times New Roman" pitchFamily="18" charset="0"/>
                  <a:cs typeface="Times New Roman" pitchFamily="18" charset="0"/>
                </a:rPr>
                <a:t> ]</a:t>
              </a:r>
              <a:endParaRPr lang="zh-CN" altLang="en-US" sz="2000" b="1" dirty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1" name="Text Box 3">
            <a:extLst>
              <a:ext uri="{FF2B5EF4-FFF2-40B4-BE49-F238E27FC236}">
                <a16:creationId xmlns:a16="http://schemas.microsoft.com/office/drawing/2014/main" xmlns="" id="{4AA534E4-A77B-4505-9645-85C1F864A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335" y="3783339"/>
            <a:ext cx="3047096" cy="254574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kumimoji="0" lang="en-US" altLang="zh-CN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kumimoji="0" lang="en-US" altLang="zh-CN" b="0" i="0" u="sng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kumimoji="0" lang="en-US" altLang="zh-CN" b="0" i="0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kumimoji="0" lang="en-US" altLang="zh-CN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kumimoji="0" lang="en-US" altLang="zh-CN" b="0" i="1" u="sng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US" altLang="zh-CN" u="sng" dirty="0"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kumimoji="0" lang="en-US" altLang="zh-CN" b="0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kumimoji="0" lang="en-US" altLang="zh-CN" b="0" i="1" u="sng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kumimoji="0" lang="en-US" altLang="zh-CN" b="0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kumimoji="0" lang="en-US" altLang="zh-CN" b="0" i="1" u="sng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g</a:t>
            </a:r>
            <a:r>
              <a:rPr kumimoji="0" lang="en-US" altLang="zh-CN" b="0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kumimoji="0" lang="en-US" altLang="zh-CN" b="0" i="1" u="sng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en-US" altLang="zh-CN" b="0" i="1" u="sng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0 	1	0	0	0</a:t>
            </a:r>
            <a:endParaRPr kumimoji="0" lang="en-US" altLang="zh-CN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lvl="1" algn="just" eaLnBrk="1" hangingPunct="1"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0	1	1	0	0</a:t>
            </a:r>
            <a:endParaRPr lang="en-US" altLang="zh-CN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lvl="1" algn="just" eaLnBrk="1" hangingPunct="1"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0	1	1	1	0</a:t>
            </a:r>
          </a:p>
          <a:p>
            <a:pPr lvl="1" algn="just" eaLnBrk="1" hangingPunct="1"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altLang="zh-CN" dirty="0">
                <a:latin typeface="Calibri" pitchFamily="34" charset="0"/>
                <a:ea typeface="宋体" pitchFamily="2" charset="-122"/>
                <a:cs typeface="宋体" pitchFamily="2" charset="-122"/>
              </a:rPr>
              <a:t>0	1	2	1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lang="en-US" altLang="zh-CN" dirty="0">
                <a:latin typeface="Calibri" pitchFamily="34" charset="0"/>
                <a:ea typeface="宋体" pitchFamily="2" charset="-122"/>
                <a:cs typeface="宋体" pitchFamily="2" charset="-122"/>
              </a:rPr>
              <a:t>0</a:t>
            </a:r>
            <a:endParaRPr lang="en-US" altLang="zh-CN" dirty="0"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lvl="5" algn="just"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0	2	2	1	0</a:t>
            </a:r>
            <a:endParaRPr lang="en-US" altLang="zh-CN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lvl="5" algn="just"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0	2	3	1	0</a:t>
            </a:r>
            <a:endParaRPr lang="en-US" altLang="zh-CN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lvl="1" algn="just" eaLnBrk="1" hangingPunct="1"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	2	3	1	0</a:t>
            </a:r>
            <a:endParaRPr lang="en-US" altLang="zh-CN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lvl="1" algn="just" eaLnBrk="1" hangingPunct="1"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altLang="zh-CN" dirty="0">
                <a:latin typeface="Calibri" pitchFamily="34" charset="0"/>
                <a:ea typeface="宋体" pitchFamily="2" charset="-122"/>
                <a:cs typeface="宋体" pitchFamily="2" charset="-122"/>
              </a:rPr>
              <a:t>1	3	3 	1	0</a:t>
            </a:r>
            <a:endParaRPr lang="en-US" altLang="zh-CN" i="1" dirty="0"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2" name="矩形 31">
            <a:extLst>
              <a:ext uri="{FF2B5EF4-FFF2-40B4-BE49-F238E27FC236}">
                <a16:creationId xmlns:a16="http://schemas.microsoft.com/office/drawing/2014/main" xmlns="" id="{CB059617-7131-4552-A465-77CE396C4D01}"/>
              </a:ext>
            </a:extLst>
          </p:cNvPr>
          <p:cNvSpPr/>
          <p:nvPr/>
        </p:nvSpPr>
        <p:spPr>
          <a:xfrm>
            <a:off x="7133272" y="3798786"/>
            <a:ext cx="2677718" cy="25303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xmlns="" id="{CB688D06-FA64-4F98-9DBB-E7ABB22727FB}"/>
              </a:ext>
            </a:extLst>
          </p:cNvPr>
          <p:cNvSpPr txBox="1">
            <a:spLocks/>
          </p:cNvSpPr>
          <p:nvPr/>
        </p:nvSpPr>
        <p:spPr>
          <a:xfrm>
            <a:off x="578660" y="1590943"/>
            <a:ext cx="3923536" cy="2030562"/>
          </a:xfrm>
          <a:prstGeom prst="rect">
            <a:avLst/>
          </a:prstGeom>
          <a:solidFill>
            <a:srgbClr val="FFFF00"/>
          </a:solidFill>
        </p:spPr>
        <p:txBody>
          <a:bodyPr vert="horz" rtlCol="0">
            <a:normAutofit fontScale="850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b="1" i="1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200" b="1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 ranks: </a:t>
            </a:r>
            <a:r>
              <a:rPr lang="en-US" altLang="zh-CN" sz="2200" b="1" i="1" dirty="0" err="1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200" b="1" i="1" baseline="-25000" dirty="0" err="1" smtClean="0">
                <a:solidFill>
                  <a:srgbClr val="5014F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en-US" sz="2200" b="1" i="1" baseline="-25000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altLang="zh-CN" sz="2200" b="1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b="1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200" b="1" i="1" dirty="0" smtClean="0">
                <a:solidFill>
                  <a:srgbClr val="5014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b="1" i="1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</a:t>
            </a:r>
            <a:r>
              <a:rPr lang="en-US" sz="2200" b="1" i="1" baseline="-25000" dirty="0" smtClean="0">
                <a:solidFill>
                  <a:srgbClr val="5014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</a:t>
            </a:r>
            <a:r>
              <a:rPr lang="en-US" sz="2200" b="1" i="1" baseline="-25000" dirty="0" smtClean="0">
                <a:solidFill>
                  <a:srgbClr val="5014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200" b="1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endParaRPr lang="zh-CN" altLang="en-US" sz="2200" b="1" dirty="0" smtClean="0">
              <a:solidFill>
                <a:srgbClr val="5014F8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b="1" dirty="0" err="1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BWT</a:t>
            </a:r>
            <a:r>
              <a:rPr lang="en-US" sz="2200" b="1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 array:</a:t>
            </a:r>
            <a:r>
              <a:rPr lang="en-US" sz="2200" b="1" i="1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 L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Reduced appearance array: </a:t>
            </a:r>
            <a:r>
              <a:rPr lang="en-US" sz="2200" b="1" i="1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b="1" i="1" baseline="-25000" dirty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endParaRPr lang="en-US" sz="2200" b="1" dirty="0">
              <a:solidFill>
                <a:srgbClr val="5014F8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0" indent="0" algn="just" fontAlgn="auto">
              <a:spcAft>
                <a:spcPts val="0"/>
              </a:spcAft>
              <a:buNone/>
              <a:tabLst>
                <a:tab pos="349250" algn="l"/>
              </a:tabLst>
            </a:pPr>
            <a:r>
              <a:rPr lang="en-US" sz="2200" b="1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	</a:t>
            </a:r>
            <a:r>
              <a:rPr lang="en-US" sz="2200" b="1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with bucket size </a:t>
            </a:r>
            <a:r>
              <a:rPr lang="en-US" sz="2200" b="1" dirty="0" smtClean="0">
                <a:solidFill>
                  <a:srgbClr val="5014F8"/>
                </a:solidFill>
                <a:latin typeface="Symbol" pitchFamily="18" charset="2"/>
                <a:sym typeface="Symbol" panose="05050102010706020507" pitchFamily="18" charset="2"/>
              </a:rPr>
              <a:t></a:t>
            </a:r>
            <a:r>
              <a:rPr lang="en-US" sz="2200" b="1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 smtClean="0">
              <a:solidFill>
                <a:srgbClr val="5014F8"/>
              </a:solidFill>
              <a:latin typeface="Symbol" pitchFamily="18" charset="2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Reduced suffix array: </a:t>
            </a:r>
            <a:r>
              <a:rPr lang="en-US" sz="2200" b="1" i="1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200" b="1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* with</a:t>
            </a:r>
          </a:p>
          <a:p>
            <a:pPr marL="0" indent="0" algn="just" fontAlgn="auto">
              <a:spcAft>
                <a:spcPts val="0"/>
              </a:spcAft>
              <a:buNone/>
              <a:tabLst>
                <a:tab pos="349250" algn="l"/>
              </a:tabLst>
            </a:pPr>
            <a:r>
              <a:rPr lang="en-US" sz="2200" b="1" dirty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bucket size </a:t>
            </a:r>
            <a:r>
              <a:rPr lang="en-US" sz="2200" b="1" dirty="0" smtClean="0">
                <a:solidFill>
                  <a:srgbClr val="5014F8"/>
                </a:solidFill>
                <a:latin typeface="Symbol" pitchFamily="18" charset="2"/>
                <a:sym typeface="Symbol" panose="05050102010706020507" pitchFamily="18" charset="2"/>
              </a:rPr>
              <a:t></a:t>
            </a:r>
            <a:r>
              <a:rPr lang="en-US" sz="2200" b="1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fontAlgn="auto">
              <a:spcAft>
                <a:spcPts val="0"/>
              </a:spcAft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669925" y="1770063"/>
            <a:ext cx="10598150" cy="4251325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Search a </a:t>
            </a:r>
            <a:r>
              <a:rPr lang="en-US" sz="2400" b="1" dirty="0" err="1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trie</a:t>
            </a:r>
            <a:r>
              <a:rPr lang="en-US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structure</a:t>
            </a: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Multiple Character Searching</a:t>
            </a:r>
          </a:p>
        </p:txBody>
      </p:sp>
      <p:grpSp>
        <p:nvGrpSpPr>
          <p:cNvPr id="83" name="组合 204"/>
          <p:cNvGrpSpPr/>
          <p:nvPr/>
        </p:nvGrpSpPr>
        <p:grpSpPr>
          <a:xfrm>
            <a:off x="967755" y="2663669"/>
            <a:ext cx="4197511" cy="3741209"/>
            <a:chOff x="1386855" y="2539844"/>
            <a:chExt cx="4197511" cy="3741209"/>
          </a:xfrm>
        </p:grpSpPr>
        <p:sp>
          <p:nvSpPr>
            <p:cNvPr id="84" name="Oval 30"/>
            <p:cNvSpPr>
              <a:spLocks noChangeArrowheads="1"/>
            </p:cNvSpPr>
            <p:nvPr/>
          </p:nvSpPr>
          <p:spPr bwMode="auto">
            <a:xfrm>
              <a:off x="3968328" y="2560122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85" name="Oval 30"/>
            <p:cNvSpPr>
              <a:spLocks noChangeArrowheads="1"/>
            </p:cNvSpPr>
            <p:nvPr/>
          </p:nvSpPr>
          <p:spPr bwMode="auto">
            <a:xfrm>
              <a:off x="3234166" y="3068411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300" i="1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endParaRPr kumimoji="0" lang="zh-CN" altLang="zh-CN" sz="13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86" name="Oval 30"/>
            <p:cNvSpPr>
              <a:spLocks noChangeArrowheads="1"/>
            </p:cNvSpPr>
            <p:nvPr/>
          </p:nvSpPr>
          <p:spPr bwMode="auto">
            <a:xfrm>
              <a:off x="4835250" y="3563191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endParaRPr kumimoji="0" lang="zh-CN" altLang="zh-CN" sz="13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87" name="Oval 30"/>
            <p:cNvSpPr>
              <a:spLocks noChangeArrowheads="1"/>
            </p:cNvSpPr>
            <p:nvPr/>
          </p:nvSpPr>
          <p:spPr bwMode="auto">
            <a:xfrm>
              <a:off x="4827867" y="3047033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300" i="1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c</a:t>
              </a:r>
              <a:endParaRPr kumimoji="0" lang="zh-CN" altLang="zh-CN" sz="13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88" name="AutoShape 23"/>
            <p:cNvSpPr>
              <a:spLocks noChangeShapeType="1"/>
            </p:cNvSpPr>
            <p:nvPr/>
          </p:nvSpPr>
          <p:spPr bwMode="auto">
            <a:xfrm flipH="1">
              <a:off x="3456753" y="2792060"/>
              <a:ext cx="538281" cy="32046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cxnSp>
          <p:nvCxnSpPr>
            <p:cNvPr id="89" name="直接连接符 128"/>
            <p:cNvCxnSpPr/>
            <p:nvPr/>
          </p:nvCxnSpPr>
          <p:spPr>
            <a:xfrm rot="16200000" flipH="1">
              <a:off x="4837796" y="3444271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AutoShape 23"/>
            <p:cNvSpPr>
              <a:spLocks noChangeShapeType="1"/>
            </p:cNvSpPr>
            <p:nvPr/>
          </p:nvSpPr>
          <p:spPr bwMode="auto">
            <a:xfrm>
              <a:off x="4203796" y="2801762"/>
              <a:ext cx="689200" cy="26519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91" name="Oval 30"/>
            <p:cNvSpPr>
              <a:spLocks noChangeArrowheads="1"/>
            </p:cNvSpPr>
            <p:nvPr/>
          </p:nvSpPr>
          <p:spPr bwMode="auto">
            <a:xfrm>
              <a:off x="2499571" y="3575246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300" i="1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c</a:t>
              </a:r>
              <a:endParaRPr kumimoji="0" lang="zh-CN" altLang="zh-CN" sz="13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92" name="AutoShape 23"/>
            <p:cNvSpPr>
              <a:spLocks noChangeShapeType="1"/>
            </p:cNvSpPr>
            <p:nvPr/>
          </p:nvSpPr>
          <p:spPr bwMode="auto">
            <a:xfrm flipH="1">
              <a:off x="2746375" y="3299590"/>
              <a:ext cx="520019" cy="38681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93" name="Oval 30"/>
            <p:cNvSpPr>
              <a:spLocks noChangeArrowheads="1"/>
            </p:cNvSpPr>
            <p:nvPr/>
          </p:nvSpPr>
          <p:spPr bwMode="auto">
            <a:xfrm>
              <a:off x="4080824" y="3565935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300" i="1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g</a:t>
              </a:r>
              <a:endParaRPr kumimoji="0" lang="zh-CN" altLang="zh-CN" sz="13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94" name="AutoShape 23"/>
            <p:cNvSpPr>
              <a:spLocks noChangeShapeType="1"/>
            </p:cNvSpPr>
            <p:nvPr/>
          </p:nvSpPr>
          <p:spPr bwMode="auto">
            <a:xfrm>
              <a:off x="3456753" y="3320663"/>
              <a:ext cx="689200" cy="26519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95" name="Oval 30"/>
            <p:cNvSpPr>
              <a:spLocks noChangeArrowheads="1"/>
            </p:cNvSpPr>
            <p:nvPr/>
          </p:nvSpPr>
          <p:spPr bwMode="auto">
            <a:xfrm>
              <a:off x="4835245" y="4082102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$</a:t>
              </a:r>
              <a:endParaRPr kumimoji="0" lang="zh-CN" altLang="zh-CN" sz="13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96" name="直接连接符 139"/>
            <p:cNvCxnSpPr/>
            <p:nvPr/>
          </p:nvCxnSpPr>
          <p:spPr>
            <a:xfrm rot="16200000" flipH="1">
              <a:off x="4837792" y="3963182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30"/>
            <p:cNvSpPr>
              <a:spLocks noChangeArrowheads="1"/>
            </p:cNvSpPr>
            <p:nvPr/>
          </p:nvSpPr>
          <p:spPr bwMode="auto">
            <a:xfrm>
              <a:off x="4088176" y="4082098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$</a:t>
              </a:r>
              <a:endParaRPr kumimoji="0" lang="zh-CN" altLang="zh-CN" sz="13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98" name="直接连接符 141"/>
            <p:cNvCxnSpPr/>
            <p:nvPr/>
          </p:nvCxnSpPr>
          <p:spPr>
            <a:xfrm rot="16200000" flipH="1">
              <a:off x="4090722" y="3963178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30"/>
            <p:cNvSpPr>
              <a:spLocks noChangeArrowheads="1"/>
            </p:cNvSpPr>
            <p:nvPr/>
          </p:nvSpPr>
          <p:spPr bwMode="auto">
            <a:xfrm>
              <a:off x="2494479" y="4094165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endParaRPr kumimoji="0" lang="zh-CN" altLang="zh-CN" sz="13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100" name="直接连接符 145"/>
            <p:cNvCxnSpPr/>
            <p:nvPr/>
          </p:nvCxnSpPr>
          <p:spPr>
            <a:xfrm rot="16200000" flipH="1">
              <a:off x="2497025" y="3975245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47"/>
            <p:cNvCxnSpPr/>
            <p:nvPr/>
          </p:nvCxnSpPr>
          <p:spPr>
            <a:xfrm rot="16200000" flipH="1">
              <a:off x="2496997" y="4506217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30"/>
            <p:cNvSpPr>
              <a:spLocks noChangeArrowheads="1"/>
            </p:cNvSpPr>
            <p:nvPr/>
          </p:nvSpPr>
          <p:spPr bwMode="auto">
            <a:xfrm>
              <a:off x="2499573" y="4625117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g</a:t>
              </a:r>
              <a:endParaRPr kumimoji="0" lang="zh-CN" altLang="zh-CN" sz="13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03" name="Oval 30"/>
            <p:cNvSpPr>
              <a:spLocks noChangeArrowheads="1"/>
            </p:cNvSpPr>
            <p:nvPr/>
          </p:nvSpPr>
          <p:spPr bwMode="auto">
            <a:xfrm>
              <a:off x="1764979" y="5131952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endParaRPr kumimoji="0" lang="zh-CN" altLang="zh-CN" sz="13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04" name="AutoShape 23"/>
            <p:cNvSpPr>
              <a:spLocks noChangeShapeType="1"/>
            </p:cNvSpPr>
            <p:nvPr/>
          </p:nvSpPr>
          <p:spPr bwMode="auto">
            <a:xfrm flipH="1">
              <a:off x="1929717" y="4874609"/>
              <a:ext cx="602156" cy="25588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3346231" y="5122641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c</a:t>
              </a:r>
              <a:endParaRPr kumimoji="0" lang="zh-CN" altLang="zh-CN" sz="13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06" name="AutoShape 23"/>
            <p:cNvSpPr>
              <a:spLocks noChangeShapeType="1"/>
            </p:cNvSpPr>
            <p:nvPr/>
          </p:nvSpPr>
          <p:spPr bwMode="auto">
            <a:xfrm>
              <a:off x="2722160" y="4877369"/>
              <a:ext cx="689200" cy="26519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107" name="Oval 30"/>
            <p:cNvSpPr>
              <a:spLocks noChangeArrowheads="1"/>
            </p:cNvSpPr>
            <p:nvPr/>
          </p:nvSpPr>
          <p:spPr bwMode="auto">
            <a:xfrm>
              <a:off x="3353581" y="5638803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$</a:t>
              </a:r>
              <a:endParaRPr kumimoji="0" lang="zh-CN" altLang="zh-CN" sz="13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108" name="直接连接符 154"/>
            <p:cNvCxnSpPr/>
            <p:nvPr/>
          </p:nvCxnSpPr>
          <p:spPr>
            <a:xfrm rot="16200000" flipH="1">
              <a:off x="3356127" y="5519883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30"/>
            <p:cNvSpPr>
              <a:spLocks noChangeArrowheads="1"/>
            </p:cNvSpPr>
            <p:nvPr/>
          </p:nvSpPr>
          <p:spPr bwMode="auto">
            <a:xfrm>
              <a:off x="1772334" y="5650872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$</a:t>
              </a:r>
              <a:endParaRPr kumimoji="0" lang="zh-CN" altLang="zh-CN" sz="13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110" name="直接连接符 156"/>
            <p:cNvCxnSpPr/>
            <p:nvPr/>
          </p:nvCxnSpPr>
          <p:spPr>
            <a:xfrm rot="16200000" flipH="1">
              <a:off x="1774881" y="5531952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 Box 156"/>
            <p:cNvSpPr txBox="1">
              <a:spLocks noChangeArrowheads="1"/>
            </p:cNvSpPr>
            <p:nvPr/>
          </p:nvSpPr>
          <p:spPr bwMode="auto">
            <a:xfrm>
              <a:off x="2880940" y="3046679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US" altLang="zh-CN" sz="13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12" name="Text Box 156"/>
            <p:cNvSpPr txBox="1">
              <a:spLocks noChangeArrowheads="1"/>
            </p:cNvSpPr>
            <p:nvPr/>
          </p:nvSpPr>
          <p:spPr bwMode="auto">
            <a:xfrm>
              <a:off x="2121445" y="3541443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sz="13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13" name="Text Box 156"/>
            <p:cNvSpPr txBox="1">
              <a:spLocks noChangeArrowheads="1"/>
            </p:cNvSpPr>
            <p:nvPr/>
          </p:nvSpPr>
          <p:spPr bwMode="auto">
            <a:xfrm>
              <a:off x="2121445" y="4048278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US" altLang="zh-CN" sz="13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14" name="Text Box 156"/>
            <p:cNvSpPr txBox="1">
              <a:spLocks noChangeArrowheads="1"/>
            </p:cNvSpPr>
            <p:nvPr/>
          </p:nvSpPr>
          <p:spPr bwMode="auto">
            <a:xfrm>
              <a:off x="2133898" y="4591313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4</a:t>
              </a:r>
              <a:endParaRPr kumimoji="0" lang="en-US" altLang="zh-CN" sz="13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15" name="Text Box 156"/>
            <p:cNvSpPr txBox="1">
              <a:spLocks noChangeArrowheads="1"/>
            </p:cNvSpPr>
            <p:nvPr/>
          </p:nvSpPr>
          <p:spPr bwMode="auto">
            <a:xfrm>
              <a:off x="1386855" y="5098151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5</a:t>
              </a:r>
              <a:endParaRPr kumimoji="0" lang="en-US" altLang="zh-CN" sz="13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16" name="Text Box 156"/>
            <p:cNvSpPr txBox="1">
              <a:spLocks noChangeArrowheads="1"/>
            </p:cNvSpPr>
            <p:nvPr/>
          </p:nvSpPr>
          <p:spPr bwMode="auto">
            <a:xfrm>
              <a:off x="1399308" y="5641185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6</a:t>
              </a:r>
              <a:endParaRPr kumimoji="0" lang="en-US" altLang="zh-CN" sz="13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17" name="Text Box 156"/>
            <p:cNvSpPr txBox="1">
              <a:spLocks noChangeArrowheads="1"/>
            </p:cNvSpPr>
            <p:nvPr/>
          </p:nvSpPr>
          <p:spPr bwMode="auto">
            <a:xfrm>
              <a:off x="3665399" y="5098146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7</a:t>
              </a:r>
              <a:endParaRPr kumimoji="0" lang="en-US" altLang="zh-CN" sz="13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18" name="Text Box 156"/>
            <p:cNvSpPr txBox="1">
              <a:spLocks noChangeArrowheads="1"/>
            </p:cNvSpPr>
            <p:nvPr/>
          </p:nvSpPr>
          <p:spPr bwMode="auto">
            <a:xfrm>
              <a:off x="3677853" y="5641181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8</a:t>
              </a:r>
              <a:endParaRPr kumimoji="0" lang="en-US" altLang="zh-CN" sz="13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19" name="Text Box 156"/>
            <p:cNvSpPr txBox="1">
              <a:spLocks noChangeArrowheads="1"/>
            </p:cNvSpPr>
            <p:nvPr/>
          </p:nvSpPr>
          <p:spPr bwMode="auto">
            <a:xfrm>
              <a:off x="3740082" y="3553507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u="none" strike="noStrike" cap="none" normalizeH="0" baseline="-25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9</a:t>
              </a:r>
              <a:r>
                <a:rPr kumimoji="0" lang="en-US" altLang="zh-CN" sz="13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US" altLang="zh-CN" sz="13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20" name="Text Box 156"/>
            <p:cNvSpPr txBox="1">
              <a:spLocks noChangeArrowheads="1"/>
            </p:cNvSpPr>
            <p:nvPr/>
          </p:nvSpPr>
          <p:spPr bwMode="auto">
            <a:xfrm>
              <a:off x="3740082" y="4060341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10</a:t>
              </a:r>
              <a:endParaRPr kumimoji="0" lang="en-US" altLang="zh-CN" sz="13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21" name="Text Box 156"/>
            <p:cNvSpPr txBox="1">
              <a:spLocks noChangeArrowheads="1"/>
            </p:cNvSpPr>
            <p:nvPr/>
          </p:nvSpPr>
          <p:spPr bwMode="auto">
            <a:xfrm>
              <a:off x="5147050" y="3553502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12</a:t>
              </a:r>
              <a:endParaRPr kumimoji="0" lang="en-US" altLang="zh-CN" sz="13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22" name="Text Box 156"/>
            <p:cNvSpPr txBox="1">
              <a:spLocks noChangeArrowheads="1"/>
            </p:cNvSpPr>
            <p:nvPr/>
          </p:nvSpPr>
          <p:spPr bwMode="auto">
            <a:xfrm>
              <a:off x="5147050" y="4060337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13</a:t>
              </a:r>
              <a:endParaRPr kumimoji="0" lang="en-US" altLang="zh-CN" sz="13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23" name="Text Box 156"/>
            <p:cNvSpPr txBox="1">
              <a:spLocks noChangeArrowheads="1"/>
            </p:cNvSpPr>
            <p:nvPr/>
          </p:nvSpPr>
          <p:spPr bwMode="auto">
            <a:xfrm>
              <a:off x="5159484" y="3058742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11</a:t>
              </a:r>
              <a:endParaRPr kumimoji="0" lang="en-US" altLang="zh-CN" sz="13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24" name="Text Box 156"/>
            <p:cNvSpPr txBox="1">
              <a:spLocks noChangeArrowheads="1"/>
            </p:cNvSpPr>
            <p:nvPr/>
          </p:nvSpPr>
          <p:spPr bwMode="auto">
            <a:xfrm>
              <a:off x="3640435" y="2539844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0</a:t>
              </a:r>
              <a:endParaRPr kumimoji="0" lang="en-US" altLang="zh-CN" sz="13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25" name="Text Box 156"/>
            <p:cNvSpPr txBox="1">
              <a:spLocks noChangeArrowheads="1"/>
            </p:cNvSpPr>
            <p:nvPr/>
          </p:nvSpPr>
          <p:spPr bwMode="auto">
            <a:xfrm>
              <a:off x="3349441" y="5991137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r</a:t>
              </a:r>
              <a:r>
                <a:rPr kumimoji="0" lang="en-US" altLang="zh-CN" sz="1300" b="0" i="0" u="none" strike="noStrike" cap="none" normalizeH="0" baseline="-25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4</a:t>
              </a:r>
            </a:p>
          </p:txBody>
        </p:sp>
        <p:sp>
          <p:nvSpPr>
            <p:cNvPr id="126" name="Text Box 156"/>
            <p:cNvSpPr txBox="1">
              <a:spLocks noChangeArrowheads="1"/>
            </p:cNvSpPr>
            <p:nvPr/>
          </p:nvSpPr>
          <p:spPr bwMode="auto">
            <a:xfrm>
              <a:off x="1780645" y="5991136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US" altLang="zh-CN" sz="1300" b="0" u="none" strike="noStrike" cap="none" normalizeH="0" baseline="-25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US" altLang="zh-CN" sz="1300" b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27" name="Text Box 156"/>
            <p:cNvSpPr txBox="1">
              <a:spLocks noChangeArrowheads="1"/>
            </p:cNvSpPr>
            <p:nvPr/>
          </p:nvSpPr>
          <p:spPr bwMode="auto">
            <a:xfrm>
              <a:off x="4063831" y="4422362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US" altLang="zh-CN" sz="1300" b="0" u="none" strike="noStrike" cap="none" normalizeH="0" baseline="-25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US" altLang="zh-CN" sz="1300" b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28" name="Text Box 156"/>
            <p:cNvSpPr txBox="1">
              <a:spLocks noChangeArrowheads="1"/>
            </p:cNvSpPr>
            <p:nvPr/>
          </p:nvSpPr>
          <p:spPr bwMode="auto">
            <a:xfrm>
              <a:off x="4835780" y="4422361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US" altLang="zh-CN" sz="1300" b="0" u="none" strike="noStrike" cap="none" normalizeH="0" baseline="-25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sz="1300" b="0" u="none" strike="noStrike" cap="none" normalizeH="0" baseline="-2500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307D043-B527-4472-9F6F-393763DF0893}"/>
              </a:ext>
            </a:extLst>
          </p:cNvPr>
          <p:cNvGrpSpPr/>
          <p:nvPr/>
        </p:nvGrpSpPr>
        <p:grpSpPr>
          <a:xfrm>
            <a:off x="5496737" y="2945664"/>
            <a:ext cx="988542" cy="2541822"/>
            <a:chOff x="5496737" y="2945664"/>
            <a:chExt cx="988542" cy="2541822"/>
          </a:xfrm>
        </p:grpSpPr>
        <p:sp>
          <p:nvSpPr>
            <p:cNvPr id="129" name="Text Box 15"/>
            <p:cNvSpPr txBox="1">
              <a:spLocks noChangeArrowheads="1"/>
            </p:cNvSpPr>
            <p:nvPr/>
          </p:nvSpPr>
          <p:spPr bwMode="auto">
            <a:xfrm>
              <a:off x="5496737" y="2945664"/>
              <a:ext cx="313514" cy="254182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sng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L </a:t>
              </a:r>
              <a:r>
                <a:rPr kumimoji="0" lang="en-US" altLang="zh-CN" b="0" i="0" u="sng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US" altLang="zh-CN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r>
                <a:rPr lang="en-US" altLang="zh-CN" i="1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lang="en-US" altLang="zh-CN" i="1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i="1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i="1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$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30" name="Text Box 15"/>
            <p:cNvSpPr txBox="1">
              <a:spLocks noChangeArrowheads="1"/>
            </p:cNvSpPr>
            <p:nvPr/>
          </p:nvSpPr>
          <p:spPr bwMode="auto">
            <a:xfrm>
              <a:off x="6177988" y="2957184"/>
              <a:ext cx="307291" cy="253030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1" u="sng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F</a:t>
              </a:r>
              <a:endParaRPr lang="en-US" altLang="zh-CN" i="1" u="sng" dirty="0">
                <a:latin typeface="Calibri" pitchFamily="34" charset="0"/>
                <a:ea typeface="宋体" pitchFamily="2" charset="-122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$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lang="en-US" altLang="zh-CN" i="1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US" altLang="zh-CN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US" altLang="zh-CN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US" altLang="zh-CN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cxnSp>
        <p:nvCxnSpPr>
          <p:cNvPr id="133" name="Straight Arrow Connector 132"/>
          <p:cNvCxnSpPr/>
          <p:nvPr/>
        </p:nvCxnSpPr>
        <p:spPr>
          <a:xfrm>
            <a:off x="5654113" y="3362210"/>
            <a:ext cx="523875" cy="277554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cxnSpLocks/>
            <a:endCxn id="130" idx="1"/>
          </p:cNvCxnSpPr>
          <p:nvPr/>
        </p:nvCxnSpPr>
        <p:spPr>
          <a:xfrm flipV="1">
            <a:off x="5653494" y="4222335"/>
            <a:ext cx="524494" cy="1066882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6409302" y="3668339"/>
            <a:ext cx="335422" cy="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6390252" y="4274728"/>
            <a:ext cx="335422" cy="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cxnSpLocks/>
          </p:cNvCxnSpPr>
          <p:nvPr/>
        </p:nvCxnSpPr>
        <p:spPr>
          <a:xfrm>
            <a:off x="6958536" y="3843154"/>
            <a:ext cx="457936" cy="518919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H="1">
            <a:off x="1714798" y="2590800"/>
            <a:ext cx="1427984" cy="979388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1702345" y="3601765"/>
            <a:ext cx="0" cy="1089379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H="1">
            <a:off x="825123" y="4739277"/>
            <a:ext cx="784398" cy="394514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825123" y="5191880"/>
            <a:ext cx="0" cy="858914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cxnSpLocks/>
          </p:cNvCxnSpPr>
          <p:nvPr/>
        </p:nvCxnSpPr>
        <p:spPr>
          <a:xfrm>
            <a:off x="3130762" y="3346138"/>
            <a:ext cx="615102" cy="224050"/>
          </a:xfrm>
          <a:prstGeom prst="straightConnector1">
            <a:avLst/>
          </a:prstGeom>
          <a:ln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cxnSpLocks/>
          </p:cNvCxnSpPr>
          <p:nvPr/>
        </p:nvCxnSpPr>
        <p:spPr>
          <a:xfrm>
            <a:off x="6985462" y="4322337"/>
            <a:ext cx="400314" cy="492107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2" name="Group 211">
            <a:extLst>
              <a:ext uri="{FF2B5EF4-FFF2-40B4-BE49-F238E27FC236}">
                <a16:creationId xmlns:a16="http://schemas.microsoft.com/office/drawing/2014/main" xmlns="" id="{A74F445E-38B8-4562-B368-F73610C181E9}"/>
              </a:ext>
            </a:extLst>
          </p:cNvPr>
          <p:cNvGrpSpPr/>
          <p:nvPr/>
        </p:nvGrpSpPr>
        <p:grpSpPr>
          <a:xfrm>
            <a:off x="6767805" y="2971857"/>
            <a:ext cx="988542" cy="2541822"/>
            <a:chOff x="5496737" y="2945664"/>
            <a:chExt cx="988542" cy="2541822"/>
          </a:xfrm>
        </p:grpSpPr>
        <p:sp>
          <p:nvSpPr>
            <p:cNvPr id="213" name="Text Box 15">
              <a:extLst>
                <a:ext uri="{FF2B5EF4-FFF2-40B4-BE49-F238E27FC236}">
                  <a16:creationId xmlns:a16="http://schemas.microsoft.com/office/drawing/2014/main" xmlns="" id="{85A064C0-2CC7-476B-96B1-DFB1AA7469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6737" y="2945664"/>
              <a:ext cx="313514" cy="254182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sng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L </a:t>
              </a:r>
              <a:r>
                <a:rPr kumimoji="0" lang="en-US" altLang="zh-CN" b="0" i="0" u="sng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US" altLang="zh-CN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r>
                <a:rPr lang="en-US" altLang="zh-CN" i="1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lang="en-US" altLang="zh-CN" i="1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i="1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i="1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$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14" name="Text Box 15">
              <a:extLst>
                <a:ext uri="{FF2B5EF4-FFF2-40B4-BE49-F238E27FC236}">
                  <a16:creationId xmlns:a16="http://schemas.microsoft.com/office/drawing/2014/main" xmlns="" id="{99F9DFBA-82C8-42D0-A8F1-BB7EC096A9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7988" y="2957184"/>
              <a:ext cx="307291" cy="253030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1" u="sng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F</a:t>
              </a:r>
              <a:endParaRPr lang="en-US" altLang="zh-CN" i="1" u="sng" dirty="0">
                <a:latin typeface="Calibri" pitchFamily="34" charset="0"/>
                <a:ea typeface="宋体" pitchFamily="2" charset="-122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$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lang="en-US" altLang="zh-CN" i="1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US" altLang="zh-CN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US" altLang="zh-CN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US" altLang="zh-CN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xmlns="" id="{A94D452D-24CF-4A8C-805B-8EFCDDEAFEEC}"/>
              </a:ext>
            </a:extLst>
          </p:cNvPr>
          <p:cNvGrpSpPr/>
          <p:nvPr/>
        </p:nvGrpSpPr>
        <p:grpSpPr>
          <a:xfrm>
            <a:off x="8110801" y="2977348"/>
            <a:ext cx="988542" cy="2541822"/>
            <a:chOff x="5496737" y="2945664"/>
            <a:chExt cx="988542" cy="2541822"/>
          </a:xfrm>
        </p:grpSpPr>
        <p:sp>
          <p:nvSpPr>
            <p:cNvPr id="216" name="Text Box 15">
              <a:extLst>
                <a:ext uri="{FF2B5EF4-FFF2-40B4-BE49-F238E27FC236}">
                  <a16:creationId xmlns:a16="http://schemas.microsoft.com/office/drawing/2014/main" xmlns="" id="{C9E924EA-3302-47A5-9132-5779E0DBE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6737" y="2945664"/>
              <a:ext cx="313514" cy="254182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sng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L </a:t>
              </a:r>
              <a:r>
                <a:rPr kumimoji="0" lang="en-US" altLang="zh-CN" b="0" i="0" u="sng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US" altLang="zh-CN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r>
                <a:rPr lang="en-US" altLang="zh-CN" i="1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lang="en-US" altLang="zh-CN" i="1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i="1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i="1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$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17" name="Text Box 15">
              <a:extLst>
                <a:ext uri="{FF2B5EF4-FFF2-40B4-BE49-F238E27FC236}">
                  <a16:creationId xmlns:a16="http://schemas.microsoft.com/office/drawing/2014/main" xmlns="" id="{B666636E-1A81-4220-A759-AC84A3DDF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7988" y="2957184"/>
              <a:ext cx="307291" cy="253030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1" u="sng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F</a:t>
              </a:r>
              <a:endParaRPr lang="en-US" altLang="zh-CN" i="1" u="sng" dirty="0">
                <a:latin typeface="Calibri" pitchFamily="34" charset="0"/>
                <a:ea typeface="宋体" pitchFamily="2" charset="-122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$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lang="en-US" altLang="zh-CN" i="1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US" altLang="zh-CN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US" altLang="zh-CN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US" altLang="zh-CN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xmlns="" id="{0B330A50-7C96-4D28-84AA-8B9A283CC530}"/>
              </a:ext>
            </a:extLst>
          </p:cNvPr>
          <p:cNvGrpSpPr/>
          <p:nvPr/>
        </p:nvGrpSpPr>
        <p:grpSpPr>
          <a:xfrm>
            <a:off x="9473944" y="2956801"/>
            <a:ext cx="988542" cy="2541822"/>
            <a:chOff x="5496737" y="2945664"/>
            <a:chExt cx="988542" cy="2541822"/>
          </a:xfrm>
        </p:grpSpPr>
        <p:sp>
          <p:nvSpPr>
            <p:cNvPr id="219" name="Text Box 15">
              <a:extLst>
                <a:ext uri="{FF2B5EF4-FFF2-40B4-BE49-F238E27FC236}">
                  <a16:creationId xmlns:a16="http://schemas.microsoft.com/office/drawing/2014/main" xmlns="" id="{79B26653-02E2-4EC1-AE86-0381F4EB5A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6737" y="2945664"/>
              <a:ext cx="313514" cy="254182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sng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L </a:t>
              </a:r>
              <a:r>
                <a:rPr kumimoji="0" lang="en-US" altLang="zh-CN" b="0" i="0" u="sng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US" altLang="zh-CN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r>
                <a:rPr lang="en-US" altLang="zh-CN" i="1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lang="en-US" altLang="zh-CN" i="1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 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i="1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i="1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$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r>
                <a:rPr kumimoji="0" lang="en-US" altLang="zh-CN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     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20" name="Text Box 15">
              <a:extLst>
                <a:ext uri="{FF2B5EF4-FFF2-40B4-BE49-F238E27FC236}">
                  <a16:creationId xmlns:a16="http://schemas.microsoft.com/office/drawing/2014/main" xmlns="" id="{75CE4D87-A5D2-48A3-A0D8-6EC03BFF11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7988" y="2957184"/>
              <a:ext cx="307291" cy="253030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1" u="sng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F</a:t>
              </a:r>
              <a:endParaRPr lang="en-US" altLang="zh-CN" i="1" u="sng" dirty="0">
                <a:latin typeface="Calibri" pitchFamily="34" charset="0"/>
                <a:ea typeface="宋体" pitchFamily="2" charset="-122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$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en-US" altLang="zh-CN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lang="en-US" altLang="zh-CN" i="1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lang="en-US" altLang="zh-CN" baseline="-30000" dirty="0"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US" altLang="zh-CN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en-US" altLang="zh-CN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g</a:t>
              </a:r>
              <a:r>
                <a:rPr kumimoji="0" lang="en-US" altLang="zh-CN" b="0" i="0" u="none" strike="noStrike" cap="none" normalizeH="0" baseline="-3000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222" name="Text Box 15">
            <a:extLst>
              <a:ext uri="{FF2B5EF4-FFF2-40B4-BE49-F238E27FC236}">
                <a16:creationId xmlns:a16="http://schemas.microsoft.com/office/drawing/2014/main" xmlns="" id="{B6A11AEA-ACE5-4FD4-8923-2E22451C0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7955" y="2989683"/>
            <a:ext cx="313514" cy="254182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sng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L </a:t>
            </a:r>
            <a:r>
              <a:rPr kumimoji="0" lang="en-US" altLang="zh-CN" b="0" i="0" u="sng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r>
              <a:rPr lang="en-US" altLang="zh-CN" i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i="1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i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i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$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xmlns="" id="{E4E6562D-4BD6-4AF9-A96E-DF14D0AFD194}"/>
              </a:ext>
            </a:extLst>
          </p:cNvPr>
          <p:cNvCxnSpPr/>
          <p:nvPr/>
        </p:nvCxnSpPr>
        <p:spPr>
          <a:xfrm>
            <a:off x="7680383" y="4504814"/>
            <a:ext cx="335422" cy="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xmlns="" id="{6EA6AE1A-7C83-4C19-A0D3-DE3F318815AB}"/>
              </a:ext>
            </a:extLst>
          </p:cNvPr>
          <p:cNvCxnSpPr/>
          <p:nvPr/>
        </p:nvCxnSpPr>
        <p:spPr>
          <a:xfrm>
            <a:off x="7680383" y="4836102"/>
            <a:ext cx="335422" cy="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xmlns="" id="{79C4323C-CF3C-4F4F-900A-0C623B049023}"/>
              </a:ext>
            </a:extLst>
          </p:cNvPr>
          <p:cNvCxnSpPr>
            <a:cxnSpLocks/>
          </p:cNvCxnSpPr>
          <p:nvPr/>
        </p:nvCxnSpPr>
        <p:spPr>
          <a:xfrm flipV="1">
            <a:off x="8304465" y="3955184"/>
            <a:ext cx="428864" cy="494926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xmlns="" id="{A470E719-C994-407E-B43E-350C76CB0D41}"/>
              </a:ext>
            </a:extLst>
          </p:cNvPr>
          <p:cNvCxnSpPr>
            <a:cxnSpLocks/>
          </p:cNvCxnSpPr>
          <p:nvPr/>
        </p:nvCxnSpPr>
        <p:spPr>
          <a:xfrm flipV="1">
            <a:off x="8360593" y="4102904"/>
            <a:ext cx="428864" cy="494926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xmlns="" id="{DC76F259-33D0-49BE-8FE7-CA6C64B677BB}"/>
              </a:ext>
            </a:extLst>
          </p:cNvPr>
          <p:cNvCxnSpPr/>
          <p:nvPr/>
        </p:nvCxnSpPr>
        <p:spPr>
          <a:xfrm>
            <a:off x="9099343" y="3985801"/>
            <a:ext cx="335422" cy="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xmlns="" id="{D0D88B89-80FB-4625-9CCF-7BD018FC36A3}"/>
              </a:ext>
            </a:extLst>
          </p:cNvPr>
          <p:cNvCxnSpPr>
            <a:cxnSpLocks/>
          </p:cNvCxnSpPr>
          <p:nvPr/>
        </p:nvCxnSpPr>
        <p:spPr>
          <a:xfrm>
            <a:off x="9689954" y="3997174"/>
            <a:ext cx="401961" cy="1269215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xmlns="" id="{5DF628D5-6B86-406F-90DF-4C9712001030}"/>
              </a:ext>
            </a:extLst>
          </p:cNvPr>
          <p:cNvCxnSpPr/>
          <p:nvPr/>
        </p:nvCxnSpPr>
        <p:spPr>
          <a:xfrm>
            <a:off x="10352533" y="5345686"/>
            <a:ext cx="335422" cy="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xmlns="" id="{BE761274-841A-4890-BD8E-463F7598188F}"/>
              </a:ext>
            </a:extLst>
          </p:cNvPr>
          <p:cNvCxnSpPr>
            <a:cxnSpLocks/>
          </p:cNvCxnSpPr>
          <p:nvPr/>
        </p:nvCxnSpPr>
        <p:spPr>
          <a:xfrm>
            <a:off x="7003119" y="4131306"/>
            <a:ext cx="374733" cy="1157911"/>
          </a:xfrm>
          <a:prstGeom prst="straightConnector1">
            <a:avLst/>
          </a:prstGeom>
          <a:ln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xmlns="" id="{417A617B-3C4F-4CAA-899C-D545B2B4648E}"/>
              </a:ext>
            </a:extLst>
          </p:cNvPr>
          <p:cNvCxnSpPr>
            <a:cxnSpLocks/>
          </p:cNvCxnSpPr>
          <p:nvPr/>
        </p:nvCxnSpPr>
        <p:spPr>
          <a:xfrm flipV="1">
            <a:off x="7615692" y="4089095"/>
            <a:ext cx="491451" cy="1236657"/>
          </a:xfrm>
          <a:prstGeom prst="straightConnector1">
            <a:avLst/>
          </a:prstGeom>
          <a:ln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868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19</a:t>
            </a:fld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Multi-Character Checking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10750550" cy="44592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Multi-character checking when scanning a segment of </a:t>
            </a:r>
            <a:r>
              <a:rPr lang="en-US" sz="24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L</a:t>
            </a:r>
            <a:r>
              <a:rPr lang="en-US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in BWT-index</a:t>
            </a:r>
            <a:r>
              <a:rPr lang="en-US" sz="2400" dirty="0"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2630667" y="4847298"/>
            <a:ext cx="2069824" cy="2825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6800" rIns="9144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2300" algn="l"/>
                <a:tab pos="1166813" algn="l"/>
                <a:tab pos="1701800" algn="l"/>
              </a:tabLst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	1	0	1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1933576" y="4828689"/>
            <a:ext cx="495300" cy="2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 err="1">
                <a:ln>
                  <a:noFill/>
                </a:ln>
                <a:solidFill>
                  <a:srgbClr val="5014F8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B</a:t>
            </a:r>
            <a:r>
              <a:rPr kumimoji="0" lang="en-US" altLang="zh-CN" sz="2000" b="0" i="1" u="none" strike="noStrike" cap="none" normalizeH="0" baseline="-30000" dirty="0" err="1">
                <a:ln>
                  <a:noFill/>
                </a:ln>
                <a:solidFill>
                  <a:srgbClr val="5014F8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v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: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rgbClr val="5014F8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2593108" y="4622247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3249676" y="4611860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3828261" y="4631976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4299015" y="4639552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2614157" y="5213499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201036" y="5213499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778788" y="5213499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1" u="none" strike="noStrike" cap="none" normalizeH="0" baseline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endParaRPr kumimoji="0" lang="en-US" altLang="zh-CN" sz="1600" b="0" i="0" u="none" strike="noStrike" cap="none" normalizeH="0" baseline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4327143" y="5212138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T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2614157" y="5662595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i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16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3230220" y="5662595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i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16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3778788" y="5662595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i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16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4327143" y="5672120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i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16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7" name="AutoShape 14"/>
          <p:cNvSpPr>
            <a:spLocks noChangeShapeType="1"/>
          </p:cNvSpPr>
          <p:nvPr/>
        </p:nvSpPr>
        <p:spPr bwMode="auto">
          <a:xfrm>
            <a:off x="2755549" y="5365264"/>
            <a:ext cx="635" cy="22923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28" name="AutoShape 13"/>
          <p:cNvSpPr>
            <a:spLocks noChangeShapeType="1"/>
          </p:cNvSpPr>
          <p:nvPr/>
        </p:nvSpPr>
        <p:spPr bwMode="auto">
          <a:xfrm>
            <a:off x="3351833" y="5384720"/>
            <a:ext cx="635" cy="22923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29" name="AutoShape 12"/>
          <p:cNvSpPr>
            <a:spLocks noChangeShapeType="1"/>
          </p:cNvSpPr>
          <p:nvPr/>
        </p:nvSpPr>
        <p:spPr bwMode="auto">
          <a:xfrm>
            <a:off x="3929903" y="5384720"/>
            <a:ext cx="635" cy="22923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30" name="AutoShape 11"/>
          <p:cNvSpPr>
            <a:spLocks noChangeShapeType="1"/>
          </p:cNvSpPr>
          <p:nvPr/>
        </p:nvSpPr>
        <p:spPr bwMode="auto">
          <a:xfrm>
            <a:off x="4478257" y="5374789"/>
            <a:ext cx="635" cy="22923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1314273" y="3010594"/>
            <a:ext cx="1688926" cy="28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part of a </a:t>
            </a:r>
            <a:r>
              <a:rPr kumimoji="0" lang="en-US" altLang="zh-CN" sz="2000" b="1" i="0" u="none" strike="noStrike" cap="none" normalizeH="0" baseline="0" dirty="0" err="1">
                <a:ln>
                  <a:noFill/>
                </a:ln>
                <a:solidFill>
                  <a:srgbClr val="5014F8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trie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:</a:t>
            </a:r>
            <a:endParaRPr kumimoji="0" lang="en-US" altLang="zh-CN" sz="2000" b="1" i="0" u="none" strike="noStrike" cap="none" normalizeH="0" baseline="0" dirty="0">
              <a:ln>
                <a:noFill/>
              </a:ln>
              <a:solidFill>
                <a:srgbClr val="5014F8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63292" y="2619488"/>
            <a:ext cx="3528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b="1" i="1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a Boolean array associated with each node in a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trie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b="1" baseline="-25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63292" y="3279540"/>
            <a:ext cx="283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a counter records the number of </a:t>
            </a:r>
            <a:r>
              <a:rPr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’s appearances.</a:t>
            </a:r>
            <a:endParaRPr lang="zh-CN" altLang="en-US" b="1" baseline="-25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6437759" y="2653748"/>
            <a:ext cx="285086" cy="27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L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: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75909" y="2966501"/>
            <a:ext cx="26962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00" i="1" dirty="0">
                <a:latin typeface="Calibri" pitchFamily="34" charset="0"/>
              </a:rPr>
              <a:t>a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t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c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t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a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c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g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a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c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t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a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g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t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a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c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g</a:t>
            </a:r>
            <a:endParaRPr lang="zh-CN" altLang="en-US" sz="1300" i="1" dirty="0">
              <a:latin typeface="Calibri" pitchFamily="34" charset="0"/>
            </a:endParaRPr>
          </a:p>
        </p:txBody>
      </p:sp>
      <p:sp>
        <p:nvSpPr>
          <p:cNvPr id="46" name="AutoShape 52"/>
          <p:cNvSpPr>
            <a:spLocks noChangeShapeType="1"/>
          </p:cNvSpPr>
          <p:nvPr/>
        </p:nvSpPr>
        <p:spPr bwMode="auto">
          <a:xfrm flipH="1">
            <a:off x="6311162" y="3086173"/>
            <a:ext cx="1905" cy="32639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5018761" y="4883570"/>
            <a:ext cx="135550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000" b="0" i="1" u="none" strike="noStrike" cap="none" normalizeH="0" baseline="-3000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[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[</a:t>
            </a:r>
            <a:r>
              <a:rPr kumimoji="0" lang="en-US" altLang="zh-CN" sz="20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]] = 1?</a:t>
            </a:r>
          </a:p>
        </p:txBody>
      </p:sp>
      <p:sp>
        <p:nvSpPr>
          <p:cNvPr id="51" name="Oval 30"/>
          <p:cNvSpPr>
            <a:spLocks noChangeArrowheads="1"/>
          </p:cNvSpPr>
          <p:nvPr/>
        </p:nvSpPr>
        <p:spPr bwMode="auto">
          <a:xfrm>
            <a:off x="3260405" y="2950131"/>
            <a:ext cx="301038" cy="3156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2" name="Oval 30"/>
          <p:cNvSpPr>
            <a:spLocks noChangeArrowheads="1"/>
          </p:cNvSpPr>
          <p:nvPr/>
        </p:nvSpPr>
        <p:spPr bwMode="auto">
          <a:xfrm>
            <a:off x="2672561" y="3624706"/>
            <a:ext cx="330637" cy="348686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3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3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3282174" y="3624706"/>
            <a:ext cx="350418" cy="34868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3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3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4320944" y="3624706"/>
            <a:ext cx="321970" cy="33779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3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3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AutoShape 23"/>
          <p:cNvSpPr>
            <a:spLocks noChangeShapeType="1"/>
          </p:cNvSpPr>
          <p:nvPr/>
        </p:nvSpPr>
        <p:spPr bwMode="auto">
          <a:xfrm flipH="1">
            <a:off x="2871014" y="3222275"/>
            <a:ext cx="424542" cy="43543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56" name="直接连接符 100"/>
          <p:cNvCxnSpPr/>
          <p:nvPr/>
        </p:nvCxnSpPr>
        <p:spPr>
          <a:xfrm rot="16200000" flipH="1">
            <a:off x="3225866" y="3446498"/>
            <a:ext cx="370114" cy="87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utoShape 23"/>
          <p:cNvSpPr>
            <a:spLocks noChangeShapeType="1"/>
          </p:cNvSpPr>
          <p:nvPr/>
        </p:nvSpPr>
        <p:spPr bwMode="auto">
          <a:xfrm>
            <a:off x="3513271" y="3211389"/>
            <a:ext cx="881968" cy="42454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6437759" y="2966501"/>
            <a:ext cx="26962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00" dirty="0">
                <a:latin typeface="Calibri" pitchFamily="34" charset="0"/>
              </a:rPr>
              <a:t>1</a:t>
            </a:r>
          </a:p>
          <a:p>
            <a:pPr algn="ctr"/>
            <a:r>
              <a:rPr lang="en-US" altLang="zh-CN" sz="1300" dirty="0">
                <a:latin typeface="Calibri" pitchFamily="34" charset="0"/>
              </a:rPr>
              <a:t>4</a:t>
            </a:r>
          </a:p>
          <a:p>
            <a:pPr algn="ctr"/>
            <a:r>
              <a:rPr lang="en-US" altLang="zh-CN" sz="1300" dirty="0">
                <a:latin typeface="Calibri" pitchFamily="34" charset="0"/>
              </a:rPr>
              <a:t>2</a:t>
            </a:r>
          </a:p>
          <a:p>
            <a:pPr algn="ctr"/>
            <a:r>
              <a:rPr lang="en-US" altLang="zh-CN" sz="1300" dirty="0">
                <a:latin typeface="Calibri" pitchFamily="34" charset="0"/>
              </a:rPr>
              <a:t>4</a:t>
            </a:r>
          </a:p>
          <a:p>
            <a:pPr algn="ctr"/>
            <a:r>
              <a:rPr lang="en-US" altLang="zh-CN" sz="1300" dirty="0">
                <a:latin typeface="Calibri" pitchFamily="34" charset="0"/>
              </a:rPr>
              <a:t>1</a:t>
            </a:r>
          </a:p>
          <a:p>
            <a:pPr algn="ctr"/>
            <a:r>
              <a:rPr lang="en-US" altLang="zh-CN" sz="1300" dirty="0">
                <a:latin typeface="Calibri" pitchFamily="34" charset="0"/>
              </a:rPr>
              <a:t>2</a:t>
            </a:r>
          </a:p>
          <a:p>
            <a:pPr algn="ctr"/>
            <a:r>
              <a:rPr lang="en-US" altLang="zh-CN" sz="1300" dirty="0">
                <a:latin typeface="Calibri" pitchFamily="34" charset="0"/>
              </a:rPr>
              <a:t>3</a:t>
            </a:r>
          </a:p>
          <a:p>
            <a:pPr algn="ctr"/>
            <a:r>
              <a:rPr lang="en-US" altLang="zh-CN" sz="1300" dirty="0">
                <a:latin typeface="Calibri" pitchFamily="34" charset="0"/>
              </a:rPr>
              <a:t>3</a:t>
            </a:r>
          </a:p>
          <a:p>
            <a:pPr algn="ctr"/>
            <a:r>
              <a:rPr lang="en-US" altLang="zh-CN" sz="1300" dirty="0">
                <a:latin typeface="Calibri" pitchFamily="34" charset="0"/>
              </a:rPr>
              <a:t>3</a:t>
            </a:r>
          </a:p>
          <a:p>
            <a:pPr algn="ctr"/>
            <a:r>
              <a:rPr lang="en-US" altLang="zh-CN" sz="1300" dirty="0">
                <a:latin typeface="Calibri" pitchFamily="34" charset="0"/>
              </a:rPr>
              <a:t>4</a:t>
            </a:r>
          </a:p>
          <a:p>
            <a:pPr algn="ctr"/>
            <a:r>
              <a:rPr lang="en-US" altLang="zh-CN" sz="1300" dirty="0">
                <a:latin typeface="Calibri" pitchFamily="34" charset="0"/>
              </a:rPr>
              <a:t>1</a:t>
            </a:r>
          </a:p>
          <a:p>
            <a:pPr algn="ctr"/>
            <a:r>
              <a:rPr lang="en-US" altLang="zh-CN" sz="1300" dirty="0">
                <a:latin typeface="Calibri" pitchFamily="34" charset="0"/>
              </a:rPr>
              <a:t>3</a:t>
            </a:r>
          </a:p>
          <a:p>
            <a:pPr algn="ctr"/>
            <a:r>
              <a:rPr lang="en-US" altLang="zh-CN" sz="1300" dirty="0">
                <a:latin typeface="Calibri" pitchFamily="34" charset="0"/>
              </a:rPr>
              <a:t>4</a:t>
            </a:r>
          </a:p>
          <a:p>
            <a:pPr algn="ctr"/>
            <a:r>
              <a:rPr lang="en-US" altLang="zh-CN" sz="1300" dirty="0">
                <a:latin typeface="Calibri" pitchFamily="34" charset="0"/>
              </a:rPr>
              <a:t>1</a:t>
            </a:r>
          </a:p>
          <a:p>
            <a:pPr algn="ctr"/>
            <a:r>
              <a:rPr lang="en-US" altLang="zh-CN" sz="1300" dirty="0">
                <a:latin typeface="Calibri" pitchFamily="34" charset="0"/>
              </a:rPr>
              <a:t>2</a:t>
            </a:r>
          </a:p>
          <a:p>
            <a:pPr algn="ctr"/>
            <a:r>
              <a:rPr lang="en-US" altLang="zh-CN" sz="1300" dirty="0">
                <a:latin typeface="Calibri" pitchFamily="34" charset="0"/>
              </a:rPr>
              <a:t>3</a:t>
            </a:r>
            <a:endParaRPr lang="zh-CN" altLang="en-US" sz="1300" dirty="0">
              <a:latin typeface="Calibri" pitchFamily="34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4860618" y="5239311"/>
            <a:ext cx="1170128" cy="247704"/>
          </a:xfrm>
          <a:custGeom>
            <a:avLst/>
            <a:gdLst>
              <a:gd name="connsiteX0" fmla="*/ 2009775 w 2009775"/>
              <a:gd name="connsiteY0" fmla="*/ 38100 h 466860"/>
              <a:gd name="connsiteX1" fmla="*/ 1019175 w 2009775"/>
              <a:gd name="connsiteY1" fmla="*/ 466725 h 466860"/>
              <a:gd name="connsiteX2" fmla="*/ 0 w 2009775"/>
              <a:gd name="connsiteY2" fmla="*/ 0 h 46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9775" h="466860">
                <a:moveTo>
                  <a:pt x="2009775" y="38100"/>
                </a:moveTo>
                <a:cubicBezTo>
                  <a:pt x="1681956" y="255587"/>
                  <a:pt x="1354137" y="473075"/>
                  <a:pt x="1019175" y="466725"/>
                </a:cubicBezTo>
                <a:cubicBezTo>
                  <a:pt x="684213" y="460375"/>
                  <a:pt x="342106" y="230187"/>
                  <a:pt x="0" y="0"/>
                </a:cubicBezTo>
              </a:path>
            </a:pathLst>
          </a:custGeom>
          <a:noFill/>
          <a:ln w="6350">
            <a:prstDash val="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632592" y="3010594"/>
            <a:ext cx="2505561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3497351" y="3292542"/>
            <a:ext cx="2725036" cy="281955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337175" y="4869979"/>
            <a:ext cx="3654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b="1" i="1" baseline="-300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]] = 1 then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b="1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=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b="1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+ 1</a:t>
            </a:r>
            <a:endParaRPr lang="zh-CN" altLang="en-US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1199974" y="5487014"/>
            <a:ext cx="1114603" cy="42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>
                <a:solidFill>
                  <a:srgbClr val="5014F8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Counters</a:t>
            </a:r>
            <a:r>
              <a:rPr lang="en-US" altLang="zh-CN" sz="2000" dirty="0">
                <a:solidFill>
                  <a:srgbClr val="5014F8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:</a:t>
            </a:r>
            <a:endParaRPr kumimoji="0" lang="en-US" altLang="zh-CN" sz="2000" b="0" u="none" strike="noStrike" cap="none" normalizeH="0" baseline="0" dirty="0">
              <a:ln>
                <a:noFill/>
              </a:ln>
              <a:solidFill>
                <a:srgbClr val="5014F8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40D19FD9-3DA7-448B-93B9-C77DEE2B3887}"/>
              </a:ext>
            </a:extLst>
          </p:cNvPr>
          <p:cNvCxnSpPr/>
          <p:nvPr/>
        </p:nvCxnSpPr>
        <p:spPr>
          <a:xfrm>
            <a:off x="3109359" y="4857026"/>
            <a:ext cx="0" cy="2498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326F6412-4FB4-4361-8A46-9BAF08251E1D}"/>
              </a:ext>
            </a:extLst>
          </p:cNvPr>
          <p:cNvCxnSpPr/>
          <p:nvPr/>
        </p:nvCxnSpPr>
        <p:spPr>
          <a:xfrm>
            <a:off x="3654920" y="4870224"/>
            <a:ext cx="0" cy="2498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C13A633A-9947-44A8-ADB6-F86153FA2AF7}"/>
              </a:ext>
            </a:extLst>
          </p:cNvPr>
          <p:cNvCxnSpPr/>
          <p:nvPr/>
        </p:nvCxnSpPr>
        <p:spPr>
          <a:xfrm>
            <a:off x="4254792" y="4847298"/>
            <a:ext cx="0" cy="2498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DD5C9A7B-C103-4237-9FBF-BF1C70E7F37B}"/>
              </a:ext>
            </a:extLst>
          </p:cNvPr>
          <p:cNvCxnSpPr/>
          <p:nvPr/>
        </p:nvCxnSpPr>
        <p:spPr>
          <a:xfrm flipV="1">
            <a:off x="6350207" y="5711032"/>
            <a:ext cx="0" cy="38319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20004F77-95B6-483C-9800-25EBBB7E4EED}"/>
              </a:ext>
            </a:extLst>
          </p:cNvPr>
          <p:cNvCxnSpPr/>
          <p:nvPr/>
        </p:nvCxnSpPr>
        <p:spPr>
          <a:xfrm>
            <a:off x="2804189" y="4056811"/>
            <a:ext cx="0" cy="49097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A9837108-30D7-4B32-B268-B3E1844C555B}"/>
              </a:ext>
            </a:extLst>
          </p:cNvPr>
          <p:cNvCxnSpPr/>
          <p:nvPr/>
        </p:nvCxnSpPr>
        <p:spPr>
          <a:xfrm>
            <a:off x="3400473" y="4056811"/>
            <a:ext cx="0" cy="49097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D37DC933-3DDC-446A-9F27-CE4DB9FBDEBF}"/>
              </a:ext>
            </a:extLst>
          </p:cNvPr>
          <p:cNvCxnSpPr/>
          <p:nvPr/>
        </p:nvCxnSpPr>
        <p:spPr>
          <a:xfrm>
            <a:off x="4458801" y="4056811"/>
            <a:ext cx="0" cy="49097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47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Outline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en-CA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48660" y="1485421"/>
            <a:ext cx="9401175" cy="4251325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Motivation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342900" algn="l"/>
                <a:tab pos="685800" algn="l"/>
              </a:tabLst>
            </a:pPr>
            <a:r>
              <a:rPr lang="en-CA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	-	Statement of Problem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342900" algn="l"/>
                <a:tab pos="685800" algn="l"/>
              </a:tabLst>
            </a:pPr>
            <a:r>
              <a:rPr lang="en-CA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	-	Related methods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BWT Arrays – A Space-economic Index for String Matching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Our Method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342900" algn="l"/>
                <a:tab pos="685800" algn="l"/>
              </a:tabLst>
            </a:pPr>
            <a:r>
              <a:rPr lang="en-CA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	-	Searching BWT Arrays against pattern matching machines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342900" algn="l"/>
                <a:tab pos="685800" algn="l"/>
              </a:tabLst>
            </a:pPr>
            <a:r>
              <a:rPr lang="en-CA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	-	Multi-character searching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Experiments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Conclusion and Future Work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fld id="{83557950-5083-461A-8002-0FDDD8CDC891}" type="slidenum">
              <a:rPr lang="en-CA" smtClean="0"/>
              <a:pPr/>
              <a:t>2</a:t>
            </a:fld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4" y="1931988"/>
            <a:ext cx="11207547" cy="425132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Multi-character checking when scanning a segment of </a:t>
            </a:r>
            <a:r>
              <a:rPr lang="en-US" sz="2400" b="1" i="1" dirty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dirty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 in FM-index.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20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6614" name="Rectangle 5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5410113" y="2694805"/>
            <a:ext cx="1688926" cy="28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Part of a </a:t>
            </a:r>
            <a:r>
              <a:rPr kumimoji="0" lang="en-US" altLang="zh-CN" sz="2000" b="0" i="0" u="none" strike="noStrike" cap="none" normalizeH="0" baseline="0" dirty="0" err="1">
                <a:ln>
                  <a:noFill/>
                </a:ln>
                <a:solidFill>
                  <a:srgbClr val="5014F8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trie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: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rgbClr val="5014F8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76764" y="3824088"/>
            <a:ext cx="2425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 err="1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000" b="1" i="1" baseline="-25000" dirty="0" err="1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dirty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: a Boolean array associated with each node in </a:t>
            </a:r>
            <a:r>
              <a:rPr lang="en-US" sz="2000" b="1" dirty="0" err="1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trie</a:t>
            </a:r>
            <a:r>
              <a:rPr lang="en-US" sz="2000" b="1" dirty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000" b="1" baseline="-25000" dirty="0">
              <a:solidFill>
                <a:srgbClr val="5014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396853" y="4787758"/>
            <a:ext cx="2622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i="1" baseline="-25000" dirty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: a counter records the number of </a:t>
            </a:r>
            <a:r>
              <a:rPr lang="en-US" sz="2000" b="1" i="1" dirty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’s appearances.</a:t>
            </a:r>
            <a:endParaRPr lang="zh-CN" altLang="en-US" sz="2000" b="1" baseline="-25000" dirty="0">
              <a:solidFill>
                <a:srgbClr val="5014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3"/>
          <p:cNvSpPr txBox="1">
            <a:spLocks noChangeArrowheads="1"/>
          </p:cNvSpPr>
          <p:nvPr/>
        </p:nvSpPr>
        <p:spPr bwMode="auto">
          <a:xfrm>
            <a:off x="1669639" y="3089320"/>
            <a:ext cx="285086" cy="27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L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: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5014F8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37675" y="3352800"/>
            <a:ext cx="284052" cy="214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/>
              <a:t>.</a:t>
            </a:r>
            <a:endParaRPr lang="zh-CN" altLang="en-US" sz="2800" dirty="0"/>
          </a:p>
        </p:txBody>
      </p:sp>
      <p:cxnSp>
        <p:nvCxnSpPr>
          <p:cNvPr id="68" name="直接箭头连接符 67"/>
          <p:cNvCxnSpPr/>
          <p:nvPr/>
        </p:nvCxnSpPr>
        <p:spPr>
          <a:xfrm flipV="1">
            <a:off x="1586850" y="4672473"/>
            <a:ext cx="402244" cy="2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2134130" y="2667000"/>
            <a:ext cx="1294888" cy="914401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2177143" y="5105400"/>
            <a:ext cx="1251875" cy="892629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494330" y="3145982"/>
            <a:ext cx="26962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00" i="1" dirty="0">
                <a:latin typeface="Calibri" pitchFamily="34" charset="0"/>
              </a:rPr>
              <a:t>a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t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c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t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a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c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g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a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c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t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a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g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t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a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c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g</a:t>
            </a:r>
            <a:endParaRPr lang="zh-CN" altLang="en-US" sz="1300" i="1" dirty="0">
              <a:latin typeface="Calibri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483444" y="2569039"/>
            <a:ext cx="2696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00" i="1" dirty="0">
                <a:latin typeface="Calibri" pitchFamily="34" charset="0"/>
              </a:rPr>
              <a:t>a</a:t>
            </a:r>
          </a:p>
          <a:p>
            <a:pPr algn="ctr"/>
            <a:r>
              <a:rPr lang="en-US" altLang="zh-CN" sz="1300" i="1" dirty="0">
                <a:latin typeface="Calibri" pitchFamily="34" charset="0"/>
              </a:rPr>
              <a:t>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862955" y="2982686"/>
            <a:ext cx="2278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Calibri" pitchFamily="34" charset="0"/>
                <a:cs typeface="Times New Roman" pitchFamily="18" charset="0"/>
              </a:rPr>
              <a:t>[</a:t>
            </a:r>
            <a:r>
              <a:rPr lang="en-US" altLang="zh-CN" sz="1400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A</a:t>
            </a:r>
            <a:r>
              <a:rPr lang="en-US" altLang="zh-CN" sz="1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:254</a:t>
            </a:r>
            <a:r>
              <a:rPr lang="en-US" altLang="zh-CN" sz="1400" dirty="0">
                <a:latin typeface="Calibri" pitchFamily="34" charset="0"/>
                <a:cs typeface="Times New Roman" pitchFamily="18" charset="0"/>
              </a:rPr>
              <a:t>,  </a:t>
            </a:r>
            <a:r>
              <a:rPr lang="en-US" altLang="zh-CN" sz="1400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C</a:t>
            </a:r>
            <a:r>
              <a:rPr lang="en-US" altLang="zh-CN" sz="1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:236</a:t>
            </a:r>
            <a:r>
              <a:rPr lang="en-US" altLang="zh-CN" sz="140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altLang="zh-CN" sz="1400" i="1" dirty="0">
                <a:latin typeface="Calibri" pitchFamily="34" charset="0"/>
                <a:cs typeface="Times New Roman" pitchFamily="18" charset="0"/>
              </a:rPr>
              <a:t>G</a:t>
            </a:r>
            <a:r>
              <a:rPr lang="en-US" altLang="zh-CN" sz="1400" dirty="0">
                <a:latin typeface="Calibri" pitchFamily="34" charset="0"/>
                <a:cs typeface="Times New Roman" pitchFamily="18" charset="0"/>
              </a:rPr>
              <a:t>:273, </a:t>
            </a:r>
            <a:r>
              <a:rPr lang="en-US" altLang="zh-CN" sz="1400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T</a:t>
            </a:r>
            <a:r>
              <a:rPr lang="en-US" altLang="zh-CN" sz="1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:203</a:t>
            </a:r>
            <a:r>
              <a:rPr lang="en-US" altLang="zh-CN" sz="1400" dirty="0">
                <a:latin typeface="Calibri" pitchFamily="34" charset="0"/>
                <a:cs typeface="Times New Roman" pitchFamily="18" charset="0"/>
              </a:rPr>
              <a:t>]</a:t>
            </a:r>
            <a:endParaRPr lang="zh-CN" altLang="en-US" sz="1400" dirty="0"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83" name="直接连接符 82"/>
          <p:cNvCxnSpPr/>
          <p:nvPr/>
        </p:nvCxnSpPr>
        <p:spPr>
          <a:xfrm flipV="1">
            <a:off x="2199443" y="4680861"/>
            <a:ext cx="1284004" cy="10875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293782" y="4589144"/>
            <a:ext cx="737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257</a:t>
            </a:r>
          </a:p>
          <a:p>
            <a:pPr algn="ctr"/>
            <a:r>
              <a:rPr lang="en-US" altLang="zh-CN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238</a:t>
            </a:r>
          </a:p>
          <a:p>
            <a:pPr algn="ctr"/>
            <a:r>
              <a:rPr lang="en-US" altLang="zh-CN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714241" y="4572004"/>
            <a:ext cx="675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Rank:</a:t>
            </a:r>
          </a:p>
        </p:txBody>
      </p:sp>
      <p:cxnSp>
        <p:nvCxnSpPr>
          <p:cNvPr id="88" name="直接箭头连接符 87"/>
          <p:cNvCxnSpPr/>
          <p:nvPr/>
        </p:nvCxnSpPr>
        <p:spPr>
          <a:xfrm flipV="1">
            <a:off x="1599476" y="5221966"/>
            <a:ext cx="402244" cy="29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AutoShape 52"/>
          <p:cNvSpPr>
            <a:spLocks noChangeShapeType="1"/>
          </p:cNvSpPr>
          <p:nvPr/>
        </p:nvSpPr>
        <p:spPr bwMode="auto">
          <a:xfrm flipH="1">
            <a:off x="3442028" y="3312660"/>
            <a:ext cx="1905" cy="32639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AutoShape 4"/>
          <p:cNvSpPr>
            <a:spLocks noChangeShapeType="1"/>
          </p:cNvSpPr>
          <p:nvPr/>
        </p:nvSpPr>
        <p:spPr bwMode="auto">
          <a:xfrm flipH="1" flipV="1">
            <a:off x="3907970" y="4147456"/>
            <a:ext cx="2373103" cy="511626"/>
          </a:xfrm>
          <a:prstGeom prst="straightConnector1">
            <a:avLst/>
          </a:prstGeom>
          <a:noFill/>
          <a:ln w="9525">
            <a:solidFill>
              <a:srgbClr val="0070C0"/>
            </a:solidFill>
            <a:prstDash val="dash"/>
            <a:round/>
            <a:headEnd type="arrow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3472543" y="3984177"/>
            <a:ext cx="304800" cy="217714"/>
          </a:xfrm>
          <a:prstGeom prst="rect">
            <a:avLst/>
          </a:prstGeom>
          <a:noFill/>
          <a:ln w="158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4662633" y="3984177"/>
            <a:ext cx="1314662" cy="2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B</a:t>
            </a:r>
            <a:r>
              <a:rPr kumimoji="0" lang="en-US" altLang="zh-CN" sz="2000" b="0" i="1" u="none" strike="noStrike" cap="none" normalizeH="0" baseline="-3000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v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[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L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[</a:t>
            </a:r>
            <a:r>
              <a:rPr kumimoji="0" lang="en-US" altLang="zh-CN" sz="20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i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]] = 1?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Multi-Character Checking</a:t>
            </a:r>
          </a:p>
        </p:txBody>
      </p:sp>
      <p:sp>
        <p:nvSpPr>
          <p:cNvPr id="58" name="Rectangle 33">
            <a:extLst>
              <a:ext uri="{FF2B5EF4-FFF2-40B4-BE49-F238E27FC236}">
                <a16:creationId xmlns:a16="http://schemas.microsoft.com/office/drawing/2014/main" xmlns="" id="{44190637-BB63-4E57-B3BC-9615E7A3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6136" y="4613400"/>
            <a:ext cx="2069824" cy="2825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6800" rIns="9144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2300" algn="l"/>
                <a:tab pos="1166813" algn="l"/>
                <a:tab pos="1701800" algn="l"/>
              </a:tabLst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	1	0	1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xmlns="" id="{EBF16F80-CEF1-46E3-A173-93EC2D997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6401" y="4388349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3" name="Text Box 28">
            <a:extLst>
              <a:ext uri="{FF2B5EF4-FFF2-40B4-BE49-F238E27FC236}">
                <a16:creationId xmlns:a16="http://schemas.microsoft.com/office/drawing/2014/main" xmlns="" id="{0402513C-6AB6-4053-9013-F4ECF32CF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145" y="4377962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4" name="Text Box 27">
            <a:extLst>
              <a:ext uri="{FF2B5EF4-FFF2-40B4-BE49-F238E27FC236}">
                <a16:creationId xmlns:a16="http://schemas.microsoft.com/office/drawing/2014/main" xmlns="" id="{BCDBC0C8-B721-4677-B152-94DBE59F7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730" y="4398078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5" name="Text Box 26">
            <a:extLst>
              <a:ext uri="{FF2B5EF4-FFF2-40B4-BE49-F238E27FC236}">
                <a16:creationId xmlns:a16="http://schemas.microsoft.com/office/drawing/2014/main" xmlns="" id="{C13998EF-EDC7-4599-93AA-B6DD02613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484" y="4405654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9" name="Text Box 25">
            <a:extLst>
              <a:ext uri="{FF2B5EF4-FFF2-40B4-BE49-F238E27FC236}">
                <a16:creationId xmlns:a16="http://schemas.microsoft.com/office/drawing/2014/main" xmlns="" id="{26D5C606-AC56-4873-8F56-82A3DC3DD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626" y="4979601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1" name="Text Box 24">
            <a:extLst>
              <a:ext uri="{FF2B5EF4-FFF2-40B4-BE49-F238E27FC236}">
                <a16:creationId xmlns:a16="http://schemas.microsoft.com/office/drawing/2014/main" xmlns="" id="{2A748A89-1823-48D3-AE4B-6C7D35C78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505" y="4979601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2" name="Text Box 23">
            <a:extLst>
              <a:ext uri="{FF2B5EF4-FFF2-40B4-BE49-F238E27FC236}">
                <a16:creationId xmlns:a16="http://schemas.microsoft.com/office/drawing/2014/main" xmlns="" id="{735AD252-859C-4CB2-A820-8156455A2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4257" y="4979601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1" u="none" strike="noStrike" cap="none" normalizeH="0" baseline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endParaRPr kumimoji="0" lang="en-US" altLang="zh-CN" sz="1600" b="0" i="0" u="none" strike="noStrike" cap="none" normalizeH="0" baseline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3" name="Text Box 22">
            <a:extLst>
              <a:ext uri="{FF2B5EF4-FFF2-40B4-BE49-F238E27FC236}">
                <a16:creationId xmlns:a16="http://schemas.microsoft.com/office/drawing/2014/main" xmlns="" id="{21E4C508-5301-4299-9E90-96FE2CD5A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2612" y="4978240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T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4" name="Text Box 18">
            <a:extLst>
              <a:ext uri="{FF2B5EF4-FFF2-40B4-BE49-F238E27FC236}">
                <a16:creationId xmlns:a16="http://schemas.microsoft.com/office/drawing/2014/main" xmlns="" id="{2BD55D0C-6725-4127-B9FD-1086A17A6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626" y="5428697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i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16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6" name="Text Box 17">
            <a:extLst>
              <a:ext uri="{FF2B5EF4-FFF2-40B4-BE49-F238E27FC236}">
                <a16:creationId xmlns:a16="http://schemas.microsoft.com/office/drawing/2014/main" xmlns="" id="{A36F9CD4-310A-4FBF-A48B-645E73979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689" y="5428697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i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16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7" name="Text Box 16">
            <a:extLst>
              <a:ext uri="{FF2B5EF4-FFF2-40B4-BE49-F238E27FC236}">
                <a16:creationId xmlns:a16="http://schemas.microsoft.com/office/drawing/2014/main" xmlns="" id="{1A47CCF6-4B16-4ED4-A2FF-EEFF926A3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4257" y="5428697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i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16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1" name="Text Box 15">
            <a:extLst>
              <a:ext uri="{FF2B5EF4-FFF2-40B4-BE49-F238E27FC236}">
                <a16:creationId xmlns:a16="http://schemas.microsoft.com/office/drawing/2014/main" xmlns="" id="{6EB058F3-1519-454B-8FED-50BDAD61A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2612" y="5438222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i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16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2" name="AutoShape 14">
            <a:extLst>
              <a:ext uri="{FF2B5EF4-FFF2-40B4-BE49-F238E27FC236}">
                <a16:creationId xmlns:a16="http://schemas.microsoft.com/office/drawing/2014/main" xmlns="" id="{0CB536E6-4DB7-49E7-84DB-166DD0C45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1018" y="5131366"/>
            <a:ext cx="635" cy="22923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84" name="AutoShape 13">
            <a:extLst>
              <a:ext uri="{FF2B5EF4-FFF2-40B4-BE49-F238E27FC236}">
                <a16:creationId xmlns:a16="http://schemas.microsoft.com/office/drawing/2014/main" xmlns="" id="{29A9CEA1-60E9-4A8D-BEBF-41367B01C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7302" y="5150822"/>
            <a:ext cx="635" cy="22923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85" name="AutoShape 12">
            <a:extLst>
              <a:ext uri="{FF2B5EF4-FFF2-40B4-BE49-F238E27FC236}">
                <a16:creationId xmlns:a16="http://schemas.microsoft.com/office/drawing/2014/main" xmlns="" id="{F8AFD804-CF7F-420D-8889-E353D0B794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5372" y="5150822"/>
            <a:ext cx="635" cy="22923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93" name="AutoShape 11">
            <a:extLst>
              <a:ext uri="{FF2B5EF4-FFF2-40B4-BE49-F238E27FC236}">
                <a16:creationId xmlns:a16="http://schemas.microsoft.com/office/drawing/2014/main" xmlns="" id="{6C050E22-4A49-4C9C-AABF-C08D7BA6FC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13726" y="5140891"/>
            <a:ext cx="635" cy="22923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99" name="Oval 30">
            <a:extLst>
              <a:ext uri="{FF2B5EF4-FFF2-40B4-BE49-F238E27FC236}">
                <a16:creationId xmlns:a16="http://schemas.microsoft.com/office/drawing/2014/main" xmlns="" id="{00D1D852-2B7B-4778-B6DA-148708FB9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5874" y="2760003"/>
            <a:ext cx="291500" cy="27191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5" name="Oval 30">
            <a:extLst>
              <a:ext uri="{FF2B5EF4-FFF2-40B4-BE49-F238E27FC236}">
                <a16:creationId xmlns:a16="http://schemas.microsoft.com/office/drawing/2014/main" xmlns="" id="{959A0D49-DA62-4DE1-90E1-8E23E60E0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6413" y="3412919"/>
            <a:ext cx="308428" cy="31568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3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3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6" name="AutoShape 23">
            <a:extLst>
              <a:ext uri="{FF2B5EF4-FFF2-40B4-BE49-F238E27FC236}">
                <a16:creationId xmlns:a16="http://schemas.microsoft.com/office/drawing/2014/main" xmlns="" id="{695C32B9-A8D9-47FD-BFC6-668CE28C88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06483" y="2988377"/>
            <a:ext cx="424542" cy="43543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107" name="直接连接符 100">
            <a:extLst>
              <a:ext uri="{FF2B5EF4-FFF2-40B4-BE49-F238E27FC236}">
                <a16:creationId xmlns:a16="http://schemas.microsoft.com/office/drawing/2014/main" xmlns="" id="{517FCA87-934B-48B6-A877-EC4201625F16}"/>
              </a:ext>
            </a:extLst>
          </p:cNvPr>
          <p:cNvCxnSpPr/>
          <p:nvPr/>
        </p:nvCxnSpPr>
        <p:spPr>
          <a:xfrm rot="16200000" flipH="1">
            <a:off x="7261335" y="3212600"/>
            <a:ext cx="370114" cy="87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AutoShape 23">
            <a:extLst>
              <a:ext uri="{FF2B5EF4-FFF2-40B4-BE49-F238E27FC236}">
                <a16:creationId xmlns:a16="http://schemas.microsoft.com/office/drawing/2014/main" xmlns="" id="{809C04F1-B93C-435F-8084-BFF934D28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8740" y="2977491"/>
            <a:ext cx="881968" cy="42454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A0175CDC-FB82-4B75-80DD-511BC8C23215}"/>
              </a:ext>
            </a:extLst>
          </p:cNvPr>
          <p:cNvCxnSpPr/>
          <p:nvPr/>
        </p:nvCxnSpPr>
        <p:spPr>
          <a:xfrm>
            <a:off x="7144828" y="4623128"/>
            <a:ext cx="0" cy="2498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91D93156-58D3-40FA-BF18-60E8B1F15256}"/>
              </a:ext>
            </a:extLst>
          </p:cNvPr>
          <p:cNvCxnSpPr/>
          <p:nvPr/>
        </p:nvCxnSpPr>
        <p:spPr>
          <a:xfrm>
            <a:off x="7690389" y="4636326"/>
            <a:ext cx="0" cy="2498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xmlns="" id="{71B32D60-A7DD-48D4-88F0-CC62A3D45FDE}"/>
              </a:ext>
            </a:extLst>
          </p:cNvPr>
          <p:cNvCxnSpPr/>
          <p:nvPr/>
        </p:nvCxnSpPr>
        <p:spPr>
          <a:xfrm>
            <a:off x="8290261" y="4613400"/>
            <a:ext cx="0" cy="2498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330DCE07-9F5D-45A9-BF8C-D09C8F4B82FA}"/>
              </a:ext>
            </a:extLst>
          </p:cNvPr>
          <p:cNvCxnSpPr/>
          <p:nvPr/>
        </p:nvCxnSpPr>
        <p:spPr>
          <a:xfrm>
            <a:off x="6839658" y="3822913"/>
            <a:ext cx="0" cy="49097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xmlns="" id="{03EEFBBF-8FF6-4CC9-905F-E481519ED5E6}"/>
              </a:ext>
            </a:extLst>
          </p:cNvPr>
          <p:cNvCxnSpPr/>
          <p:nvPr/>
        </p:nvCxnSpPr>
        <p:spPr>
          <a:xfrm>
            <a:off x="7435942" y="3822913"/>
            <a:ext cx="0" cy="49097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xmlns="" id="{75D3D2F0-46E6-4AFE-8F59-A41CFB2A48AD}"/>
              </a:ext>
            </a:extLst>
          </p:cNvPr>
          <p:cNvCxnSpPr/>
          <p:nvPr/>
        </p:nvCxnSpPr>
        <p:spPr>
          <a:xfrm>
            <a:off x="8494270" y="3822913"/>
            <a:ext cx="0" cy="49097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30">
            <a:extLst>
              <a:ext uri="{FF2B5EF4-FFF2-40B4-BE49-F238E27FC236}">
                <a16:creationId xmlns:a16="http://schemas.microsoft.com/office/drawing/2014/main" xmlns="" id="{A5FA8A74-7BFD-477A-A2B1-45494CA11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3128" y="3419399"/>
            <a:ext cx="308428" cy="31568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300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3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6" name="Oval 30">
            <a:extLst>
              <a:ext uri="{FF2B5EF4-FFF2-40B4-BE49-F238E27FC236}">
                <a16:creationId xmlns:a16="http://schemas.microsoft.com/office/drawing/2014/main" xmlns="" id="{90DFC835-70E3-4062-98D1-3C4E1AE3E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34" y="3399946"/>
            <a:ext cx="308428" cy="31568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300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3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730113"/>
            <a:ext cx="9961681" cy="464026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Compare 6 different approaches</a:t>
            </a:r>
          </a:p>
          <a:p>
            <a:pPr marL="0" lvl="0" indent="0">
              <a:buNone/>
              <a:tabLst>
                <a:tab pos="342900" algn="l"/>
                <a:tab pos="571500" algn="l"/>
              </a:tabLst>
            </a:pPr>
            <a:r>
              <a:rPr lang="en-AU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	-	</a:t>
            </a:r>
            <a:r>
              <a:rPr lang="en-AU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Burrows Wheeler Transformation </a:t>
            </a:r>
            <a:r>
              <a:rPr lang="en-AU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(BWT for short),</a:t>
            </a:r>
            <a:endParaRPr lang="en-US" sz="2800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  <a:p>
            <a:pPr marL="0" lvl="0" indent="0">
              <a:buNone/>
              <a:tabLst>
                <a:tab pos="342900" algn="l"/>
                <a:tab pos="571500" algn="l"/>
              </a:tabLst>
            </a:pP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	-	</a:t>
            </a:r>
            <a:r>
              <a:rPr lang="en-AU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Suffix tree based</a:t>
            </a:r>
            <a:r>
              <a:rPr lang="en-AU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 (Suffix</a:t>
            </a:r>
            <a:r>
              <a:rPr lang="en-AU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 </a:t>
            </a:r>
            <a:r>
              <a:rPr lang="en-AU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for short),</a:t>
            </a:r>
            <a:endParaRPr lang="en-US" sz="2800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  <a:p>
            <a:pPr marL="0" lvl="0" indent="0">
              <a:buNone/>
              <a:tabLst>
                <a:tab pos="342900" algn="l"/>
                <a:tab pos="571500" algn="l"/>
              </a:tabLst>
            </a:pP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	-	</a:t>
            </a:r>
            <a:r>
              <a:rPr lang="en-AU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Hash table based </a:t>
            </a:r>
            <a:r>
              <a:rPr lang="en-AU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(Hash</a:t>
            </a:r>
            <a:r>
              <a:rPr lang="en-AU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 </a:t>
            </a:r>
            <a:r>
              <a:rPr lang="en-AU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for short),</a:t>
            </a:r>
            <a:endParaRPr lang="en-US" sz="2800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  <a:p>
            <a:pPr marL="0" lvl="0" indent="0">
              <a:buNone/>
              <a:tabLst>
                <a:tab pos="342900" algn="l"/>
                <a:tab pos="571500" algn="l"/>
              </a:tabLst>
            </a:pP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	-	</a:t>
            </a:r>
            <a:r>
              <a:rPr lang="en-AU" sz="2800" b="1" i="1" dirty="0" err="1">
                <a:solidFill>
                  <a:srgbClr val="5014F8"/>
                </a:solidFill>
                <a:latin typeface="Century Gothic" panose="020B0502020202020204" pitchFamily="34" charset="0"/>
              </a:rPr>
              <a:t>Commentz</a:t>
            </a:r>
            <a:r>
              <a:rPr lang="en-AU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-Walter’s Algorithm </a:t>
            </a:r>
            <a:r>
              <a:rPr lang="en-AU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[6] (</a:t>
            </a:r>
            <a:r>
              <a:rPr lang="en-AU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CW</a:t>
            </a:r>
            <a:r>
              <a:rPr lang="en-AU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 for short),</a:t>
            </a:r>
            <a:endParaRPr lang="en-CA" sz="2800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  <a:p>
            <a:pPr marL="0" lvl="0" indent="0">
              <a:buNone/>
              <a:tabLst>
                <a:tab pos="342900" algn="l"/>
                <a:tab pos="571500" algn="l"/>
              </a:tabLst>
            </a:pPr>
            <a:r>
              <a:rPr lang="en-CA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	-	</a:t>
            </a:r>
            <a:r>
              <a:rPr lang="en-US" sz="2800" b="1" i="1" dirty="0" err="1">
                <a:solidFill>
                  <a:srgbClr val="5014F8"/>
                </a:solidFill>
                <a:latin typeface="Century Gothic" panose="020B0502020202020204" pitchFamily="34" charset="0"/>
              </a:rPr>
              <a:t>Crochemore’s</a:t>
            </a:r>
            <a:r>
              <a:rPr lang="en-AU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 Algorithm </a:t>
            </a:r>
            <a:r>
              <a:rPr lang="en-AU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[18] (</a:t>
            </a:r>
            <a:r>
              <a:rPr lang="en-AU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Cr </a:t>
            </a:r>
            <a:r>
              <a:rPr lang="en-AU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for short), and</a:t>
            </a:r>
          </a:p>
          <a:p>
            <a:pPr marL="0" lvl="0" indent="0">
              <a:buNone/>
              <a:tabLst>
                <a:tab pos="342900" algn="l"/>
                <a:tab pos="571500" algn="l"/>
              </a:tabLst>
            </a:pPr>
            <a:r>
              <a:rPr lang="en-AU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	-	</a:t>
            </a:r>
            <a:r>
              <a:rPr lang="en-AU" sz="2800" b="1" i="1" dirty="0" err="1">
                <a:solidFill>
                  <a:srgbClr val="5014F8"/>
                </a:solidFill>
                <a:latin typeface="Century Gothic" panose="020B0502020202020204" pitchFamily="34" charset="0"/>
              </a:rPr>
              <a:t>pmmS</a:t>
            </a:r>
            <a:r>
              <a:rPr lang="en-AU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 (</a:t>
            </a:r>
            <a:r>
              <a:rPr lang="en-AU" sz="2800" b="1" i="1" dirty="0" err="1">
                <a:solidFill>
                  <a:srgbClr val="5014F8"/>
                </a:solidFill>
                <a:latin typeface="Century Gothic" panose="020B0502020202020204" pitchFamily="34" charset="0"/>
              </a:rPr>
              <a:t>pS</a:t>
            </a:r>
            <a:r>
              <a:rPr lang="en-AU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 </a:t>
            </a:r>
            <a:r>
              <a:rPr lang="en-AU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for short, discussed in this paper). </a:t>
            </a:r>
            <a:endParaRPr lang="en-CA" sz="2800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21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22</a:t>
            </a:fld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Experiments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437517"/>
              </p:ext>
            </p:extLst>
          </p:nvPr>
        </p:nvGraphicFramePr>
        <p:xfrm>
          <a:off x="1162050" y="2505078"/>
          <a:ext cx="7724774" cy="2451732"/>
        </p:xfrm>
        <a:graphic>
          <a:graphicData uri="http://schemas.openxmlformats.org/drawingml/2006/table">
            <a:tbl>
              <a:tblPr/>
              <a:tblGrid>
                <a:gridCol w="38623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623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8622"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kern="50" dirty="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Genomes</a:t>
                      </a:r>
                      <a:endParaRPr lang="en-US" sz="2000" b="1" dirty="0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Genome sizes (bp)</a:t>
                      </a:r>
                      <a:endParaRPr lang="en-US" sz="2000" b="1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622"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kern="50" dirty="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Rat chr1 (Rnor_6.0)</a:t>
                      </a:r>
                      <a:endParaRPr lang="en-US" sz="2000" b="1" dirty="0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kern="5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290,094,217</a:t>
                      </a:r>
                      <a:endParaRPr lang="en-US" sz="2000" b="1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622"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i="1" kern="50" dirty="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C. </a:t>
                      </a:r>
                      <a:r>
                        <a:rPr lang="en-AU" sz="2000" b="1" i="1" kern="50" dirty="0" err="1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merolae</a:t>
                      </a:r>
                      <a:r>
                        <a:rPr lang="en-AU" sz="2000" b="1" kern="50" dirty="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  (ASM9120v1)</a:t>
                      </a:r>
                      <a:endParaRPr lang="en-US" sz="2000" b="1" dirty="0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16,728,967</a:t>
                      </a:r>
                      <a:endParaRPr lang="en-US" sz="2000" b="1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622"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i="1" kern="50" dirty="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C. </a:t>
                      </a:r>
                      <a:r>
                        <a:rPr lang="en-AU" sz="2000" b="1" i="1" kern="50" dirty="0" err="1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elegans</a:t>
                      </a:r>
                      <a:r>
                        <a:rPr lang="en-AU" sz="2000" b="1" kern="50" dirty="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  (WBcel235)</a:t>
                      </a:r>
                      <a:endParaRPr lang="en-US" sz="2000" b="1" dirty="0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kern="50" dirty="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103,022,290</a:t>
                      </a:r>
                      <a:endParaRPr lang="en-US" sz="2000" b="1" dirty="0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8622"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kern="5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Zebra fish (GRCz10)</a:t>
                      </a:r>
                      <a:endParaRPr lang="en-US" sz="2000" b="1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kern="50" dirty="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1,464,443,456</a:t>
                      </a:r>
                      <a:endParaRPr lang="en-US" sz="2000" b="1" dirty="0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8622"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kern="5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Rat (Rnor_6.0)</a:t>
                      </a:r>
                      <a:endParaRPr lang="en-US" sz="2000" b="1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kern="50" dirty="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2,909,701,677</a:t>
                      </a:r>
                      <a:endParaRPr lang="en-US" sz="2000" b="1" dirty="0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69975" y="1844646"/>
            <a:ext cx="51058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zh-CN" sz="2000" b="1" i="0" u="none" strike="noStrike" cap="none" normalizeH="0" baseline="0" dirty="0">
                <a:ln>
                  <a:noFill/>
                </a:ln>
                <a:solidFill>
                  <a:srgbClr val="5014F8"/>
                </a:solidFill>
                <a:effectLst/>
                <a:ea typeface="SimSun" pitchFamily="2" charset="-122"/>
                <a:cs typeface="Times New Roman" panose="02020603050405020304" pitchFamily="18" charset="0"/>
              </a:rPr>
              <a:t>TABLE I. CHARACTERISTICS OF GENOMES</a:t>
            </a:r>
            <a:endParaRPr kumimoji="0" lang="en-US" altLang="zh-CN" sz="2000" b="1" i="0" u="none" strike="noStrike" cap="none" normalizeH="0" baseline="0" dirty="0">
              <a:ln>
                <a:noFill/>
              </a:ln>
              <a:solidFill>
                <a:srgbClr val="5014F8"/>
              </a:solidFill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61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23</a:t>
            </a:fld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Tests with Synthetic Data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69975" y="1645421"/>
            <a:ext cx="76594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1" hangingPunct="1">
              <a:buFont typeface="Wingdings" panose="05000000000000000000" pitchFamily="2" charset="2"/>
              <a:buChar char="Ø"/>
            </a:pPr>
            <a:r>
              <a:rPr lang="en-AU" sz="2400" b="1" cap="small" dirty="0">
                <a:solidFill>
                  <a:srgbClr val="5014F8"/>
                </a:solidFill>
                <a:ea typeface="SimSun"/>
              </a:rPr>
              <a:t>Tests with varying amount of reads (over </a:t>
            </a:r>
            <a:r>
              <a:rPr lang="en-AU" sz="2400" b="1" dirty="0">
                <a:solidFill>
                  <a:srgbClr val="FF0000"/>
                </a:solidFill>
              </a:rPr>
              <a:t>Rat chr1</a:t>
            </a:r>
            <a:r>
              <a:rPr lang="en-AU" sz="2400" b="1" cap="small" dirty="0">
                <a:solidFill>
                  <a:srgbClr val="5014F8"/>
                </a:solidFill>
                <a:ea typeface="SimSun"/>
              </a:rPr>
              <a:t>)</a:t>
            </a:r>
            <a:endParaRPr kumimoji="0" lang="en-US" altLang="zh-CN" sz="2400" b="1" u="none" strike="noStrike" cap="none" normalizeH="0" baseline="0" dirty="0">
              <a:ln>
                <a:noFill/>
              </a:ln>
              <a:solidFill>
                <a:srgbClr val="5014F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AutoShape 11"/>
          <p:cNvSpPr>
            <a:spLocks noChangeArrowheads="1" noTextEdit="1"/>
          </p:cNvSpPr>
          <p:nvPr/>
        </p:nvSpPr>
        <p:spPr bwMode="auto">
          <a:xfrm>
            <a:off x="1562100" y="2244259"/>
            <a:ext cx="7639050" cy="410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737054" y="2932316"/>
            <a:ext cx="715106" cy="253842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time (s)</a:t>
            </a:r>
            <a:endParaRPr kumimoji="0" lang="en-CA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585576" y="2966351"/>
            <a:ext cx="685949" cy="253842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time (s)</a:t>
            </a:r>
            <a:endParaRPr kumimoji="0" lang="en-CA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55336" y="5764352"/>
            <a:ext cx="2599548" cy="585184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amount of reads with length 100 </a:t>
            </a:r>
            <a:r>
              <a:rPr kumimoji="0" lang="en-CA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pbs</a:t>
            </a:r>
            <a:r>
              <a:rPr kumimoji="0" lang="en-C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(million)</a:t>
            </a:r>
            <a:endParaRPr kumimoji="0" lang="en-CA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546033" y="5754542"/>
            <a:ext cx="2599548" cy="585184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amount of reads with length 50 </a:t>
            </a:r>
            <a:r>
              <a:rPr kumimoji="0" lang="en-CA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pbs</a:t>
            </a:r>
            <a:r>
              <a:rPr kumimoji="0" lang="en-C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(million)</a:t>
            </a:r>
            <a:endParaRPr kumimoji="0" lang="en-CA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1601245E-6B9F-47F3-A436-D7D2ADE10E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796726"/>
              </p:ext>
            </p:extLst>
          </p:nvPr>
        </p:nvGraphicFramePr>
        <p:xfrm>
          <a:off x="1135832" y="2128925"/>
          <a:ext cx="4338535" cy="4849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" name="Chart" r:id="rId3" imgW="2214762" imgH="2238622" progId="MSGraph.Chart.8">
                  <p:embed/>
                </p:oleObj>
              </mc:Choice>
              <mc:Fallback>
                <p:oleObj name="Chart" r:id="rId3" imgW="2214762" imgH="2238622" progId="MSGraph.Chart.8">
                  <p:embed/>
                  <p:pic>
                    <p:nvPicPr>
                      <p:cNvPr id="0" name="Object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832" y="2128925"/>
                        <a:ext cx="4338535" cy="4849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A1F17148-4576-4242-92E1-F1B8A2F7A3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978273"/>
              </p:ext>
            </p:extLst>
          </p:nvPr>
        </p:nvGraphicFramePr>
        <p:xfrm>
          <a:off x="5907735" y="2191310"/>
          <a:ext cx="4403328" cy="4796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5" name="Chart" r:id="rId5" imgW="1964365" imgH="2286059" progId="MSGraph.Chart.8">
                  <p:embed/>
                </p:oleObj>
              </mc:Choice>
              <mc:Fallback>
                <p:oleObj name="Chart" r:id="rId5" imgW="1964365" imgH="2286059" progId="MSGraph.Chart.8">
                  <p:embed/>
                  <p:pic>
                    <p:nvPicPr>
                      <p:cNvPr id="0" name="Object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735" y="2191310"/>
                        <a:ext cx="4403328" cy="4796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4076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42016" y="6400800"/>
            <a:ext cx="1219200" cy="283464"/>
          </a:xfrm>
        </p:spPr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24</a:t>
            </a:fld>
            <a:endParaRPr lang="en-CA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5342016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24</a:t>
            </a:fld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Tests with Synthetic Data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69975" y="1813869"/>
            <a:ext cx="82878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1" hangingPunct="1">
              <a:buFont typeface="Wingdings" panose="05000000000000000000" pitchFamily="2" charset="2"/>
              <a:buChar char="Ø"/>
            </a:pPr>
            <a:r>
              <a:rPr lang="en-AU" sz="2400" b="1" cap="small" dirty="0">
                <a:solidFill>
                  <a:srgbClr val="5014F8"/>
                </a:solidFill>
                <a:ea typeface="SimSun"/>
              </a:rPr>
              <a:t>Tests with varying amount of reads (over </a:t>
            </a:r>
            <a:r>
              <a:rPr lang="en-AU" sz="2400" b="1" dirty="0">
                <a:solidFill>
                  <a:srgbClr val="FF0000"/>
                </a:solidFill>
                <a:ea typeface="SimSun"/>
              </a:rPr>
              <a:t>C. </a:t>
            </a:r>
            <a:r>
              <a:rPr lang="en-AU" sz="2400" b="1" dirty="0" err="1">
                <a:solidFill>
                  <a:srgbClr val="FF0000"/>
                </a:solidFill>
                <a:ea typeface="SimSun"/>
              </a:rPr>
              <a:t>merolae</a:t>
            </a:r>
            <a:r>
              <a:rPr lang="en-AU" sz="2400" b="1" dirty="0">
                <a:solidFill>
                  <a:srgbClr val="FF0000"/>
                </a:solidFill>
                <a:ea typeface="SimSun"/>
              </a:rPr>
              <a:t> </a:t>
            </a:r>
            <a:r>
              <a:rPr lang="en-AU" sz="2400" b="1" cap="small" dirty="0">
                <a:solidFill>
                  <a:srgbClr val="5014F8"/>
                </a:solidFill>
                <a:ea typeface="SimSun"/>
              </a:rPr>
              <a:t>) </a:t>
            </a:r>
            <a:endParaRPr kumimoji="0" lang="en-US" altLang="zh-CN" sz="2400" b="1" u="none" strike="noStrike" cap="none" normalizeH="0" baseline="0" dirty="0">
              <a:ln>
                <a:noFill/>
              </a:ln>
              <a:solidFill>
                <a:srgbClr val="5014F8"/>
              </a:solidFill>
              <a:effectLst/>
              <a:cs typeface="Times New Roman" panose="02020603050405020304" pitchFamily="18" charset="0"/>
            </a:endParaRPr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1562100" y="2177582"/>
            <a:ext cx="7639050" cy="4105275"/>
            <a:chOff x="6959" y="3987"/>
            <a:chExt cx="4978" cy="3655"/>
          </a:xfrm>
        </p:grpSpPr>
        <p:sp>
          <p:nvSpPr>
            <p:cNvPr id="9" name="AutoShape 11"/>
            <p:cNvSpPr>
              <a:spLocks noChangeArrowheads="1" noTextEdit="1"/>
            </p:cNvSpPr>
            <p:nvPr/>
          </p:nvSpPr>
          <p:spPr bwMode="auto">
            <a:xfrm>
              <a:off x="6959" y="3987"/>
              <a:ext cx="4978" cy="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7082" y="4392"/>
              <a:ext cx="429" cy="22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time (s)</a:t>
              </a:r>
              <a:endParaRPr kumimoji="0" lang="en-C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9908" y="4406"/>
              <a:ext cx="447" cy="22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time (s)</a:t>
              </a:r>
              <a:endParaRPr kumimoji="0" lang="en-C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857705" y="5602423"/>
            <a:ext cx="2599548" cy="585184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amount of reads with length 50 </a:t>
            </a:r>
            <a:r>
              <a:rPr kumimoji="0" lang="en-CA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pbs</a:t>
            </a:r>
            <a:r>
              <a:rPr kumimoji="0" lang="en-C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(million)</a:t>
            </a:r>
            <a:endParaRPr kumimoji="0" lang="en-CA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258801" y="5585096"/>
            <a:ext cx="2599548" cy="585184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amount of reads with length 100 </a:t>
            </a:r>
            <a:r>
              <a:rPr kumimoji="0" lang="en-CA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pbs</a:t>
            </a:r>
            <a:r>
              <a:rPr kumimoji="0" lang="en-C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(million)</a:t>
            </a:r>
            <a:endParaRPr kumimoji="0" lang="en-CA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F2F0C134-FA42-4271-8799-257EB4A75E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571697"/>
              </p:ext>
            </p:extLst>
          </p:nvPr>
        </p:nvGraphicFramePr>
        <p:xfrm>
          <a:off x="1069975" y="2716832"/>
          <a:ext cx="4765341" cy="3789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" name="Chart" r:id="rId3" imgW="2214762" imgH="2238622" progId="MSGraph.Chart.8">
                  <p:embed/>
                </p:oleObj>
              </mc:Choice>
              <mc:Fallback>
                <p:oleObj name="Chart" r:id="rId3" imgW="2214762" imgH="2238622" progId="MSGraph.Chart.8">
                  <p:embed/>
                  <p:pic>
                    <p:nvPicPr>
                      <p:cNvPr id="0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2716832"/>
                        <a:ext cx="4765341" cy="37896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25A78984-1CD2-41AB-93AC-8497E384A3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286385"/>
              </p:ext>
            </p:extLst>
          </p:nvPr>
        </p:nvGraphicFramePr>
        <p:xfrm>
          <a:off x="5342036" y="2081326"/>
          <a:ext cx="4957010" cy="451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1" name="Chart" r:id="rId5" imgW="2381161" imgH="2726322" progId="MSGraph.Chart.8">
                  <p:embed/>
                </p:oleObj>
              </mc:Choice>
              <mc:Fallback>
                <p:oleObj name="Chart" r:id="rId5" imgW="2381161" imgH="2726322" progId="MSGraph.Chart.8">
                  <p:embed/>
                  <p:pic>
                    <p:nvPicPr>
                      <p:cNvPr id="0" name="Object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2036" y="2081326"/>
                        <a:ext cx="4957010" cy="4518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592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74368" y="6400800"/>
            <a:ext cx="1219200" cy="283464"/>
          </a:xfrm>
        </p:spPr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25</a:t>
            </a:fld>
            <a:endParaRPr lang="en-CA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5474368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25</a:t>
            </a:fld>
            <a:endParaRPr lang="en-CA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5474368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25</a:t>
            </a:fld>
            <a:endParaRPr lang="en-C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Tests with Synthetic Data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0761" y="1782592"/>
            <a:ext cx="77316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1" hangingPunct="1">
              <a:buFont typeface="Wingdings" panose="05000000000000000000" pitchFamily="2" charset="2"/>
              <a:buChar char="Ø"/>
            </a:pPr>
            <a:r>
              <a:rPr lang="en-AU" sz="2400" b="1" dirty="0">
                <a:solidFill>
                  <a:srgbClr val="5014F8"/>
                </a:solidFill>
              </a:rPr>
              <a:t>Tests with varying length of reads </a:t>
            </a:r>
            <a:r>
              <a:rPr lang="en-AU" sz="2400" b="1" cap="small" dirty="0">
                <a:solidFill>
                  <a:srgbClr val="5014F8"/>
                </a:solidFill>
                <a:ea typeface="SimSun"/>
              </a:rPr>
              <a:t>(over </a:t>
            </a:r>
            <a:r>
              <a:rPr lang="en-AU" sz="2400" b="1" dirty="0">
                <a:solidFill>
                  <a:srgbClr val="FF0000"/>
                </a:solidFill>
                <a:ea typeface="SimSun"/>
              </a:rPr>
              <a:t>Rat chr1</a:t>
            </a:r>
            <a:r>
              <a:rPr lang="en-AU" sz="2400" b="1" cap="small" dirty="0">
                <a:solidFill>
                  <a:srgbClr val="5014F8"/>
                </a:solidFill>
                <a:ea typeface="SimSun"/>
              </a:rPr>
              <a:t>) </a:t>
            </a:r>
            <a:endParaRPr kumimoji="0" lang="en-US" altLang="zh-CN" sz="2400" b="1" u="none" strike="noStrike" cap="none" normalizeH="0" baseline="0" dirty="0">
              <a:ln>
                <a:noFill/>
              </a:ln>
              <a:solidFill>
                <a:srgbClr val="5014F8"/>
              </a:solidFill>
              <a:effectLst/>
              <a:cs typeface="Times New Roman" panose="02020603050405020304" pitchFamily="18" charset="0"/>
            </a:endParaRPr>
          </a:p>
        </p:txBody>
      </p: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2031905" y="2244257"/>
            <a:ext cx="7639050" cy="4105275"/>
            <a:chOff x="6928" y="3987"/>
            <a:chExt cx="4978" cy="3655"/>
          </a:xfrm>
        </p:grpSpPr>
        <p:sp>
          <p:nvSpPr>
            <p:cNvPr id="10" name="AutoShape 11"/>
            <p:cNvSpPr>
              <a:spLocks noChangeArrowheads="1" noTextEdit="1"/>
            </p:cNvSpPr>
            <p:nvPr/>
          </p:nvSpPr>
          <p:spPr bwMode="auto">
            <a:xfrm>
              <a:off x="6928" y="3987"/>
              <a:ext cx="4978" cy="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7226" y="4640"/>
              <a:ext cx="429" cy="22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time (s)</a:t>
              </a:r>
              <a:endParaRPr kumimoji="0" lang="en-C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9652" y="4654"/>
              <a:ext cx="447" cy="22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time (s)</a:t>
              </a:r>
              <a:endParaRPr kumimoji="0" lang="en-C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7802" y="7121"/>
              <a:ext cx="876" cy="31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read length (</a:t>
              </a:r>
              <a:r>
                <a:rPr kumimoji="0" lang="en-CA" altLang="en-US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pb</a:t>
              </a:r>
              <a:r>
                <a:rPr kumimoji="0" lang="en-CA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)</a:t>
              </a:r>
              <a:endParaRPr kumimoji="0" lang="en-C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0259" y="7127"/>
              <a:ext cx="913" cy="3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CA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kumimoji="0" lang="en-CA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ead</a:t>
              </a:r>
              <a:r>
                <a:rPr kumimoji="0" lang="en-CA" altLang="en-US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length (</a:t>
              </a:r>
              <a:r>
                <a:rPr kumimoji="0" lang="en-CA" altLang="en-US" sz="1600" b="0" i="0" u="none" strike="noStrike" cap="none" normalizeH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pb</a:t>
              </a:r>
              <a:r>
                <a:rPr kumimoji="0" lang="en-CA" altLang="en-US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0" lang="en-C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373112" y="2747014"/>
            <a:ext cx="1992629" cy="336958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 million reads</a:t>
            </a:r>
            <a:endParaRPr kumimoji="0" lang="en-CA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143531" y="2771124"/>
            <a:ext cx="1992629" cy="336958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500 million reads</a:t>
            </a:r>
            <a:endParaRPr kumimoji="0" lang="en-CA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DFA31197-E288-437C-84BE-50D5279860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597112"/>
              </p:ext>
            </p:extLst>
          </p:nvPr>
        </p:nvGraphicFramePr>
        <p:xfrm>
          <a:off x="2031905" y="3102153"/>
          <a:ext cx="4444728" cy="3113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8" name="Chart" r:id="rId3" imgW="4333831" imgH="4381303" progId="MSGraph.Chart.8">
                  <p:embed/>
                </p:oleObj>
              </mc:Choice>
              <mc:Fallback>
                <p:oleObj name="Chart" r:id="rId3" imgW="4333831" imgH="4381303" progId="MSGraph.Chart.8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54607C81-8FE8-4B26-B909-00AC81FD99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1905" y="3102153"/>
                        <a:ext cx="4444728" cy="3113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04E5B018-C940-4262-A027-B825585AD8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813339"/>
              </p:ext>
            </p:extLst>
          </p:nvPr>
        </p:nvGraphicFramePr>
        <p:xfrm>
          <a:off x="5443674" y="2326802"/>
          <a:ext cx="5145931" cy="4531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" name="Chart" r:id="rId5" imgW="2083450" imgH="2250348" progId="MSGraph.Chart.8">
                  <p:embed/>
                </p:oleObj>
              </mc:Choice>
              <mc:Fallback>
                <p:oleObj name="Chart" r:id="rId5" imgW="2083450" imgH="2250348" progId="MSGraph.Chart.8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xmlns="" id="{32274C69-DB68-42B0-80B2-B04B4EFE3B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674" y="2326802"/>
                        <a:ext cx="5145931" cy="45311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657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26</a:t>
            </a:fld>
            <a:endParaRPr lang="en-CA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26</a:t>
            </a:fld>
            <a:endParaRPr lang="en-CA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26</a:t>
            </a:fld>
            <a:endParaRPr lang="en-CA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26</a:t>
            </a:fld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Tests with Synthetic Data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69975" y="1813869"/>
            <a:ext cx="7858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1" hangingPunct="1">
              <a:buFont typeface="Wingdings" panose="05000000000000000000" pitchFamily="2" charset="2"/>
              <a:buChar char="Ø"/>
            </a:pPr>
            <a:r>
              <a:rPr lang="en-AU" sz="2400" b="1" dirty="0">
                <a:solidFill>
                  <a:srgbClr val="5014F8"/>
                </a:solidFill>
              </a:rPr>
              <a:t>Tests with varying length of reads </a:t>
            </a:r>
            <a:r>
              <a:rPr lang="en-AU" sz="2400" b="1" cap="small" dirty="0">
                <a:solidFill>
                  <a:srgbClr val="5014F8"/>
                </a:solidFill>
                <a:latin typeface="Times New Roman"/>
                <a:ea typeface="SimSun"/>
              </a:rPr>
              <a:t>(over </a:t>
            </a:r>
            <a:r>
              <a:rPr lang="en-AU" sz="2400" b="1" dirty="0">
                <a:solidFill>
                  <a:srgbClr val="FF0000"/>
                </a:solidFill>
                <a:latin typeface="Times New Roman"/>
                <a:ea typeface="SimSun"/>
              </a:rPr>
              <a:t>C. </a:t>
            </a:r>
            <a:r>
              <a:rPr lang="en-AU" sz="2400" b="1" dirty="0" err="1">
                <a:solidFill>
                  <a:srgbClr val="FF0000"/>
                </a:solidFill>
                <a:latin typeface="Times New Roman"/>
                <a:ea typeface="SimSun"/>
              </a:rPr>
              <a:t>merlae</a:t>
            </a:r>
            <a:r>
              <a:rPr lang="en-AU" sz="2400" b="1" cap="small" dirty="0">
                <a:solidFill>
                  <a:srgbClr val="5014F8"/>
                </a:solidFill>
                <a:latin typeface="Times New Roman"/>
                <a:ea typeface="SimSun"/>
              </a:rPr>
              <a:t>) </a:t>
            </a:r>
            <a:endParaRPr kumimoji="0" lang="en-US" altLang="zh-CN" sz="2400" b="1" u="none" strike="noStrike" cap="none" normalizeH="0" baseline="0" dirty="0">
              <a:ln>
                <a:noFill/>
              </a:ln>
              <a:solidFill>
                <a:srgbClr val="5014F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1"/>
          <p:cNvGrpSpPr>
            <a:grpSpLocks/>
          </p:cNvGrpSpPr>
          <p:nvPr/>
        </p:nvGrpSpPr>
        <p:grpSpPr bwMode="auto">
          <a:xfrm>
            <a:off x="1514529" y="2244257"/>
            <a:ext cx="7639050" cy="4105275"/>
            <a:chOff x="6928" y="3987"/>
            <a:chExt cx="4978" cy="3655"/>
          </a:xfrm>
        </p:grpSpPr>
        <p:sp>
          <p:nvSpPr>
            <p:cNvPr id="11" name="AutoShape 11"/>
            <p:cNvSpPr>
              <a:spLocks noChangeArrowheads="1" noTextEdit="1"/>
            </p:cNvSpPr>
            <p:nvPr/>
          </p:nvSpPr>
          <p:spPr bwMode="auto">
            <a:xfrm>
              <a:off x="6928" y="3987"/>
              <a:ext cx="4978" cy="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7082" y="4651"/>
              <a:ext cx="429" cy="22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time (s)</a:t>
              </a:r>
              <a:endParaRPr kumimoji="0" lang="en-C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9652" y="4654"/>
              <a:ext cx="447" cy="22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time (s)</a:t>
              </a:r>
              <a:endParaRPr kumimoji="0" lang="en-C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7546" y="7121"/>
              <a:ext cx="876" cy="31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read length (</a:t>
              </a:r>
              <a:r>
                <a:rPr kumimoji="0" lang="en-CA" altLang="en-US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pb</a:t>
              </a:r>
              <a:r>
                <a:rPr kumimoji="0" lang="en-CA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)</a:t>
              </a:r>
              <a:endParaRPr kumimoji="0" lang="en-C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10259" y="7127"/>
              <a:ext cx="913" cy="3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CA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kumimoji="0" lang="en-CA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ead</a:t>
              </a:r>
              <a:r>
                <a:rPr kumimoji="0" lang="en-CA" altLang="en-US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length (</a:t>
              </a:r>
              <a:r>
                <a:rPr kumimoji="0" lang="en-CA" altLang="en-US" sz="1600" b="0" i="0" u="none" strike="noStrike" cap="none" normalizeH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pb</a:t>
              </a:r>
              <a:r>
                <a:rPr kumimoji="0" lang="en-CA" altLang="en-US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0" lang="en-C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615096" y="2747014"/>
            <a:ext cx="1478139" cy="336958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 million reads</a:t>
            </a:r>
            <a:endParaRPr kumimoji="0" lang="en-CA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626156" y="2771124"/>
            <a:ext cx="1536770" cy="336958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kumimoji="0" lang="en-CA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million reads</a:t>
            </a:r>
            <a:endParaRPr kumimoji="0" lang="en-CA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742B74C9-6F3E-4558-811A-7818AA461A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915719"/>
              </p:ext>
            </p:extLst>
          </p:nvPr>
        </p:nvGraphicFramePr>
        <p:xfrm>
          <a:off x="1253764" y="3096285"/>
          <a:ext cx="4513633" cy="3582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6" name="Chart" r:id="rId3" imgW="2214762" imgH="2238622" progId="MSGraph.Chart.8">
                  <p:embed/>
                </p:oleObj>
              </mc:Choice>
              <mc:Fallback>
                <p:oleObj name="Chart" r:id="rId3" imgW="2214762" imgH="2238622" progId="MSGraph.Chart.8">
                  <p:embed/>
                  <p:pic>
                    <p:nvPicPr>
                      <p:cNvPr id="0" name="Object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3764" y="3096285"/>
                        <a:ext cx="4513633" cy="3582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44939975-650F-422C-8E28-BDD591F87B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846913"/>
              </p:ext>
            </p:extLst>
          </p:nvPr>
        </p:nvGraphicFramePr>
        <p:xfrm>
          <a:off x="5155511" y="2441132"/>
          <a:ext cx="4990289" cy="4464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7" name="Chart" r:id="rId5" imgW="2036135" imgH="2226363" progId="MSGraph.Chart.8">
                  <p:embed/>
                </p:oleObj>
              </mc:Choice>
              <mc:Fallback>
                <p:oleObj name="Chart" r:id="rId5" imgW="2036135" imgH="2226363" progId="MSGraph.Chart.8">
                  <p:embed/>
                  <p:pic>
                    <p:nvPicPr>
                      <p:cNvPr id="0" name="Object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5511" y="2441132"/>
                        <a:ext cx="4990289" cy="4464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3698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27</a:t>
            </a:fld>
            <a:endParaRPr lang="en-CA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27</a:t>
            </a:fld>
            <a:endParaRPr lang="en-CA" dirty="0"/>
          </a:p>
        </p:txBody>
      </p:sp>
      <p:sp>
        <p:nvSpPr>
          <p:cNvPr id="6" name="AutoShape 11"/>
          <p:cNvSpPr>
            <a:spLocks noChangeArrowheads="1" noTextEdit="1"/>
          </p:cNvSpPr>
          <p:nvPr/>
        </p:nvSpPr>
        <p:spPr bwMode="auto">
          <a:xfrm>
            <a:off x="1514529" y="2244258"/>
            <a:ext cx="76390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Tests with Real Data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69976" y="1444537"/>
            <a:ext cx="102171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AU" b="1" dirty="0">
                <a:solidFill>
                  <a:srgbClr val="5014F8"/>
                </a:solidFill>
              </a:rPr>
              <a:t>500 million single reads produced by Illumina from a rat sample.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AU" b="1" dirty="0">
                <a:solidFill>
                  <a:srgbClr val="5014F8"/>
                </a:solidFill>
              </a:rPr>
              <a:t>Length of these reads: 36 bps and 100 bps after trimming using </a:t>
            </a:r>
            <a:r>
              <a:rPr lang="en-AU" b="1" dirty="0" err="1">
                <a:solidFill>
                  <a:srgbClr val="5014F8"/>
                </a:solidFill>
              </a:rPr>
              <a:t>Trimmomatic</a:t>
            </a:r>
            <a:r>
              <a:rPr lang="en-AU" b="1" dirty="0">
                <a:solidFill>
                  <a:srgbClr val="5014F8"/>
                </a:solidFill>
              </a:rPr>
              <a:t> 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AU" b="1" dirty="0">
                <a:solidFill>
                  <a:srgbClr val="5014F8"/>
                </a:solidFill>
              </a:rPr>
              <a:t>The reads divided into 9 samples with different amount: between 20 and 75 million.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AU" b="1" dirty="0">
                <a:solidFill>
                  <a:srgbClr val="5014F8"/>
                </a:solidFill>
              </a:rPr>
              <a:t>mapping the 9 samples back to rat genomes</a:t>
            </a:r>
            <a:endParaRPr lang="en-US" b="1" i="1" dirty="0">
              <a:solidFill>
                <a:srgbClr val="5014F8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898650" y="5891563"/>
            <a:ext cx="4559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AU" sz="1400" dirty="0"/>
              <a:t>mapping the 9 samples back to rat genome of ENSEMBL release 79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429375" y="5878092"/>
            <a:ext cx="4559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AU" sz="1400" dirty="0"/>
              <a:t>mapping the 9 samples back to the Rat </a:t>
            </a:r>
            <a:r>
              <a:rPr lang="en-AU" sz="1400" i="1" dirty="0"/>
              <a:t>transcriptome</a:t>
            </a:r>
            <a:r>
              <a:rPr lang="en-AU" sz="1400" dirty="0"/>
              <a:t> </a:t>
            </a:r>
            <a:endParaRPr lang="en-US" sz="1400" b="1" i="1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665726" y="3292072"/>
            <a:ext cx="685949" cy="253842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time (s)</a:t>
            </a:r>
            <a:endParaRPr kumimoji="0" lang="en-CA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209151" y="3298264"/>
            <a:ext cx="685949" cy="253842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time (s)</a:t>
            </a:r>
            <a:endParaRPr kumimoji="0" lang="en-CA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36E293D6-96EF-4B7E-A912-C62236B6AF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346195"/>
              </p:ext>
            </p:extLst>
          </p:nvPr>
        </p:nvGraphicFramePr>
        <p:xfrm>
          <a:off x="1981463" y="2599078"/>
          <a:ext cx="4662535" cy="4319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" name="Chart" r:id="rId3" imgW="2214762" imgH="2238622" progId="MSGraph.Chart.8">
                  <p:embed/>
                </p:oleObj>
              </mc:Choice>
              <mc:Fallback>
                <p:oleObj name="Chart" r:id="rId3" imgW="2214762" imgH="2238622" progId="MSGraph.Chart.8">
                  <p:embed/>
                  <p:pic>
                    <p:nvPicPr>
                      <p:cNvPr id="0" name="Object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463" y="2599078"/>
                        <a:ext cx="4662535" cy="4319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43F444F7-3B35-4C3F-8698-CA5E6C56A8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084798"/>
              </p:ext>
            </p:extLst>
          </p:nvPr>
        </p:nvGraphicFramePr>
        <p:xfrm>
          <a:off x="6526655" y="3317665"/>
          <a:ext cx="4559299" cy="3289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1" name="Chart" r:id="rId5" imgW="2214762" imgH="2238622" progId="MSGraph.Chart.8">
                  <p:embed/>
                </p:oleObj>
              </mc:Choice>
              <mc:Fallback>
                <p:oleObj name="Chart" r:id="rId5" imgW="2214762" imgH="2238622" progId="MSGraph.Chart.8">
                  <p:embed/>
                  <p:pic>
                    <p:nvPicPr>
                      <p:cNvPr id="0" name="Object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6655" y="3317665"/>
                        <a:ext cx="4559299" cy="3289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4345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</a:rPr>
              <a:t>Conclusion and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</a:rPr>
              <a:t>Main contribution</a:t>
            </a:r>
          </a:p>
          <a:p>
            <a:pPr marL="0" indent="0">
              <a:buNone/>
              <a:tabLst>
                <a:tab pos="342900" algn="l"/>
                <a:tab pos="571500" algn="l"/>
              </a:tabLst>
            </a:pPr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</a:rPr>
              <a:t>	-	</a:t>
            </a: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</a:rPr>
              <a:t>Searching pattern matching machines against 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BWT indexes</a:t>
            </a:r>
          </a:p>
          <a:p>
            <a:pPr marL="0" indent="0">
              <a:buNone/>
              <a:tabLst>
                <a:tab pos="342900" algn="l"/>
                <a:tab pos="571500" algn="l"/>
              </a:tabLst>
            </a:pP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	-	Multi-character checking</a:t>
            </a:r>
          </a:p>
          <a:p>
            <a:pPr marL="0" indent="0">
              <a:buNone/>
              <a:tabLst>
                <a:tab pos="342900" algn="l"/>
                <a:tab pos="571500" algn="l"/>
              </a:tabLst>
            </a:pP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	-	Extensive tests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</a:rPr>
              <a:t>Future work</a:t>
            </a:r>
          </a:p>
          <a:p>
            <a:pPr marL="685800" indent="-685800">
              <a:buNone/>
              <a:tabLst>
                <a:tab pos="342900" algn="l"/>
                <a:tab pos="685800" algn="l"/>
              </a:tabLst>
            </a:pPr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	-	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Adapt our matching algorithm for protein sequences</a:t>
            </a:r>
            <a:endParaRPr lang="en-US" sz="2800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342900" algn="l"/>
                <a:tab pos="685800" algn="l"/>
              </a:tabLst>
            </a:pP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	-	String matching with 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k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</a:rPr>
              <a:t>Mismatch, </a:t>
            </a:r>
            <a:r>
              <a:rPr lang="en-US" sz="2800" b="1" i="1" dirty="0" smtClean="0">
                <a:solidFill>
                  <a:srgbClr val="5014F8"/>
                </a:solidFill>
                <a:latin typeface="Century Gothic" panose="020B0502020202020204" pitchFamily="34" charset="0"/>
              </a:rPr>
              <a:t>k </a:t>
            </a: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</a:rPr>
              <a:t>errors, or don’t care 		symbols</a:t>
            </a:r>
            <a:endParaRPr lang="en-US" sz="2800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5356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099" y="3114675"/>
            <a:ext cx="3067051" cy="1190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5014F8"/>
                </a:solidFill>
              </a:rPr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484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Statement of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10906723" cy="4251325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Mapping massive reads (short DNA sequences) to reference sequences is the central computational problem for NGS (Next Generation Sequencing) data analysis</a:t>
            </a: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685800" indent="-336550" algn="just">
              <a:spcBef>
                <a:spcPts val="600"/>
              </a:spcBef>
              <a:spcAft>
                <a:spcPts val="600"/>
              </a:spcAft>
              <a:buNone/>
              <a:tabLst>
                <a:tab pos="685800" algn="l"/>
              </a:tabLst>
            </a:pP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-	Find all the occurrences of each read in a reference sequence</a:t>
            </a:r>
            <a:endParaRPr lang="en-US" sz="2800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685800" lvl="1" indent="-342900" algn="just">
              <a:spcBef>
                <a:spcPts val="600"/>
              </a:spcBef>
              <a:spcAft>
                <a:spcPts val="600"/>
              </a:spcAft>
              <a:buNone/>
              <a:tabLst>
                <a:tab pos="685800" algn="l"/>
              </a:tabLst>
            </a:pPr>
            <a:r>
              <a:rPr lang="en-CA" sz="26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-	</a:t>
            </a:r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Millions to billions short-reads are mapped to a reference genome sequence for statistic analysis.</a:t>
            </a:r>
          </a:p>
          <a:p>
            <a:pPr marL="685800" lvl="1" indent="-342900" algn="just">
              <a:buNone/>
              <a:tabLst>
                <a:tab pos="685800" algn="l"/>
              </a:tabLst>
            </a:pPr>
            <a:r>
              <a:rPr lang="en-CA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-	</a:t>
            </a:r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Ability to produce short-reads has outpaced our ability to process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Varying Read Amount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Genome size = chromosome 1 of Rat genome, 290,094,217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Read length = 50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bp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30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27356" y="3247697"/>
          <a:ext cx="6058535" cy="7725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6255"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No. of reads (</a:t>
                      </a:r>
                      <a:r>
                        <a:rPr lang="en-US" sz="1000" dirty="0" err="1">
                          <a:latin typeface="+mj-lt"/>
                          <a:cs typeface="Times New Roman" pitchFamily="18" charset="0"/>
                        </a:rPr>
                        <a:t>bp</a:t>
                      </a: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)</a:t>
                      </a:r>
                      <a:endParaRPr lang="zh-CN" sz="1100" dirty="0">
                        <a:solidFill>
                          <a:schemeClr val="tx1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30M</a:t>
                      </a:r>
                      <a:endParaRPr lang="zh-CN" sz="1100" dirty="0">
                        <a:solidFill>
                          <a:schemeClr val="tx1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35M</a:t>
                      </a:r>
                      <a:endParaRPr lang="zh-CN" sz="1100" dirty="0">
                        <a:solidFill>
                          <a:schemeClr val="tx1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40M</a:t>
                      </a:r>
                      <a:endParaRPr lang="zh-CN" sz="1100">
                        <a:solidFill>
                          <a:schemeClr val="tx1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45M</a:t>
                      </a:r>
                      <a:endParaRPr lang="zh-CN" sz="1100" dirty="0">
                        <a:solidFill>
                          <a:schemeClr val="tx1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50M</a:t>
                      </a:r>
                      <a:endParaRPr lang="zh-CN" sz="1100">
                        <a:solidFill>
                          <a:schemeClr val="tx1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255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Time for </a:t>
                      </a:r>
                      <a:r>
                        <a:rPr lang="en-US" sz="1000" dirty="0" err="1">
                          <a:latin typeface="+mj-lt"/>
                          <a:cs typeface="Times New Roman" pitchFamily="18" charset="0"/>
                        </a:rPr>
                        <a:t>trie</a:t>
                      </a: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 construction</a:t>
                      </a:r>
                      <a:endParaRPr lang="zh-CN" sz="1100" dirty="0">
                        <a:solidFill>
                          <a:schemeClr val="tx1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61s</a:t>
                      </a:r>
                      <a:endParaRPr lang="zh-CN" sz="1100" dirty="0">
                        <a:solidFill>
                          <a:schemeClr val="tx1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73s</a:t>
                      </a:r>
                      <a:endParaRPr lang="zh-CN" sz="1100" dirty="0">
                        <a:solidFill>
                          <a:schemeClr val="tx1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82s</a:t>
                      </a:r>
                      <a:endParaRPr lang="zh-CN" sz="1100">
                        <a:solidFill>
                          <a:schemeClr val="tx1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95s</a:t>
                      </a:r>
                      <a:endParaRPr lang="zh-CN" sz="1100">
                        <a:solidFill>
                          <a:schemeClr val="tx1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110s</a:t>
                      </a:r>
                      <a:endParaRPr lang="zh-CN" sz="1100" dirty="0">
                        <a:solidFill>
                          <a:schemeClr val="tx1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512718" y="4441931"/>
          <a:ext cx="6058535" cy="9656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1880"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No. of reads (</a:t>
                      </a:r>
                      <a:r>
                        <a:rPr lang="en-US" sz="1000" dirty="0" err="1">
                          <a:latin typeface="+mj-lt"/>
                          <a:cs typeface="Times New Roman" pitchFamily="18" charset="0"/>
                        </a:rPr>
                        <a:t>bp</a:t>
                      </a: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)</a:t>
                      </a:r>
                      <a:endParaRPr lang="zh-CN" sz="11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30M</a:t>
                      </a:r>
                      <a:endParaRPr lang="zh-CN" sz="11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35M</a:t>
                      </a:r>
                      <a:endParaRPr lang="zh-CN" sz="11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40M</a:t>
                      </a:r>
                      <a:endParaRPr lang="zh-CN" sz="11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45M</a:t>
                      </a:r>
                      <a:endParaRPr lang="zh-CN" sz="11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50M</a:t>
                      </a:r>
                      <a:endParaRPr lang="zh-CN" sz="11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880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TFM</a:t>
                      </a:r>
                      <a:endParaRPr lang="zh-CN" sz="11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76608K</a:t>
                      </a:r>
                      <a:endParaRPr lang="zh-CN" sz="11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88885K</a:t>
                      </a:r>
                      <a:endParaRPr lang="zh-CN" sz="11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101023K</a:t>
                      </a:r>
                      <a:endParaRPr lang="zh-CN" sz="11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113035K</a:t>
                      </a:r>
                      <a:endParaRPr lang="zh-CN" sz="11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124920K</a:t>
                      </a:r>
                      <a:endParaRPr lang="zh-CN" sz="11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880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ITFM</a:t>
                      </a:r>
                      <a:endParaRPr lang="zh-CN" sz="11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72011K</a:t>
                      </a:r>
                      <a:endParaRPr lang="zh-CN" sz="11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81774K</a:t>
                      </a:r>
                      <a:endParaRPr lang="zh-CN" sz="11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91425K</a:t>
                      </a:r>
                      <a:endParaRPr lang="zh-CN" sz="11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101731K</a:t>
                      </a:r>
                      <a:endParaRPr lang="zh-CN" sz="11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111553K</a:t>
                      </a:r>
                      <a:endParaRPr lang="zh-CN" sz="11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图表 10"/>
          <p:cNvGraphicFramePr/>
          <p:nvPr/>
        </p:nvGraphicFramePr>
        <p:xfrm>
          <a:off x="6292769" y="2577927"/>
          <a:ext cx="5486400" cy="3554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Varying Read Amount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Genome size = chromosome 1 of Rat genome, 290,094,217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Read length = 100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bp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31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图表 6"/>
          <p:cNvGraphicFramePr/>
          <p:nvPr/>
        </p:nvGraphicFramePr>
        <p:xfrm>
          <a:off x="4267200" y="2702564"/>
          <a:ext cx="5486400" cy="3536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Varying Read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Genome size = chromosome 1 of Rat genome, 290,094,217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Read amount = 20 and 50 million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32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图表 7"/>
          <p:cNvGraphicFramePr/>
          <p:nvPr/>
        </p:nvGraphicFramePr>
        <p:xfrm>
          <a:off x="551727" y="2822756"/>
          <a:ext cx="5486400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图表 10"/>
          <p:cNvGraphicFramePr/>
          <p:nvPr/>
        </p:nvGraphicFramePr>
        <p:xfrm>
          <a:off x="5690886" y="2776140"/>
          <a:ext cx="5486400" cy="3528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Varying Genome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5 different genomes: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33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251579" y="2695903"/>
          <a:ext cx="7065842" cy="247518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5329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329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2531"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/>
                        <a:t>Genome Name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Genome Size (bp)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531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/>
                        <a:t>C. </a:t>
                      </a:r>
                      <a:r>
                        <a:rPr lang="en-US" sz="1000" dirty="0" err="1"/>
                        <a:t>merlae</a:t>
                      </a:r>
                      <a:r>
                        <a:rPr lang="en-US" sz="1000" dirty="0"/>
                        <a:t> (ASM9120v1)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16,728,967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531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C. elegans (WBcel235)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103,022,290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531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Rat chromosome 1 (Rnor_6.0)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290,094,217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2531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Zerbra fish (GRCz10)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1,464,443,456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531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Rat (Rnor_6.0)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/>
                        <a:t>2,909,701,677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Varying Genome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Read amount = 50 million.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Read length = 50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and 100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34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图表 8"/>
          <p:cNvGraphicFramePr/>
          <p:nvPr/>
        </p:nvGraphicFramePr>
        <p:xfrm>
          <a:off x="751489" y="2979682"/>
          <a:ext cx="5486400" cy="3449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图表 9"/>
          <p:cNvGraphicFramePr/>
          <p:nvPr/>
        </p:nvGraphicFramePr>
        <p:xfrm>
          <a:off x="5638801" y="2926528"/>
          <a:ext cx="5486400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Varying Bucket Size of </a:t>
            </a:r>
            <a:b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Appearance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Read amount = 20 million.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Read length = 100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35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图表 9"/>
          <p:cNvGraphicFramePr/>
          <p:nvPr/>
        </p:nvGraphicFramePr>
        <p:xfrm>
          <a:off x="4021328" y="2216992"/>
          <a:ext cx="5883551" cy="3811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Experiments with Real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Dataset: 5 rat samples [10]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Read length = 50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bp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36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107265" y="5376040"/>
          <a:ext cx="6077258" cy="8828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051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42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42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42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42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49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41435"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/>
                        <a:t>Sample ID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/>
                        <a:t>S1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S2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/>
                        <a:t>S3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S4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S5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435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/>
                        <a:t>No. of reads (</a:t>
                      </a:r>
                      <a:r>
                        <a:rPr lang="en-US" sz="1000" dirty="0" err="1"/>
                        <a:t>bp</a:t>
                      </a:r>
                      <a:r>
                        <a:rPr lang="en-US" sz="1000" dirty="0"/>
                        <a:t>)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63,058,350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70,902,476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/>
                        <a:t>46,768,753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52,830,741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/>
                        <a:t>73,558,762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4456384" y="1765738"/>
          <a:ext cx="5602015" cy="360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Experiments with Real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Dataset: 6 rat samples [10]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Read length = 36-100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bp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37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图表 8"/>
          <p:cNvGraphicFramePr/>
          <p:nvPr/>
        </p:nvGraphicFramePr>
        <p:xfrm>
          <a:off x="4456386" y="1741476"/>
          <a:ext cx="5486400" cy="3634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195727" y="5362552"/>
          <a:ext cx="6007735" cy="9042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153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3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3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3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3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3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53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/>
                        <a:t>Sample ID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S1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S2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S3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S4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S5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/>
                        <a:t>S6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No. of reads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71,160,190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66,203,093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/>
                        <a:t>47,937,592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74,941,568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53,839,641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/>
                        <a:t>74,663,544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Experiment of Inexact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/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Read length = 50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Read amount = </a:t>
            </a:r>
            <a:r>
              <a:rPr lang="en-US" sz="2400" dirty="0">
                <a:latin typeface="Times New Roman" pitchFamily="18" charset="0"/>
                <a:ea typeface="宋体"/>
                <a:cs typeface="Times New Roman" pitchFamily="18" charset="0"/>
              </a:rPr>
              <a:t>46,768,753.</a:t>
            </a:r>
          </a:p>
          <a:p>
            <a:pPr algn="just"/>
            <a:r>
              <a:rPr lang="en-US" altLang="zh-CN" sz="2400" dirty="0">
                <a:latin typeface="Times New Roman" pitchFamily="18" charset="0"/>
                <a:ea typeface="Droid Sans Fallback"/>
                <a:cs typeface="Times New Roman" pitchFamily="18" charset="0"/>
              </a:rPr>
              <a:t>Mismatches allowed = 3.</a:t>
            </a:r>
          </a:p>
          <a:p>
            <a:pPr algn="just"/>
            <a:r>
              <a:rPr lang="en-US" altLang="zh-CN" sz="2400" dirty="0">
                <a:latin typeface="Times New Roman" pitchFamily="18" charset="0"/>
                <a:ea typeface="Droid Sans Fallback"/>
                <a:cs typeface="Times New Roman" pitchFamily="18" charset="0"/>
              </a:rPr>
              <a:t>Methods Compared:</a:t>
            </a:r>
          </a:p>
          <a:p>
            <a:pPr lvl="1" algn="just"/>
            <a:r>
              <a:rPr lang="en-US" altLang="zh-CN" sz="2000" dirty="0">
                <a:latin typeface="Times New Roman" pitchFamily="18" charset="0"/>
                <a:ea typeface="Droid Sans Fallback"/>
                <a:cs typeface="Times New Roman" pitchFamily="18" charset="0"/>
              </a:rPr>
              <a:t>Our method, denoted by </a:t>
            </a:r>
            <a:r>
              <a:rPr lang="en-US" altLang="zh-CN" sz="2000" i="1" dirty="0">
                <a:latin typeface="Times New Roman" pitchFamily="18" charset="0"/>
                <a:ea typeface="Droid Sans Fallback"/>
                <a:cs typeface="Times New Roman" pitchFamily="18" charset="0"/>
              </a:rPr>
              <a:t>ITFM.</a:t>
            </a:r>
          </a:p>
          <a:p>
            <a:pPr lvl="1" algn="just"/>
            <a:r>
              <a:rPr lang="en-US" altLang="zh-CN" sz="2000" dirty="0">
                <a:latin typeface="Times New Roman" pitchFamily="18" charset="0"/>
                <a:ea typeface="Droid Sans Fallback"/>
                <a:cs typeface="Times New Roman" pitchFamily="18" charset="0"/>
              </a:rPr>
              <a:t>Hash table constructed over reference genome, denoted by </a:t>
            </a:r>
            <a:r>
              <a:rPr lang="en-US" altLang="zh-CN" sz="2000" i="1" dirty="0">
                <a:latin typeface="Times New Roman" pitchFamily="18" charset="0"/>
                <a:ea typeface="Droid Sans Fallback"/>
                <a:cs typeface="Times New Roman" pitchFamily="18" charset="0"/>
              </a:rPr>
              <a:t>Hash Table (reference).</a:t>
            </a:r>
          </a:p>
          <a:p>
            <a:pPr lvl="1" algn="just"/>
            <a:r>
              <a:rPr lang="en-US" altLang="zh-CN" sz="2000" i="1" dirty="0">
                <a:latin typeface="Times New Roman" pitchFamily="18" charset="0"/>
                <a:ea typeface="Droid Sans Fallback"/>
                <a:cs typeface="Times New Roman" pitchFamily="18" charset="0"/>
              </a:rPr>
              <a:t>FM</a:t>
            </a:r>
            <a:r>
              <a:rPr lang="en-US" altLang="zh-CN" sz="2000" dirty="0">
                <a:latin typeface="Times New Roman" pitchFamily="18" charset="0"/>
                <a:ea typeface="Droid Sans Fallback"/>
                <a:cs typeface="Times New Roman" pitchFamily="18" charset="0"/>
              </a:rPr>
              <a:t>-index start inexact search when exact matching fails, denoted by </a:t>
            </a:r>
            <a:r>
              <a:rPr lang="en-AU" sz="2000" i="1" dirty="0">
                <a:latin typeface="Times New Roman" pitchFamily="18" charset="0"/>
                <a:cs typeface="Times New Roman" pitchFamily="18" charset="0"/>
              </a:rPr>
              <a:t>FM-index (break point)</a:t>
            </a:r>
            <a:r>
              <a:rPr lang="en-US" altLang="zh-CN" sz="2000" i="1" dirty="0">
                <a:latin typeface="Times New Roman" pitchFamily="18" charset="0"/>
                <a:ea typeface="Droid Sans Fallback"/>
                <a:cs typeface="Times New Roman" pitchFamily="18" charset="0"/>
              </a:rPr>
              <a:t>.</a:t>
            </a:r>
          </a:p>
          <a:p>
            <a:pPr lvl="1" algn="just"/>
            <a:r>
              <a:rPr lang="en-US" altLang="zh-CN" sz="2000" i="1" dirty="0">
                <a:latin typeface="Times New Roman" pitchFamily="18" charset="0"/>
                <a:ea typeface="Droid Sans Fallback"/>
                <a:cs typeface="Times New Roman" pitchFamily="18" charset="0"/>
              </a:rPr>
              <a:t>FM</a:t>
            </a:r>
            <a:r>
              <a:rPr lang="en-US" altLang="zh-CN" sz="2000" dirty="0">
                <a:latin typeface="Times New Roman" pitchFamily="18" charset="0"/>
                <a:ea typeface="Droid Sans Fallback"/>
                <a:cs typeface="Times New Roman" pitchFamily="18" charset="0"/>
              </a:rPr>
              <a:t>-index start inexact search from 10</a:t>
            </a:r>
            <a:r>
              <a:rPr lang="en-US" altLang="zh-CN" sz="2000" baseline="30000" dirty="0">
                <a:latin typeface="Times New Roman" pitchFamily="18" charset="0"/>
                <a:ea typeface="Droid Sans Fallback"/>
                <a:cs typeface="Times New Roman" pitchFamily="18" charset="0"/>
              </a:rPr>
              <a:t>th</a:t>
            </a:r>
            <a:r>
              <a:rPr lang="en-US" altLang="zh-CN" sz="2000" dirty="0">
                <a:latin typeface="Times New Roman" pitchFamily="18" charset="0"/>
                <a:ea typeface="Droid Sans Fallback"/>
                <a:cs typeface="Times New Roman" pitchFamily="18" charset="0"/>
              </a:rPr>
              <a:t> base of reads,</a:t>
            </a:r>
            <a:r>
              <a:rPr lang="en-A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latin typeface="Times New Roman" pitchFamily="18" charset="0"/>
                <a:ea typeface="Droid Sans Fallback"/>
                <a:cs typeface="Times New Roman" pitchFamily="18" charset="0"/>
              </a:rPr>
              <a:t>denoted by </a:t>
            </a:r>
            <a:r>
              <a:rPr lang="en-AU" sz="2000" i="1" dirty="0">
                <a:latin typeface="Times New Roman" pitchFamily="18" charset="0"/>
                <a:cs typeface="Times New Roman" pitchFamily="18" charset="0"/>
              </a:rPr>
              <a:t>FM-index (10</a:t>
            </a:r>
            <a:r>
              <a:rPr lang="en-AU" sz="2000" i="1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AU" sz="2000" i="1" dirty="0">
                <a:latin typeface="Times New Roman" pitchFamily="18" charset="0"/>
                <a:cs typeface="Times New Roman" pitchFamily="18" charset="0"/>
              </a:rPr>
              <a:t> base)</a:t>
            </a:r>
            <a:r>
              <a:rPr lang="en-US" altLang="zh-CN" sz="2000" dirty="0">
                <a:latin typeface="Times New Roman" pitchFamily="18" charset="0"/>
                <a:ea typeface="Droid Sans Fallback"/>
                <a:cs typeface="Times New Roman" pitchFamily="18" charset="0"/>
              </a:rPr>
              <a:t>.</a:t>
            </a:r>
          </a:p>
          <a:p>
            <a:pPr lvl="1" algn="just">
              <a:buNone/>
            </a:pPr>
            <a:endParaRPr lang="zh-CN" altLang="en-US" sz="1800" i="1" dirty="0">
              <a:latin typeface="Calibri"/>
              <a:ea typeface="Droid Sans Fallback"/>
              <a:cs typeface="Times New Roman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38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Experiment Result of Inexact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/>
          <a:lstStyle/>
          <a:p>
            <a:pPr lvl="1" algn="just">
              <a:buNone/>
            </a:pPr>
            <a:endParaRPr lang="zh-CN" altLang="en-US" sz="1800" i="1" dirty="0">
              <a:latin typeface="Calibri"/>
              <a:ea typeface="Droid Sans Fallback"/>
              <a:cs typeface="Times New Roman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39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726663" y="1967536"/>
          <a:ext cx="7385805" cy="366075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461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5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640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3991"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600" dirty="0">
                          <a:latin typeface="+mj-lt"/>
                          <a:cs typeface="Times New Roman" pitchFamily="18" charset="0"/>
                        </a:rPr>
                        <a:t>Method</a:t>
                      </a:r>
                      <a:endParaRPr lang="zh-CN" sz="16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600" dirty="0">
                          <a:latin typeface="+mj-lt"/>
                          <a:cs typeface="Times New Roman" pitchFamily="18" charset="0"/>
                        </a:rPr>
                        <a:t>Time (s)</a:t>
                      </a:r>
                      <a:endParaRPr lang="zh-CN" sz="16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600">
                          <a:latin typeface="+mj-lt"/>
                          <a:cs typeface="Times New Roman" pitchFamily="18" charset="0"/>
                        </a:rPr>
                        <a:t>Mapping Rate</a:t>
                      </a:r>
                      <a:endParaRPr lang="zh-CN" sz="16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3991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600" dirty="0">
                          <a:latin typeface="+mj-lt"/>
                          <a:cs typeface="Times New Roman" pitchFamily="18" charset="0"/>
                        </a:rPr>
                        <a:t>ITFM</a:t>
                      </a:r>
                      <a:endParaRPr lang="zh-CN" sz="16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600" dirty="0">
                          <a:latin typeface="+mj-lt"/>
                          <a:cs typeface="Times New Roman" pitchFamily="18" charset="0"/>
                        </a:rPr>
                        <a:t>1573</a:t>
                      </a:r>
                      <a:endParaRPr lang="zh-CN" sz="16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l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  <a:tabLst>
                          <a:tab pos="962025" algn="l"/>
                          <a:tab pos="1146810" algn="ctr"/>
                        </a:tabLst>
                      </a:pPr>
                      <a:r>
                        <a:rPr lang="en-US" sz="1600" dirty="0">
                          <a:latin typeface="+mj-lt"/>
                          <a:cs typeface="Times New Roman" pitchFamily="18" charset="0"/>
                        </a:rPr>
                        <a:t>		    85.3%</a:t>
                      </a:r>
                      <a:endParaRPr lang="zh-CN" sz="16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4390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AU" sz="1600" dirty="0">
                          <a:latin typeface="+mj-lt"/>
                          <a:cs typeface="Times New Roman" pitchFamily="18" charset="0"/>
                        </a:rPr>
                        <a:t>FM-index (break point)</a:t>
                      </a:r>
                      <a:endParaRPr lang="zh-CN" sz="16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600" dirty="0">
                          <a:latin typeface="+mj-lt"/>
                          <a:cs typeface="Times New Roman" pitchFamily="18" charset="0"/>
                        </a:rPr>
                        <a:t>1426</a:t>
                      </a:r>
                      <a:endParaRPr lang="zh-CN" sz="16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600" dirty="0">
                          <a:latin typeface="+mj-lt"/>
                          <a:cs typeface="Times New Roman" pitchFamily="18" charset="0"/>
                        </a:rPr>
                        <a:t>84.4%</a:t>
                      </a:r>
                      <a:endParaRPr lang="zh-CN" sz="16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4390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AU" sz="1600" dirty="0">
                          <a:latin typeface="+mj-lt"/>
                          <a:cs typeface="Times New Roman" pitchFamily="18" charset="0"/>
                        </a:rPr>
                        <a:t>FM-index (10</a:t>
                      </a:r>
                      <a:r>
                        <a:rPr lang="en-AU" sz="1600" baseline="30000" dirty="0">
                          <a:latin typeface="+mj-lt"/>
                          <a:cs typeface="Times New Roman" pitchFamily="18" charset="0"/>
                        </a:rPr>
                        <a:t>th</a:t>
                      </a:r>
                      <a:r>
                        <a:rPr lang="en-AU" sz="1600" dirty="0">
                          <a:latin typeface="+mj-lt"/>
                          <a:cs typeface="Times New Roman" pitchFamily="18" charset="0"/>
                        </a:rPr>
                        <a:t> base)</a:t>
                      </a:r>
                      <a:endParaRPr lang="zh-CN" sz="16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600" dirty="0">
                          <a:latin typeface="+mj-lt"/>
                          <a:cs typeface="Times New Roman" pitchFamily="18" charset="0"/>
                        </a:rPr>
                        <a:t>2208</a:t>
                      </a:r>
                      <a:endParaRPr lang="zh-CN" sz="16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600" dirty="0">
                          <a:latin typeface="+mj-lt"/>
                          <a:cs typeface="Times New Roman" pitchFamily="18" charset="0"/>
                        </a:rPr>
                        <a:t>85.5%</a:t>
                      </a:r>
                      <a:endParaRPr lang="zh-CN" sz="16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3991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600" dirty="0">
                          <a:latin typeface="+mj-lt"/>
                          <a:cs typeface="Times New Roman" pitchFamily="18" charset="0"/>
                        </a:rPr>
                        <a:t>Hash table (reference)</a:t>
                      </a:r>
                      <a:endParaRPr lang="zh-CN" sz="16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600">
                          <a:latin typeface="+mj-lt"/>
                          <a:cs typeface="Times New Roman" pitchFamily="18" charset="0"/>
                        </a:rPr>
                        <a:t>2320</a:t>
                      </a:r>
                      <a:endParaRPr lang="zh-CN" sz="16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600" dirty="0">
                          <a:latin typeface="+mj-lt"/>
                          <a:cs typeface="Times New Roman" pitchFamily="18" charset="0"/>
                        </a:rPr>
                        <a:t>87%</a:t>
                      </a:r>
                      <a:endParaRPr lang="zh-CN" sz="16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Short-Read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9"/>
            <a:ext cx="9961681" cy="283051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Millions to billions short-reads need to be mapped.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Reference genomes can be extremely large.</a:t>
            </a:r>
          </a:p>
          <a:p>
            <a:pPr marL="685800" lvl="1" indent="-342900" algn="just">
              <a:buFontTx/>
              <a:buChar char="-"/>
              <a:tabLst>
                <a:tab pos="571500" algn="l"/>
              </a:tabLst>
            </a:pPr>
            <a:r>
              <a:rPr lang="en-US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Human genome 3 billion bases.</a:t>
            </a:r>
          </a:p>
          <a:p>
            <a:pPr marL="685800" lvl="1" indent="-342900" algn="just">
              <a:buFontTx/>
              <a:buChar char="-"/>
              <a:tabLst>
                <a:tab pos="571500" algn="l"/>
              </a:tabLst>
            </a:pPr>
            <a:r>
              <a:rPr lang="en-US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Rat genome 2.9 billion bases.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Short-reads may contain base errors </a:t>
            </a:r>
          </a:p>
          <a:p>
            <a:pPr algn="just">
              <a:buNone/>
            </a:pPr>
            <a:r>
              <a:rPr lang="en-US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    compared to references. (Mismatch problem)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6" name="Picture 2" descr="G:\grad_studies\thesis_images\mapping challen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625" y="2524620"/>
            <a:ext cx="3460040" cy="387618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127124" y="5172074"/>
            <a:ext cx="4597401" cy="763525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endParaRPr lang="en-US" sz="2400" dirty="0">
              <a:solidFill>
                <a:srgbClr val="5014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22474" y="5142212"/>
            <a:ext cx="2082801" cy="529431"/>
          </a:xfrm>
          <a:prstGeom prst="rect">
            <a:avLst/>
          </a:prstGeom>
        </p:spPr>
        <p:txBody>
          <a:bodyPr vert="horz" rtlCol="0">
            <a:normAutofit fontScale="925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en-US" sz="2400" dirty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ACTACTGATC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27124" y="5810250"/>
            <a:ext cx="4044951" cy="439032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en-US" sz="2200" dirty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CCTTGGACTACTGATCTTTAA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152650" y="5507093"/>
            <a:ext cx="219075" cy="3519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0" y="5525261"/>
            <a:ext cx="219075" cy="3519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Memory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Hash table constructed over Rat genome : ~13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FM-index for Rat genome: ~5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Our method: ~14.2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FM-index: ~5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for ~50 million 100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reads: around ~9.2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40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Introduced DNA sequencing technologies.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Reviewed related short-reads mapping approaches.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Presented the method combining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FM-index for matching massive short-reads.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Experiment results demonstrated that our method can reduce the running time of the traditional FM-index search for big set of short-reads for mammalian-sized genome databases.</a:t>
            </a:r>
          </a:p>
          <a:p>
            <a:pPr lvl="1" algn="just">
              <a:buNone/>
            </a:pPr>
            <a:endParaRPr lang="zh-CN" altLang="en-US" i="1" dirty="0">
              <a:latin typeface="Calibri"/>
              <a:ea typeface="Droid Sans Fallback"/>
              <a:cs typeface="Times New Roman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41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Further reduce memory usage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Adapt our matching algorithm for protein sequences.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Introducing mapping quality, rank matches by mapping quality.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zh-CN" altLang="en-US" i="1" dirty="0">
              <a:latin typeface="Calibri"/>
              <a:ea typeface="Droid Sans Fallback"/>
              <a:cs typeface="Times New Roman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42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00" y="1393263"/>
            <a:ext cx="10685260" cy="5239549"/>
          </a:xfrm>
        </p:spPr>
        <p:txBody>
          <a:bodyPr>
            <a:normAutofit fontScale="92500"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[1] S. Andrews, “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Babraham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Bioinformatics - FastQC,” 2010, http://www.bioinformatics.babraham.ac.uk/projects/fastqc/.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[2] Bolger, A. and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Giorgi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F., Trimmomatic: A flexible read trimming tool for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Illumina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NGS data. URL http://www.usadellab.org/cms/index.php?page=trimmomatic.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[3]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Langmead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Ben et al. “Ultrafast and Memory-Efficient Alignment of Short DNA Sequences to the Human Genome.” 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Genome Biology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10.3 (2009).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[4] D. Kim, G.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Pertea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C.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Trapnell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H. Pimentel, R. Kelley, and S. L.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Salzberg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“TopHat2: accurate alignment of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transcriptomes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in the presence of insertions, deletions and gene fusions.” Genome biology, vol. 14, no. 4, p. R36, Apr. 2013.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[5]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Trapnell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C., Williams, B. a.,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Pertea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G.,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Mortazavi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A., Kwan, G., van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Baren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M. J.,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Salzberg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S. L.,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Wold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B. J. and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Pachter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L., Transcript assembly and quantification by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RNASeq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reveals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unannotated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transcripts and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isoform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switching during cell differentiation. Nature Biotechnology, 28,5(2010), pp, 511– 5.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[6] Robinson MD, McCarthy DJ and Smyth GK (2010). “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edgeR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Bioconductor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package for differential expression analysis of digital gene expression data.” Bioinformatics, 26, pp. -1.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[7] Anders S, Reyes A and Huber W (2012). “Detecting differential usage of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from RNA-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seq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data.” Genome Research, 22, pp. 4025.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[8] P.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Ferragina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and G.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Manzini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Opportunistic data structures with applications. In Proc. 41st Annual Symposium on Foundations of Computer Science, pp. 390 - 398. IEEE, 2000.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[9 H. Li,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wgsim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 a small tool for simulating sequence reads from a reference genome, https://github.com/lh3/wgsim/, 2014.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[10]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Xie’s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lab website: http://home.cc.umanitoba.ca/~xiej/, 2014.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[11] Li H,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Ruan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J, Durbin R. Mapping short DNA sequencing reads and calling variants using mapping quality scores. Genome research ,2008,18(11): 1851-1858.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[12] Li R, Li Y, Kristiansen K, Wang J. SOAP: short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oligonucleotide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alignment program. Bioinformatics, 2008,24(5):713-714.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[13] S Bauer, M H Schulz, P N Robinson, 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gsuffix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URL  http:://gsuffix.Sourceforge.net/, 2014.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[14]</a:t>
            </a:r>
            <a:r>
              <a:rPr lang="es-ES" altLang="zh-CN" sz="1400" dirty="0">
                <a:latin typeface="Times New Roman" pitchFamily="18" charset="0"/>
                <a:cs typeface="Times New Roman" pitchFamily="18" charset="0"/>
              </a:rPr>
              <a:t> Wu, Z., Jia, X., de la Cruz, L., Su, X.C., Marzolf, 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B.,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Troisch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, P., Zak, D., Hamilton, A., Whittle, B., Yu, D.,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Sheahan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, D., Bertram. (2008). Immunity 29, this issue, 863–875.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[15] J. C. Venter, M. D. Adams, and E. W. Myers et al. The sequence of the human genome. Science, 291(5507):1304–1351, Feb 2001.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43</a:t>
            </a:fld>
            <a:endParaRPr lang="en-CA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Biology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DNA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Gene</a:t>
            </a:r>
          </a:p>
          <a:p>
            <a:pPr lvl="1"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Exon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Intron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Alternative splicing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Transcript</a:t>
            </a: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44</a:t>
            </a:fld>
            <a:endParaRPr lang="en-CA" dirty="0"/>
          </a:p>
        </p:txBody>
      </p:sp>
      <p:pic>
        <p:nvPicPr>
          <p:cNvPr id="5" name="图片 4" descr="G:\grad_studies\Figure2.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3148" y="1735798"/>
            <a:ext cx="5162550" cy="458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79588" y="5990889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[15]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Differential Alternative Splicing Analysis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Find differences in exon splicing patterns among different biological conditions.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Detect the differences by analyzing distribution of short-reads (expression level).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AC0CB1A-16DA-40F0-97CC-44E280BFCAA3}" type="slidenum">
              <a:rPr lang="en-CA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3874" name="Rectangle 8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3984" name="Rectangle 19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5" name="组合 297"/>
          <p:cNvGrpSpPr/>
          <p:nvPr/>
        </p:nvGrpSpPr>
        <p:grpSpPr>
          <a:xfrm>
            <a:off x="3703992" y="3385301"/>
            <a:ext cx="3650594" cy="2838091"/>
            <a:chOff x="5327890" y="3409051"/>
            <a:chExt cx="3650594" cy="2838091"/>
          </a:xfrm>
        </p:grpSpPr>
        <p:sp>
          <p:nvSpPr>
            <p:cNvPr id="291" name="矩形 290"/>
            <p:cNvSpPr/>
            <p:nvPr/>
          </p:nvSpPr>
          <p:spPr>
            <a:xfrm>
              <a:off x="5327890" y="3409051"/>
              <a:ext cx="3614468" cy="28380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456411" y="4676775"/>
              <a:ext cx="8483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Times New Roman" pitchFamily="18" charset="0"/>
                  <a:cs typeface="Times New Roman" pitchFamily="18" charset="0"/>
                </a:rPr>
                <a:t>Naive T Cell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446046" y="5753100"/>
              <a:ext cx="9829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Times New Roman" pitchFamily="18" charset="0"/>
                  <a:cs typeface="Times New Roman" pitchFamily="18" charset="0"/>
                </a:rPr>
                <a:t>Memory T Cell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组合 262"/>
            <p:cNvGrpSpPr/>
            <p:nvPr/>
          </p:nvGrpSpPr>
          <p:grpSpPr>
            <a:xfrm>
              <a:off x="6487044" y="5790888"/>
              <a:ext cx="1867780" cy="434427"/>
              <a:chOff x="5854173" y="5590863"/>
              <a:chExt cx="1867780" cy="434427"/>
            </a:xfrm>
          </p:grpSpPr>
          <p:sp>
            <p:nvSpPr>
              <p:cNvPr id="237" name="Rectangle 188"/>
              <p:cNvSpPr>
                <a:spLocks noChangeArrowheads="1"/>
              </p:cNvSpPr>
              <p:nvPr/>
            </p:nvSpPr>
            <p:spPr bwMode="auto">
              <a:xfrm>
                <a:off x="6177349" y="5609282"/>
                <a:ext cx="180953" cy="106066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AutoShape 187"/>
              <p:cNvSpPr>
                <a:spLocks noChangeShapeType="1"/>
              </p:cNvSpPr>
              <p:nvPr/>
            </p:nvSpPr>
            <p:spPr bwMode="auto">
              <a:xfrm>
                <a:off x="6040841" y="5670889"/>
                <a:ext cx="12762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AutoShape 186"/>
              <p:cNvSpPr>
                <a:spLocks noChangeShapeType="1"/>
              </p:cNvSpPr>
              <p:nvPr/>
            </p:nvSpPr>
            <p:spPr bwMode="auto">
              <a:xfrm flipH="1">
                <a:off x="6401477" y="5610552"/>
                <a:ext cx="45715" cy="971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AutoShape 185"/>
              <p:cNvSpPr>
                <a:spLocks noChangeShapeType="1"/>
              </p:cNvSpPr>
              <p:nvPr/>
            </p:nvSpPr>
            <p:spPr bwMode="auto">
              <a:xfrm>
                <a:off x="6467509" y="5670889"/>
                <a:ext cx="57778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AutoShape 184"/>
              <p:cNvSpPr>
                <a:spLocks noChangeShapeType="1"/>
              </p:cNvSpPr>
              <p:nvPr/>
            </p:nvSpPr>
            <p:spPr bwMode="auto">
              <a:xfrm>
                <a:off x="6359572" y="5662632"/>
                <a:ext cx="57778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AutoShape 181"/>
              <p:cNvSpPr>
                <a:spLocks noChangeShapeType="1"/>
              </p:cNvSpPr>
              <p:nvPr/>
            </p:nvSpPr>
            <p:spPr bwMode="auto">
              <a:xfrm flipH="1">
                <a:off x="6442112" y="5609282"/>
                <a:ext cx="45715" cy="971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Rectangle 180"/>
              <p:cNvSpPr>
                <a:spLocks noChangeArrowheads="1"/>
              </p:cNvSpPr>
              <p:nvPr/>
            </p:nvSpPr>
            <p:spPr bwMode="auto">
              <a:xfrm>
                <a:off x="6532271" y="5614998"/>
                <a:ext cx="180953" cy="106066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Rectangle 175"/>
              <p:cNvSpPr>
                <a:spLocks noChangeArrowheads="1"/>
              </p:cNvSpPr>
              <p:nvPr/>
            </p:nvSpPr>
            <p:spPr bwMode="auto">
              <a:xfrm>
                <a:off x="6712424" y="5615326"/>
                <a:ext cx="180953" cy="106066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AutoShape 173"/>
              <p:cNvSpPr>
                <a:spLocks noChangeShapeType="1"/>
              </p:cNvSpPr>
              <p:nvPr/>
            </p:nvSpPr>
            <p:spPr bwMode="auto">
              <a:xfrm flipH="1">
                <a:off x="6936552" y="5616597"/>
                <a:ext cx="45715" cy="971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AutoShape 172"/>
              <p:cNvSpPr>
                <a:spLocks noChangeShapeType="1"/>
              </p:cNvSpPr>
              <p:nvPr/>
            </p:nvSpPr>
            <p:spPr bwMode="auto">
              <a:xfrm>
                <a:off x="7002585" y="5676934"/>
                <a:ext cx="57778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AutoShape 171"/>
              <p:cNvSpPr>
                <a:spLocks noChangeShapeType="1"/>
              </p:cNvSpPr>
              <p:nvPr/>
            </p:nvSpPr>
            <p:spPr bwMode="auto">
              <a:xfrm>
                <a:off x="6894648" y="5668677"/>
                <a:ext cx="57778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AutoShape 170"/>
              <p:cNvSpPr>
                <a:spLocks noChangeShapeType="1"/>
              </p:cNvSpPr>
              <p:nvPr/>
            </p:nvSpPr>
            <p:spPr bwMode="auto">
              <a:xfrm flipH="1">
                <a:off x="6977188" y="5615326"/>
                <a:ext cx="45715" cy="971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Rectangle 169"/>
              <p:cNvSpPr>
                <a:spLocks noChangeArrowheads="1"/>
              </p:cNvSpPr>
              <p:nvPr/>
            </p:nvSpPr>
            <p:spPr bwMode="auto">
              <a:xfrm>
                <a:off x="7067347" y="5614056"/>
                <a:ext cx="180953" cy="106066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AutoShape 168"/>
              <p:cNvSpPr>
                <a:spLocks noChangeShapeType="1"/>
              </p:cNvSpPr>
              <p:nvPr/>
            </p:nvSpPr>
            <p:spPr bwMode="auto">
              <a:xfrm>
                <a:off x="7248300" y="5674393"/>
                <a:ext cx="12762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Text Box 167"/>
              <p:cNvSpPr txBox="1">
                <a:spLocks noChangeArrowheads="1"/>
              </p:cNvSpPr>
              <p:nvPr/>
            </p:nvSpPr>
            <p:spPr bwMode="auto">
              <a:xfrm>
                <a:off x="6160841" y="5739483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55" name="Text Box 166"/>
              <p:cNvSpPr txBox="1">
                <a:spLocks noChangeArrowheads="1"/>
              </p:cNvSpPr>
              <p:nvPr/>
            </p:nvSpPr>
            <p:spPr bwMode="auto">
              <a:xfrm>
                <a:off x="6501160" y="5745199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3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59" name="Text Box 162"/>
              <p:cNvSpPr txBox="1">
                <a:spLocks noChangeArrowheads="1"/>
              </p:cNvSpPr>
              <p:nvPr/>
            </p:nvSpPr>
            <p:spPr bwMode="auto">
              <a:xfrm>
                <a:off x="6692438" y="5732190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7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60" name="Text Box 161"/>
              <p:cNvSpPr txBox="1">
                <a:spLocks noChangeArrowheads="1"/>
              </p:cNvSpPr>
              <p:nvPr/>
            </p:nvSpPr>
            <p:spPr bwMode="auto">
              <a:xfrm>
                <a:off x="7034662" y="5732190"/>
                <a:ext cx="346668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33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61" name="Text Box 160"/>
              <p:cNvSpPr txBox="1">
                <a:spLocks noChangeArrowheads="1"/>
              </p:cNvSpPr>
              <p:nvPr/>
            </p:nvSpPr>
            <p:spPr bwMode="auto">
              <a:xfrm>
                <a:off x="5854173" y="5590863"/>
                <a:ext cx="396827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5</a:t>
                </a: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Calibri"/>
                    <a:ea typeface="宋体" pitchFamily="2" charset="-122"/>
                    <a:cs typeface="Times New Roman" pitchFamily="18" charset="0"/>
                  </a:rPr>
                  <a:t>’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62" name="Text Box 159"/>
              <p:cNvSpPr txBox="1">
                <a:spLocks noChangeArrowheads="1"/>
              </p:cNvSpPr>
              <p:nvPr/>
            </p:nvSpPr>
            <p:spPr bwMode="auto">
              <a:xfrm>
                <a:off x="7325126" y="5608340"/>
                <a:ext cx="396827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3</a:t>
                </a: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Calibri"/>
                    <a:ea typeface="宋体" pitchFamily="2" charset="-122"/>
                    <a:cs typeface="Times New Roman" pitchFamily="18" charset="0"/>
                  </a:rPr>
                  <a:t>’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  <p:sp>
          <p:nvSpPr>
            <p:cNvPr id="264" name="矩形 263"/>
            <p:cNvSpPr/>
            <p:nvPr/>
          </p:nvSpPr>
          <p:spPr>
            <a:xfrm>
              <a:off x="6726435" y="4515993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5" name="矩形 264"/>
            <p:cNvSpPr/>
            <p:nvPr/>
          </p:nvSpPr>
          <p:spPr>
            <a:xfrm>
              <a:off x="7054395" y="4514778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6" name="矩形 265"/>
            <p:cNvSpPr/>
            <p:nvPr/>
          </p:nvSpPr>
          <p:spPr>
            <a:xfrm>
              <a:off x="7251900" y="4514778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7" name="矩形 266"/>
            <p:cNvSpPr/>
            <p:nvPr/>
          </p:nvSpPr>
          <p:spPr>
            <a:xfrm>
              <a:off x="7442090" y="4514778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8" name="矩形 267"/>
            <p:cNvSpPr/>
            <p:nvPr/>
          </p:nvSpPr>
          <p:spPr>
            <a:xfrm>
              <a:off x="7799310" y="4513563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9" name="矩形 268"/>
            <p:cNvSpPr/>
            <p:nvPr/>
          </p:nvSpPr>
          <p:spPr>
            <a:xfrm>
              <a:off x="8099225" y="4513563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0" name="矩形 269"/>
            <p:cNvSpPr/>
            <p:nvPr/>
          </p:nvSpPr>
          <p:spPr>
            <a:xfrm>
              <a:off x="7659110" y="4431883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1" name="矩形 270"/>
            <p:cNvSpPr/>
            <p:nvPr/>
          </p:nvSpPr>
          <p:spPr>
            <a:xfrm>
              <a:off x="7357980" y="4430668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2" name="矩形 271"/>
            <p:cNvSpPr/>
            <p:nvPr/>
          </p:nvSpPr>
          <p:spPr>
            <a:xfrm>
              <a:off x="7155592" y="4425786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5" name="矩形 274"/>
            <p:cNvSpPr/>
            <p:nvPr/>
          </p:nvSpPr>
          <p:spPr>
            <a:xfrm>
              <a:off x="6834945" y="5648603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6" name="矩形 275"/>
            <p:cNvSpPr/>
            <p:nvPr/>
          </p:nvSpPr>
          <p:spPr>
            <a:xfrm>
              <a:off x="7206795" y="5647388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7" name="矩形 276"/>
            <p:cNvSpPr/>
            <p:nvPr/>
          </p:nvSpPr>
          <p:spPr>
            <a:xfrm>
              <a:off x="7404300" y="5647388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8" name="矩形 277"/>
            <p:cNvSpPr/>
            <p:nvPr/>
          </p:nvSpPr>
          <p:spPr>
            <a:xfrm>
              <a:off x="7594490" y="5647388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9" name="矩形 278"/>
            <p:cNvSpPr/>
            <p:nvPr/>
          </p:nvSpPr>
          <p:spPr>
            <a:xfrm>
              <a:off x="7205560" y="5390141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0" name="矩形 279"/>
            <p:cNvSpPr/>
            <p:nvPr/>
          </p:nvSpPr>
          <p:spPr>
            <a:xfrm>
              <a:off x="7776137" y="5646172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1" name="矩形 280"/>
            <p:cNvSpPr/>
            <p:nvPr/>
          </p:nvSpPr>
          <p:spPr>
            <a:xfrm>
              <a:off x="7731043" y="5564493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2" name="矩形 281"/>
            <p:cNvSpPr/>
            <p:nvPr/>
          </p:nvSpPr>
          <p:spPr>
            <a:xfrm>
              <a:off x="7510380" y="5563278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3" name="矩形 282"/>
            <p:cNvSpPr/>
            <p:nvPr/>
          </p:nvSpPr>
          <p:spPr>
            <a:xfrm>
              <a:off x="7307992" y="5558396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4" name="矩形 283"/>
            <p:cNvSpPr/>
            <p:nvPr/>
          </p:nvSpPr>
          <p:spPr>
            <a:xfrm>
              <a:off x="7417718" y="5477929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5" name="矩形 284"/>
            <p:cNvSpPr/>
            <p:nvPr/>
          </p:nvSpPr>
          <p:spPr>
            <a:xfrm>
              <a:off x="7204375" y="5491345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6" name="矩形 285"/>
            <p:cNvSpPr/>
            <p:nvPr/>
          </p:nvSpPr>
          <p:spPr>
            <a:xfrm>
              <a:off x="7363750" y="5391136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7" name="矩形 286"/>
            <p:cNvSpPr/>
            <p:nvPr/>
          </p:nvSpPr>
          <p:spPr>
            <a:xfrm>
              <a:off x="6695960" y="4419683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8" name="矩形 287"/>
            <p:cNvSpPr/>
            <p:nvPr/>
          </p:nvSpPr>
          <p:spPr>
            <a:xfrm>
              <a:off x="8150430" y="4433098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9" name="矩形 288"/>
            <p:cNvSpPr/>
            <p:nvPr/>
          </p:nvSpPr>
          <p:spPr>
            <a:xfrm>
              <a:off x="6899565" y="5544978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6182891" y="3627559"/>
              <a:ext cx="13035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Times New Roman" pitchFamily="18" charset="0"/>
                  <a:cs typeface="Times New Roman" pitchFamily="18" charset="0"/>
                </a:rPr>
                <a:t>hnRNP LL regulation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8078879" y="3463513"/>
              <a:ext cx="8996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Times New Roman" pitchFamily="18" charset="0"/>
                  <a:cs typeface="Times New Roman" pitchFamily="18" charset="0"/>
                </a:rPr>
                <a:t>Wu et al. [14]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组合 295"/>
            <p:cNvGrpSpPr/>
            <p:nvPr/>
          </p:nvGrpSpPr>
          <p:grpSpPr>
            <a:xfrm>
              <a:off x="5876001" y="3941714"/>
              <a:ext cx="2826045" cy="463955"/>
              <a:chOff x="5876001" y="3941714"/>
              <a:chExt cx="2826045" cy="463955"/>
            </a:xfrm>
          </p:grpSpPr>
          <p:sp>
            <p:nvSpPr>
              <p:cNvPr id="33980" name="Rectangle 188"/>
              <p:cNvSpPr>
                <a:spLocks noChangeArrowheads="1"/>
              </p:cNvSpPr>
              <p:nvPr/>
            </p:nvSpPr>
            <p:spPr bwMode="auto">
              <a:xfrm>
                <a:off x="6199177" y="3960133"/>
                <a:ext cx="180953" cy="106066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79" name="AutoShape 187"/>
              <p:cNvSpPr>
                <a:spLocks noChangeShapeType="1"/>
              </p:cNvSpPr>
              <p:nvPr/>
            </p:nvSpPr>
            <p:spPr bwMode="auto">
              <a:xfrm>
                <a:off x="6062669" y="4021740"/>
                <a:ext cx="12762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78" name="AutoShape 186"/>
              <p:cNvSpPr>
                <a:spLocks noChangeShapeType="1"/>
              </p:cNvSpPr>
              <p:nvPr/>
            </p:nvSpPr>
            <p:spPr bwMode="auto">
              <a:xfrm flipH="1">
                <a:off x="6423305" y="3961403"/>
                <a:ext cx="45715" cy="971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77" name="AutoShape 185"/>
              <p:cNvSpPr>
                <a:spLocks noChangeShapeType="1"/>
              </p:cNvSpPr>
              <p:nvPr/>
            </p:nvSpPr>
            <p:spPr bwMode="auto">
              <a:xfrm>
                <a:off x="6489337" y="4021740"/>
                <a:ext cx="57778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76" name="AutoShape 184"/>
              <p:cNvSpPr>
                <a:spLocks noChangeShapeType="1"/>
              </p:cNvSpPr>
              <p:nvPr/>
            </p:nvSpPr>
            <p:spPr bwMode="auto">
              <a:xfrm>
                <a:off x="6381400" y="4013483"/>
                <a:ext cx="57778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75" name="Rectangle 183" descr="文本框: ESS"/>
              <p:cNvSpPr>
                <a:spLocks noChangeArrowheads="1"/>
              </p:cNvSpPr>
              <p:nvPr/>
            </p:nvSpPr>
            <p:spPr bwMode="auto">
              <a:xfrm>
                <a:off x="6868387" y="3965849"/>
                <a:ext cx="180953" cy="106066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0" tIns="10800" rIns="0" bIns="108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33974" name="AutoShape 182"/>
              <p:cNvSpPr>
                <a:spLocks noChangeShapeType="1"/>
              </p:cNvSpPr>
              <p:nvPr/>
            </p:nvSpPr>
            <p:spPr bwMode="auto">
              <a:xfrm>
                <a:off x="6731878" y="4020470"/>
                <a:ext cx="12762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73" name="AutoShape 181"/>
              <p:cNvSpPr>
                <a:spLocks noChangeShapeType="1"/>
              </p:cNvSpPr>
              <p:nvPr/>
            </p:nvSpPr>
            <p:spPr bwMode="auto">
              <a:xfrm flipH="1">
                <a:off x="6463940" y="3960133"/>
                <a:ext cx="45715" cy="971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72" name="Rectangle 180"/>
              <p:cNvSpPr>
                <a:spLocks noChangeArrowheads="1"/>
              </p:cNvSpPr>
              <p:nvPr/>
            </p:nvSpPr>
            <p:spPr bwMode="auto">
              <a:xfrm>
                <a:off x="6554099" y="3965849"/>
                <a:ext cx="180953" cy="106066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71" name="AutoShape 179"/>
              <p:cNvSpPr>
                <a:spLocks noChangeShapeType="1"/>
              </p:cNvSpPr>
              <p:nvPr/>
            </p:nvSpPr>
            <p:spPr bwMode="auto">
              <a:xfrm>
                <a:off x="7053784" y="4020470"/>
                <a:ext cx="57778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70" name="Rectangle 178"/>
              <p:cNvSpPr>
                <a:spLocks noChangeArrowheads="1"/>
              </p:cNvSpPr>
              <p:nvPr/>
            </p:nvSpPr>
            <p:spPr bwMode="auto">
              <a:xfrm>
                <a:off x="7118547" y="3964579"/>
                <a:ext cx="180953" cy="106066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69" name="AutoShape 177"/>
              <p:cNvSpPr>
                <a:spLocks noChangeShapeType="1"/>
              </p:cNvSpPr>
              <p:nvPr/>
            </p:nvSpPr>
            <p:spPr bwMode="auto">
              <a:xfrm>
                <a:off x="7305214" y="4020470"/>
                <a:ext cx="57778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68" name="Rectangle 176"/>
              <p:cNvSpPr>
                <a:spLocks noChangeArrowheads="1"/>
              </p:cNvSpPr>
              <p:nvPr/>
            </p:nvSpPr>
            <p:spPr bwMode="auto">
              <a:xfrm>
                <a:off x="7369976" y="3964579"/>
                <a:ext cx="180953" cy="106066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67" name="Rectangle 175"/>
              <p:cNvSpPr>
                <a:spLocks noChangeArrowheads="1"/>
              </p:cNvSpPr>
              <p:nvPr/>
            </p:nvSpPr>
            <p:spPr bwMode="auto">
              <a:xfrm>
                <a:off x="7692517" y="3958862"/>
                <a:ext cx="180953" cy="106066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66" name="AutoShape 174"/>
              <p:cNvSpPr>
                <a:spLocks noChangeShapeType="1"/>
              </p:cNvSpPr>
              <p:nvPr/>
            </p:nvSpPr>
            <p:spPr bwMode="auto">
              <a:xfrm>
                <a:off x="7556009" y="4020470"/>
                <a:ext cx="12762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65" name="AutoShape 173"/>
              <p:cNvSpPr>
                <a:spLocks noChangeShapeType="1"/>
              </p:cNvSpPr>
              <p:nvPr/>
            </p:nvSpPr>
            <p:spPr bwMode="auto">
              <a:xfrm flipH="1">
                <a:off x="7916645" y="3960133"/>
                <a:ext cx="45715" cy="971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64" name="AutoShape 172"/>
              <p:cNvSpPr>
                <a:spLocks noChangeShapeType="1"/>
              </p:cNvSpPr>
              <p:nvPr/>
            </p:nvSpPr>
            <p:spPr bwMode="auto">
              <a:xfrm>
                <a:off x="7982678" y="4020470"/>
                <a:ext cx="57778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63" name="AutoShape 171"/>
              <p:cNvSpPr>
                <a:spLocks noChangeShapeType="1"/>
              </p:cNvSpPr>
              <p:nvPr/>
            </p:nvSpPr>
            <p:spPr bwMode="auto">
              <a:xfrm>
                <a:off x="7874741" y="4012213"/>
                <a:ext cx="57778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61" name="Rectangle 169"/>
              <p:cNvSpPr>
                <a:spLocks noChangeArrowheads="1"/>
              </p:cNvSpPr>
              <p:nvPr/>
            </p:nvSpPr>
            <p:spPr bwMode="auto">
              <a:xfrm>
                <a:off x="8047440" y="3957592"/>
                <a:ext cx="180953" cy="106066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60" name="AutoShape 168"/>
              <p:cNvSpPr>
                <a:spLocks noChangeShapeType="1"/>
              </p:cNvSpPr>
              <p:nvPr/>
            </p:nvSpPr>
            <p:spPr bwMode="auto">
              <a:xfrm>
                <a:off x="8228393" y="4017929"/>
                <a:ext cx="12762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59" name="Text Box 167"/>
              <p:cNvSpPr txBox="1">
                <a:spLocks noChangeArrowheads="1"/>
              </p:cNvSpPr>
              <p:nvPr/>
            </p:nvSpPr>
            <p:spPr bwMode="auto">
              <a:xfrm>
                <a:off x="6182669" y="4090334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33958" name="Text Box 166"/>
              <p:cNvSpPr txBox="1">
                <a:spLocks noChangeArrowheads="1"/>
              </p:cNvSpPr>
              <p:nvPr/>
            </p:nvSpPr>
            <p:spPr bwMode="auto">
              <a:xfrm>
                <a:off x="6522988" y="4096050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3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33957" name="Text Box 165"/>
              <p:cNvSpPr txBox="1">
                <a:spLocks noChangeArrowheads="1"/>
              </p:cNvSpPr>
              <p:nvPr/>
            </p:nvSpPr>
            <p:spPr bwMode="auto">
              <a:xfrm>
                <a:off x="6849339" y="4086523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4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33956" name="Text Box 164"/>
              <p:cNvSpPr txBox="1">
                <a:spLocks noChangeArrowheads="1"/>
              </p:cNvSpPr>
              <p:nvPr/>
            </p:nvSpPr>
            <p:spPr bwMode="auto">
              <a:xfrm>
                <a:off x="7082991" y="4075726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5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33955" name="Text Box 163"/>
              <p:cNvSpPr txBox="1">
                <a:spLocks noChangeArrowheads="1"/>
              </p:cNvSpPr>
              <p:nvPr/>
            </p:nvSpPr>
            <p:spPr bwMode="auto">
              <a:xfrm>
                <a:off x="7341405" y="4075726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6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33954" name="Text Box 162"/>
              <p:cNvSpPr txBox="1">
                <a:spLocks noChangeArrowheads="1"/>
              </p:cNvSpPr>
              <p:nvPr/>
            </p:nvSpPr>
            <p:spPr bwMode="auto">
              <a:xfrm>
                <a:off x="7665216" y="4075726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7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33953" name="Text Box 161"/>
              <p:cNvSpPr txBox="1">
                <a:spLocks noChangeArrowheads="1"/>
              </p:cNvSpPr>
              <p:nvPr/>
            </p:nvSpPr>
            <p:spPr bwMode="auto">
              <a:xfrm>
                <a:off x="8007440" y="4075726"/>
                <a:ext cx="346668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33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33952" name="Text Box 160"/>
              <p:cNvSpPr txBox="1">
                <a:spLocks noChangeArrowheads="1"/>
              </p:cNvSpPr>
              <p:nvPr/>
            </p:nvSpPr>
            <p:spPr bwMode="auto">
              <a:xfrm>
                <a:off x="5876001" y="3941714"/>
                <a:ext cx="396827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5</a:t>
                </a: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Calibri"/>
                    <a:ea typeface="宋体" pitchFamily="2" charset="-122"/>
                    <a:cs typeface="Times New Roman" pitchFamily="18" charset="0"/>
                  </a:rPr>
                  <a:t>’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33951" name="Text Box 159"/>
              <p:cNvSpPr txBox="1">
                <a:spLocks noChangeArrowheads="1"/>
              </p:cNvSpPr>
              <p:nvPr/>
            </p:nvSpPr>
            <p:spPr bwMode="auto">
              <a:xfrm>
                <a:off x="8305219" y="3951876"/>
                <a:ext cx="396827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3</a:t>
                </a: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Calibri"/>
                    <a:ea typeface="宋体" pitchFamily="2" charset="-122"/>
                    <a:cs typeface="Times New Roman" pitchFamily="18" charset="0"/>
                  </a:rPr>
                  <a:t>’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73" name="矩形 272"/>
              <p:cNvSpPr/>
              <p:nvPr/>
            </p:nvSpPr>
            <p:spPr>
              <a:xfrm>
                <a:off x="7521350" y="4359950"/>
                <a:ext cx="87782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>
              <a:xfrm>
                <a:off x="7051975" y="4358735"/>
                <a:ext cx="87782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4" name="AutoShape 173"/>
              <p:cNvSpPr>
                <a:spLocks noChangeShapeType="1"/>
              </p:cNvSpPr>
              <p:nvPr/>
            </p:nvSpPr>
            <p:spPr bwMode="auto">
              <a:xfrm flipH="1">
                <a:off x="7957731" y="3961464"/>
                <a:ext cx="45715" cy="971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" name="组合 296"/>
            <p:cNvGrpSpPr/>
            <p:nvPr/>
          </p:nvGrpSpPr>
          <p:grpSpPr>
            <a:xfrm>
              <a:off x="6327333" y="4694827"/>
              <a:ext cx="2409090" cy="434427"/>
              <a:chOff x="6327333" y="4694827"/>
              <a:chExt cx="2409090" cy="434427"/>
            </a:xfrm>
          </p:grpSpPr>
          <p:sp>
            <p:nvSpPr>
              <p:cNvPr id="204" name="Rectangle 188"/>
              <p:cNvSpPr>
                <a:spLocks noChangeArrowheads="1"/>
              </p:cNvSpPr>
              <p:nvPr/>
            </p:nvSpPr>
            <p:spPr bwMode="auto">
              <a:xfrm>
                <a:off x="6650509" y="4713246"/>
                <a:ext cx="180953" cy="106066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AutoShape 187"/>
              <p:cNvSpPr>
                <a:spLocks noChangeShapeType="1"/>
              </p:cNvSpPr>
              <p:nvPr/>
            </p:nvSpPr>
            <p:spPr bwMode="auto">
              <a:xfrm>
                <a:off x="6514001" y="4774853"/>
                <a:ext cx="12762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AutoShape 186"/>
              <p:cNvSpPr>
                <a:spLocks noChangeShapeType="1"/>
              </p:cNvSpPr>
              <p:nvPr/>
            </p:nvSpPr>
            <p:spPr bwMode="auto">
              <a:xfrm flipH="1">
                <a:off x="6874637" y="4714516"/>
                <a:ext cx="45715" cy="971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AutoShape 185"/>
              <p:cNvSpPr>
                <a:spLocks noChangeShapeType="1"/>
              </p:cNvSpPr>
              <p:nvPr/>
            </p:nvSpPr>
            <p:spPr bwMode="auto">
              <a:xfrm>
                <a:off x="6940669" y="4774853"/>
                <a:ext cx="57778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Rectangle 183" descr="文本框: ESS"/>
              <p:cNvSpPr>
                <a:spLocks noChangeArrowheads="1"/>
              </p:cNvSpPr>
              <p:nvPr/>
            </p:nvSpPr>
            <p:spPr bwMode="auto">
              <a:xfrm>
                <a:off x="7188049" y="4718962"/>
                <a:ext cx="180953" cy="106066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0" tIns="10800" rIns="0" bIns="108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11" name="AutoShape 181"/>
              <p:cNvSpPr>
                <a:spLocks noChangeShapeType="1"/>
              </p:cNvSpPr>
              <p:nvPr/>
            </p:nvSpPr>
            <p:spPr bwMode="auto">
              <a:xfrm flipH="1">
                <a:off x="6915272" y="4713246"/>
                <a:ext cx="45715" cy="971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Rectangle 180"/>
              <p:cNvSpPr>
                <a:spLocks noChangeArrowheads="1"/>
              </p:cNvSpPr>
              <p:nvPr/>
            </p:nvSpPr>
            <p:spPr bwMode="auto">
              <a:xfrm>
                <a:off x="7005431" y="4718962"/>
                <a:ext cx="180953" cy="106066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Rectangle 178"/>
              <p:cNvSpPr>
                <a:spLocks noChangeArrowheads="1"/>
              </p:cNvSpPr>
              <p:nvPr/>
            </p:nvSpPr>
            <p:spPr bwMode="auto">
              <a:xfrm>
                <a:off x="7372374" y="4717692"/>
                <a:ext cx="180953" cy="106066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Rectangle 176"/>
              <p:cNvSpPr>
                <a:spLocks noChangeArrowheads="1"/>
              </p:cNvSpPr>
              <p:nvPr/>
            </p:nvSpPr>
            <p:spPr bwMode="auto">
              <a:xfrm>
                <a:off x="7550653" y="4717692"/>
                <a:ext cx="180953" cy="106066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Rectangle 175"/>
              <p:cNvSpPr>
                <a:spLocks noChangeArrowheads="1"/>
              </p:cNvSpPr>
              <p:nvPr/>
            </p:nvSpPr>
            <p:spPr bwMode="auto">
              <a:xfrm>
                <a:off x="7726894" y="4719290"/>
                <a:ext cx="180953" cy="106066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AutoShape 173"/>
              <p:cNvSpPr>
                <a:spLocks noChangeShapeType="1"/>
              </p:cNvSpPr>
              <p:nvPr/>
            </p:nvSpPr>
            <p:spPr bwMode="auto">
              <a:xfrm flipH="1">
                <a:off x="7951022" y="4720561"/>
                <a:ext cx="45715" cy="971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AutoShape 172"/>
              <p:cNvSpPr>
                <a:spLocks noChangeShapeType="1"/>
              </p:cNvSpPr>
              <p:nvPr/>
            </p:nvSpPr>
            <p:spPr bwMode="auto">
              <a:xfrm>
                <a:off x="8017055" y="4780898"/>
                <a:ext cx="57778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AutoShape 171"/>
              <p:cNvSpPr>
                <a:spLocks noChangeShapeType="1"/>
              </p:cNvSpPr>
              <p:nvPr/>
            </p:nvSpPr>
            <p:spPr bwMode="auto">
              <a:xfrm>
                <a:off x="7909118" y="4772641"/>
                <a:ext cx="57778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AutoShape 170"/>
              <p:cNvSpPr>
                <a:spLocks noChangeShapeType="1"/>
              </p:cNvSpPr>
              <p:nvPr/>
            </p:nvSpPr>
            <p:spPr bwMode="auto">
              <a:xfrm flipH="1">
                <a:off x="7991658" y="4719290"/>
                <a:ext cx="45715" cy="971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Rectangle 169"/>
              <p:cNvSpPr>
                <a:spLocks noChangeArrowheads="1"/>
              </p:cNvSpPr>
              <p:nvPr/>
            </p:nvSpPr>
            <p:spPr bwMode="auto">
              <a:xfrm>
                <a:off x="8081817" y="4718020"/>
                <a:ext cx="180953" cy="106066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AutoShape 168"/>
              <p:cNvSpPr>
                <a:spLocks noChangeShapeType="1"/>
              </p:cNvSpPr>
              <p:nvPr/>
            </p:nvSpPr>
            <p:spPr bwMode="auto">
              <a:xfrm>
                <a:off x="8262770" y="4778357"/>
                <a:ext cx="12762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Text Box 167"/>
              <p:cNvSpPr txBox="1">
                <a:spLocks noChangeArrowheads="1"/>
              </p:cNvSpPr>
              <p:nvPr/>
            </p:nvSpPr>
            <p:spPr bwMode="auto">
              <a:xfrm>
                <a:off x="6634001" y="4843447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26" name="Text Box 166"/>
              <p:cNvSpPr txBox="1">
                <a:spLocks noChangeArrowheads="1"/>
              </p:cNvSpPr>
              <p:nvPr/>
            </p:nvSpPr>
            <p:spPr bwMode="auto">
              <a:xfrm>
                <a:off x="6974320" y="4849163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3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27" name="Text Box 165"/>
              <p:cNvSpPr txBox="1">
                <a:spLocks noChangeArrowheads="1"/>
              </p:cNvSpPr>
              <p:nvPr/>
            </p:nvSpPr>
            <p:spPr bwMode="auto">
              <a:xfrm>
                <a:off x="7169001" y="4839636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4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28" name="Text Box 164"/>
              <p:cNvSpPr txBox="1">
                <a:spLocks noChangeArrowheads="1"/>
              </p:cNvSpPr>
              <p:nvPr/>
            </p:nvSpPr>
            <p:spPr bwMode="auto">
              <a:xfrm>
                <a:off x="7336818" y="4828839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5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29" name="Text Box 163"/>
              <p:cNvSpPr txBox="1">
                <a:spLocks noChangeArrowheads="1"/>
              </p:cNvSpPr>
              <p:nvPr/>
            </p:nvSpPr>
            <p:spPr bwMode="auto">
              <a:xfrm>
                <a:off x="7522082" y="4828839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6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30" name="Text Box 162"/>
              <p:cNvSpPr txBox="1">
                <a:spLocks noChangeArrowheads="1"/>
              </p:cNvSpPr>
              <p:nvPr/>
            </p:nvSpPr>
            <p:spPr bwMode="auto">
              <a:xfrm>
                <a:off x="7699593" y="4836154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7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31" name="Text Box 161"/>
              <p:cNvSpPr txBox="1">
                <a:spLocks noChangeArrowheads="1"/>
              </p:cNvSpPr>
              <p:nvPr/>
            </p:nvSpPr>
            <p:spPr bwMode="auto">
              <a:xfrm>
                <a:off x="8041817" y="4836154"/>
                <a:ext cx="346668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33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32" name="Text Box 160"/>
              <p:cNvSpPr txBox="1">
                <a:spLocks noChangeArrowheads="1"/>
              </p:cNvSpPr>
              <p:nvPr/>
            </p:nvSpPr>
            <p:spPr bwMode="auto">
              <a:xfrm>
                <a:off x="6327333" y="4694827"/>
                <a:ext cx="396827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5</a:t>
                </a: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Calibri"/>
                    <a:ea typeface="宋体" pitchFamily="2" charset="-122"/>
                    <a:cs typeface="Times New Roman" pitchFamily="18" charset="0"/>
                  </a:rPr>
                  <a:t>’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33" name="Text Box 159"/>
              <p:cNvSpPr txBox="1">
                <a:spLocks noChangeArrowheads="1"/>
              </p:cNvSpPr>
              <p:nvPr/>
            </p:nvSpPr>
            <p:spPr bwMode="auto">
              <a:xfrm>
                <a:off x="8339596" y="4712304"/>
                <a:ext cx="396827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3</a:t>
                </a:r>
                <a:r>
                  <a:rPr kumimoji="0" lang="en-US" altLang="zh-CN" sz="800" b="0" i="0" u="none" strike="noStrike" cap="none" normalizeH="0" baseline="0" dirty="0">
                    <a:ln>
                      <a:noFill/>
                    </a:ln>
                    <a:effectLst/>
                    <a:latin typeface="Calibri"/>
                    <a:ea typeface="宋体" pitchFamily="2" charset="-122"/>
                    <a:cs typeface="Times New Roman" pitchFamily="18" charset="0"/>
                  </a:rPr>
                  <a:t>’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95" name="AutoShape 184"/>
              <p:cNvSpPr>
                <a:spLocks noChangeShapeType="1"/>
              </p:cNvSpPr>
              <p:nvPr/>
            </p:nvSpPr>
            <p:spPr bwMode="auto">
              <a:xfrm>
                <a:off x="6835938" y="4778110"/>
                <a:ext cx="57778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Pipeline Tool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6" y="1931988"/>
            <a:ext cx="9211054" cy="4251325"/>
          </a:xfrm>
        </p:spPr>
        <p:txBody>
          <a:bodyPr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Analyzing NGS data is complicated.</a:t>
            </a:r>
          </a:p>
          <a:p>
            <a:pPr lvl="1"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Multiple phases are needed.</a:t>
            </a:r>
          </a:p>
          <a:p>
            <a:pPr lvl="1"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Differential alternative splicing analysis is not settled down into definite “best practice”, several methods are available.</a:t>
            </a:r>
          </a:p>
          <a:p>
            <a:pPr lvl="1"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Typically many samples in an experiment will be processed in the same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46</a:t>
            </a:fld>
            <a:endParaRPr lang="en-CA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Pipeline Workflow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47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4353029" y="2424682"/>
            <a:ext cx="7096836" cy="3705747"/>
            <a:chOff x="1730" y="8940"/>
            <a:chExt cx="9360" cy="4888"/>
          </a:xfrm>
        </p:grpSpPr>
        <p:sp>
          <p:nvSpPr>
            <p:cNvPr id="26639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730" y="8940"/>
              <a:ext cx="9360" cy="48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38" name="AutoShape 14"/>
            <p:cNvSpPr>
              <a:spLocks/>
            </p:cNvSpPr>
            <p:nvPr/>
          </p:nvSpPr>
          <p:spPr bwMode="auto">
            <a:xfrm>
              <a:off x="5688" y="11236"/>
              <a:ext cx="84" cy="867"/>
            </a:xfrm>
            <a:prstGeom prst="leftBrace">
              <a:avLst>
                <a:gd name="adj1" fmla="val 86012"/>
                <a:gd name="adj2" fmla="val 50000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3375" y="9107"/>
              <a:ext cx="2085" cy="4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Raw reads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3375" y="10202"/>
              <a:ext cx="2085" cy="4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Cleaning reads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3375" y="11417"/>
              <a:ext cx="2085" cy="4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Mapping reads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3375" y="12647"/>
              <a:ext cx="2085" cy="4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Expression analysis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6633" name="AutoShape 9"/>
            <p:cNvSpPr>
              <a:spLocks/>
            </p:cNvSpPr>
            <p:nvPr/>
          </p:nvSpPr>
          <p:spPr bwMode="auto">
            <a:xfrm>
              <a:off x="5694" y="9916"/>
              <a:ext cx="84" cy="1005"/>
            </a:xfrm>
            <a:prstGeom prst="leftBrace">
              <a:avLst>
                <a:gd name="adj1" fmla="val 99702"/>
                <a:gd name="adj2" fmla="val 50000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5760" y="9782"/>
              <a:ext cx="4125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CN" sz="1400" b="0" i="0" u="none" strike="noStrike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Quality assessment for whole library.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CN" sz="1400" b="0" i="0" u="none" strike="noStrike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Trim low quality 3’ end sequences.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CN" sz="1400" b="0" i="0" u="none" strike="noStrike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Remove low quality reads.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CN" sz="1400" b="0" i="0" u="none" strike="noStrike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Remove overrepresented sequences.</a:t>
              </a:r>
            </a:p>
          </p:txBody>
        </p:sp>
        <p:sp>
          <p:nvSpPr>
            <p:cNvPr id="26631" name="AutoShape 7"/>
            <p:cNvSpPr>
              <a:spLocks noChangeShapeType="1"/>
            </p:cNvSpPr>
            <p:nvPr/>
          </p:nvSpPr>
          <p:spPr bwMode="auto">
            <a:xfrm>
              <a:off x="4418" y="9571"/>
              <a:ext cx="1" cy="6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30" name="AutoShape 6"/>
            <p:cNvSpPr>
              <a:spLocks noChangeShapeType="1"/>
            </p:cNvSpPr>
            <p:nvPr/>
          </p:nvSpPr>
          <p:spPr bwMode="auto">
            <a:xfrm>
              <a:off x="4418" y="10666"/>
              <a:ext cx="1" cy="7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5730" y="11102"/>
              <a:ext cx="4224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CN" sz="1400" b="0" i="0" u="none" strike="noStrike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Only reads that pass the cleaning step are remained.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CN" sz="1400" b="0" i="0" u="none" strike="noStrike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Map cleaned short-reads against transcriptome.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26628" name="AutoShape 4"/>
            <p:cNvSpPr>
              <a:spLocks noChangeShapeType="1"/>
            </p:cNvSpPr>
            <p:nvPr/>
          </p:nvSpPr>
          <p:spPr bwMode="auto">
            <a:xfrm>
              <a:off x="4418" y="11881"/>
              <a:ext cx="1" cy="7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27" name="Text Box 3"/>
            <p:cNvSpPr txBox="1">
              <a:spLocks noChangeArrowheads="1"/>
            </p:cNvSpPr>
            <p:nvPr/>
          </p:nvSpPr>
          <p:spPr bwMode="auto">
            <a:xfrm>
              <a:off x="5730" y="12257"/>
              <a:ext cx="5209" cy="1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CN" sz="1400" b="0" i="0" u="none" strike="noStrike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Count mapped reads for each element at exon level.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CN" sz="1400" b="0" i="0" u="none" strike="noStrike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Detect alternative splicing by exact test.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CN" sz="1400" b="0" i="0" u="none" strike="noStrike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Filter counting bins with low counts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CN" sz="1400" b="0" i="0" u="none" strike="noStrike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Report a table of detected alternative splice sites.</a:t>
              </a:r>
            </a:p>
          </p:txBody>
        </p:sp>
        <p:sp>
          <p:nvSpPr>
            <p:cNvPr id="26626" name="AutoShape 2"/>
            <p:cNvSpPr>
              <a:spLocks/>
            </p:cNvSpPr>
            <p:nvPr/>
          </p:nvSpPr>
          <p:spPr bwMode="auto">
            <a:xfrm>
              <a:off x="5688" y="12451"/>
              <a:ext cx="90" cy="1092"/>
            </a:xfrm>
            <a:prstGeom prst="leftBrace">
              <a:avLst>
                <a:gd name="adj1" fmla="val 101111"/>
                <a:gd name="adj2" fmla="val 50000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3" name="矩形 102"/>
          <p:cNvSpPr/>
          <p:nvPr/>
        </p:nvSpPr>
        <p:spPr>
          <a:xfrm>
            <a:off x="758483" y="1583787"/>
            <a:ext cx="4343400" cy="510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2"/>
          <p:cNvGrpSpPr/>
          <p:nvPr/>
        </p:nvGrpSpPr>
        <p:grpSpPr>
          <a:xfrm>
            <a:off x="1524169" y="1753525"/>
            <a:ext cx="2987538" cy="1450434"/>
            <a:chOff x="772517" y="1560782"/>
            <a:chExt cx="2987538" cy="1450434"/>
          </a:xfrm>
        </p:grpSpPr>
        <p:grpSp>
          <p:nvGrpSpPr>
            <p:cNvPr id="7" name="组合 23"/>
            <p:cNvGrpSpPr/>
            <p:nvPr/>
          </p:nvGrpSpPr>
          <p:grpSpPr>
            <a:xfrm>
              <a:off x="2412122" y="1734206"/>
              <a:ext cx="961699" cy="599091"/>
              <a:chOff x="1450425" y="2711668"/>
              <a:chExt cx="961699" cy="599091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450428" y="2727434"/>
                <a:ext cx="961696" cy="58332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450425" y="2711668"/>
                <a:ext cx="8098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Times New Roman" pitchFamily="18" charset="0"/>
                    <a:cs typeface="Times New Roman" pitchFamily="18" charset="0"/>
                  </a:rPr>
                  <a:t>Control_1</a:t>
                </a:r>
                <a:endParaRPr lang="zh-CN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组合 24"/>
            <p:cNvGrpSpPr/>
            <p:nvPr/>
          </p:nvGrpSpPr>
          <p:grpSpPr>
            <a:xfrm>
              <a:off x="2517226" y="1949668"/>
              <a:ext cx="961699" cy="599091"/>
              <a:chOff x="1450425" y="2711668"/>
              <a:chExt cx="961699" cy="599091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450428" y="2727434"/>
                <a:ext cx="961696" cy="58332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450425" y="2711668"/>
                <a:ext cx="8098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Times New Roman" pitchFamily="18" charset="0"/>
                    <a:cs typeface="Times New Roman" pitchFamily="18" charset="0"/>
                  </a:rPr>
                  <a:t>Control_2</a:t>
                </a:r>
                <a:endParaRPr lang="zh-CN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组合 30"/>
            <p:cNvGrpSpPr/>
            <p:nvPr/>
          </p:nvGrpSpPr>
          <p:grpSpPr>
            <a:xfrm>
              <a:off x="2638094" y="2165132"/>
              <a:ext cx="969561" cy="599091"/>
              <a:chOff x="1450425" y="2711668"/>
              <a:chExt cx="969561" cy="599091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1450428" y="2727434"/>
                <a:ext cx="961696" cy="58332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450425" y="2711668"/>
                <a:ext cx="9695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Times New Roman" pitchFamily="18" charset="0"/>
                    <a:cs typeface="Times New Roman" pitchFamily="18" charset="0"/>
                  </a:rPr>
                  <a:t>Treatment_1</a:t>
                </a:r>
                <a:endParaRPr lang="zh-CN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组合 33"/>
            <p:cNvGrpSpPr/>
            <p:nvPr/>
          </p:nvGrpSpPr>
          <p:grpSpPr>
            <a:xfrm>
              <a:off x="2790494" y="2412125"/>
              <a:ext cx="969561" cy="599091"/>
              <a:chOff x="1450425" y="2711668"/>
              <a:chExt cx="969561" cy="599091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450428" y="2727434"/>
                <a:ext cx="961696" cy="58332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450425" y="2711668"/>
                <a:ext cx="9695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Times New Roman" pitchFamily="18" charset="0"/>
                    <a:cs typeface="Times New Roman" pitchFamily="18" charset="0"/>
                  </a:rPr>
                  <a:t>Treatment_2</a:t>
                </a:r>
                <a:endParaRPr lang="zh-CN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772517" y="1560782"/>
              <a:ext cx="81624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Times New Roman" pitchFamily="18" charset="0"/>
                  <a:cs typeface="Times New Roman" pitchFamily="18" charset="0"/>
                </a:rPr>
                <a:t>CGCTCG</a:t>
              </a:r>
            </a:p>
            <a:p>
              <a:r>
                <a:rPr lang="en-US" altLang="zh-CN" sz="1200" dirty="0">
                  <a:latin typeface="Times New Roman" pitchFamily="18" charset="0"/>
                  <a:cs typeface="Times New Roman" pitchFamily="18" charset="0"/>
                </a:rPr>
                <a:t>TCGACG</a:t>
              </a:r>
            </a:p>
            <a:p>
              <a:r>
                <a:rPr lang="en-US" altLang="zh-CN" sz="1200" dirty="0">
                  <a:latin typeface="Times New Roman" pitchFamily="18" charset="0"/>
                  <a:cs typeface="Times New Roman" pitchFamily="18" charset="0"/>
                </a:rPr>
                <a:t>CGACGT</a:t>
              </a:r>
            </a:p>
            <a:p>
              <a:r>
                <a:rPr lang="en-US" altLang="zh-CN" sz="1200" dirty="0">
                  <a:latin typeface="Times New Roman" pitchFamily="18" charset="0"/>
                  <a:cs typeface="Times New Roman" pitchFamily="18" charset="0"/>
                </a:rPr>
                <a:t>GTGA…</a:t>
              </a:r>
            </a:p>
            <a:p>
              <a:pPr algn="ctr"/>
              <a:r>
                <a:rPr lang="en-US" altLang="zh-CN" sz="12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/>
              <a:r>
                <a:rPr lang="en-US" altLang="zh-CN" sz="1200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zh-CN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右大括号 41"/>
            <p:cNvSpPr/>
            <p:nvPr/>
          </p:nvSpPr>
          <p:spPr>
            <a:xfrm>
              <a:off x="1655381" y="1686902"/>
              <a:ext cx="156078" cy="89863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8" name="直接箭头连接符 47"/>
            <p:cNvCxnSpPr/>
            <p:nvPr/>
          </p:nvCxnSpPr>
          <p:spPr>
            <a:xfrm rot="10800000">
              <a:off x="1907627" y="2144114"/>
              <a:ext cx="362607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51"/>
          <p:cNvGrpSpPr/>
          <p:nvPr/>
        </p:nvGrpSpPr>
        <p:grpSpPr>
          <a:xfrm>
            <a:off x="1760644" y="3567615"/>
            <a:ext cx="2469043" cy="1049507"/>
            <a:chOff x="1072055" y="3515713"/>
            <a:chExt cx="2469043" cy="1049507"/>
          </a:xfrm>
        </p:grpSpPr>
        <p:sp>
          <p:nvSpPr>
            <p:cNvPr id="40" name="TextBox 39"/>
            <p:cNvSpPr txBox="1"/>
            <p:nvPr/>
          </p:nvSpPr>
          <p:spPr>
            <a:xfrm>
              <a:off x="1072055" y="4288221"/>
              <a:ext cx="2443298" cy="276999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…ATCGCTCGACGACGTGA…</a:t>
              </a:r>
              <a:endParaRPr lang="zh-CN" altLang="en-US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29406" y="3967655"/>
              <a:ext cx="8947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CGCTCG</a:t>
              </a:r>
              <a:endParaRPr lang="zh-CN" altLang="en-US" sz="12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818287" y="3757451"/>
              <a:ext cx="883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TCGACG</a:t>
              </a:r>
              <a:endParaRPr lang="zh-CN" altLang="en-US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91855" y="3515713"/>
              <a:ext cx="883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CGACGT</a:t>
              </a:r>
              <a:endParaRPr lang="zh-CN" altLang="en-US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753703" y="3983423"/>
              <a:ext cx="7873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GTGA…</a:t>
              </a:r>
              <a:endParaRPr lang="zh-CN" altLang="en-US" sz="1200" dirty="0"/>
            </a:p>
          </p:txBody>
        </p:sp>
      </p:grpSp>
      <p:cxnSp>
        <p:nvCxnSpPr>
          <p:cNvPr id="57" name="直接箭头连接符 56"/>
          <p:cNvCxnSpPr/>
          <p:nvPr/>
        </p:nvCxnSpPr>
        <p:spPr>
          <a:xfrm rot="5400000">
            <a:off x="2745990" y="3088868"/>
            <a:ext cx="488731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95"/>
          <p:cNvGrpSpPr/>
          <p:nvPr/>
        </p:nvGrpSpPr>
        <p:grpSpPr>
          <a:xfrm>
            <a:off x="1699468" y="5242662"/>
            <a:ext cx="2589179" cy="1237369"/>
            <a:chOff x="1306745" y="5289555"/>
            <a:chExt cx="2589179" cy="1237369"/>
          </a:xfrm>
        </p:grpSpPr>
        <p:sp>
          <p:nvSpPr>
            <p:cNvPr id="58" name="矩形 57"/>
            <p:cNvSpPr/>
            <p:nvPr/>
          </p:nvSpPr>
          <p:spPr>
            <a:xfrm>
              <a:off x="1529255" y="6321972"/>
              <a:ext cx="457200" cy="2049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Exon1</a:t>
              </a:r>
              <a:endParaRPr lang="zh-CN" altLang="en-US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2217683" y="6321972"/>
              <a:ext cx="698938" cy="1996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Exon2</a:t>
              </a:r>
              <a:endParaRPr lang="zh-CN" altLang="en-US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3274021" y="6316712"/>
              <a:ext cx="457200" cy="2049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Exon3</a:t>
              </a:r>
              <a:endParaRPr lang="zh-CN" altLang="en-US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2" name="直接连接符 61"/>
            <p:cNvCxnSpPr>
              <a:stCxn id="58" idx="3"/>
              <a:endCxn id="59" idx="1"/>
            </p:cNvCxnSpPr>
            <p:nvPr/>
          </p:nvCxnSpPr>
          <p:spPr>
            <a:xfrm flipV="1">
              <a:off x="1986455" y="6421820"/>
              <a:ext cx="231228" cy="2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>
              <a:stCxn id="59" idx="3"/>
              <a:endCxn id="60" idx="1"/>
            </p:cNvCxnSpPr>
            <p:nvPr/>
          </p:nvCxnSpPr>
          <p:spPr>
            <a:xfrm flipV="1">
              <a:off x="2916621" y="6419188"/>
              <a:ext cx="357400" cy="26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矩形 66"/>
            <p:cNvSpPr/>
            <p:nvPr/>
          </p:nvSpPr>
          <p:spPr>
            <a:xfrm>
              <a:off x="1673066" y="6186121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1757372" y="6095330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1627670" y="5824577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1668202" y="5913747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>
              <a:off x="1619564" y="5655965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1796283" y="5589493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/>
            <p:cNvSpPr/>
            <p:nvPr/>
          </p:nvSpPr>
          <p:spPr>
            <a:xfrm>
              <a:off x="1611457" y="5433850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1671445" y="5289555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1750887" y="5378725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7" name="直接连接符 76"/>
            <p:cNvCxnSpPr/>
            <p:nvPr/>
          </p:nvCxnSpPr>
          <p:spPr>
            <a:xfrm flipV="1">
              <a:off x="1337549" y="6026285"/>
              <a:ext cx="2558375" cy="486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V="1">
              <a:off x="1324578" y="5765260"/>
              <a:ext cx="2558375" cy="486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1306745" y="5509098"/>
              <a:ext cx="2558375" cy="486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矩形 79"/>
            <p:cNvSpPr/>
            <p:nvPr/>
          </p:nvSpPr>
          <p:spPr>
            <a:xfrm>
              <a:off x="2316732" y="5657581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矩形 80"/>
            <p:cNvSpPr/>
            <p:nvPr/>
          </p:nvSpPr>
          <p:spPr>
            <a:xfrm>
              <a:off x="2678277" y="5600836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/>
          </p:nvSpPr>
          <p:spPr>
            <a:xfrm>
              <a:off x="2308625" y="5435466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矩形 82"/>
            <p:cNvSpPr/>
            <p:nvPr/>
          </p:nvSpPr>
          <p:spPr>
            <a:xfrm>
              <a:off x="2548575" y="5291171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矩形 83"/>
            <p:cNvSpPr/>
            <p:nvPr/>
          </p:nvSpPr>
          <p:spPr>
            <a:xfrm>
              <a:off x="2448055" y="5380341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2702595" y="5381962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矩形 85"/>
            <p:cNvSpPr/>
            <p:nvPr/>
          </p:nvSpPr>
          <p:spPr>
            <a:xfrm>
              <a:off x="2490209" y="5617049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 86"/>
            <p:cNvSpPr/>
            <p:nvPr/>
          </p:nvSpPr>
          <p:spPr>
            <a:xfrm>
              <a:off x="3493781" y="5302520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 87"/>
            <p:cNvSpPr/>
            <p:nvPr/>
          </p:nvSpPr>
          <p:spPr>
            <a:xfrm>
              <a:off x="3334893" y="5391690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 88"/>
            <p:cNvSpPr/>
            <p:nvPr/>
          </p:nvSpPr>
          <p:spPr>
            <a:xfrm>
              <a:off x="3589433" y="5393311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矩形 89"/>
            <p:cNvSpPr/>
            <p:nvPr/>
          </p:nvSpPr>
          <p:spPr>
            <a:xfrm>
              <a:off x="3569979" y="5607321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3381911" y="5623534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矩形 91"/>
            <p:cNvSpPr/>
            <p:nvPr/>
          </p:nvSpPr>
          <p:spPr>
            <a:xfrm>
              <a:off x="3542397" y="6187743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矩形 92"/>
            <p:cNvSpPr/>
            <p:nvPr/>
          </p:nvSpPr>
          <p:spPr>
            <a:xfrm>
              <a:off x="3373784" y="6096952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矩形 93"/>
            <p:cNvSpPr/>
            <p:nvPr/>
          </p:nvSpPr>
          <p:spPr>
            <a:xfrm>
              <a:off x="3521319" y="5826199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矩形 94"/>
            <p:cNvSpPr/>
            <p:nvPr/>
          </p:nvSpPr>
          <p:spPr>
            <a:xfrm>
              <a:off x="3391619" y="5915369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7" name="直接箭头连接符 96"/>
          <p:cNvCxnSpPr/>
          <p:nvPr/>
        </p:nvCxnSpPr>
        <p:spPr>
          <a:xfrm rot="5400000">
            <a:off x="2840507" y="4931899"/>
            <a:ext cx="396237" cy="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箭头连接符 101"/>
          <p:cNvCxnSpPr/>
          <p:nvPr/>
        </p:nvCxnSpPr>
        <p:spPr>
          <a:xfrm rot="10800000">
            <a:off x="4754881" y="2419643"/>
            <a:ext cx="675251" cy="295424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箭头连接符 106"/>
          <p:cNvCxnSpPr/>
          <p:nvPr/>
        </p:nvCxnSpPr>
        <p:spPr>
          <a:xfrm rot="10800000">
            <a:off x="4600136" y="4403188"/>
            <a:ext cx="897991" cy="82064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/>
          <p:cNvCxnSpPr/>
          <p:nvPr/>
        </p:nvCxnSpPr>
        <p:spPr>
          <a:xfrm rot="10800000" flipV="1">
            <a:off x="4600137" y="5383239"/>
            <a:ext cx="867513" cy="342311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Cleaning Raw 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Sequencer may generate poor quality reads.</a:t>
            </a:r>
          </a:p>
          <a:p>
            <a:pPr lvl="1"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Use FastQC [1] to assess quality of reads.</a:t>
            </a:r>
          </a:p>
          <a:p>
            <a:pPr lvl="1"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Use Trimmomatic [2] to clean reads: trailing quality &lt; 28, minimum length = 32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bp.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48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2169866" y="3287171"/>
            <a:ext cx="7634081" cy="3309425"/>
            <a:chOff x="913" y="7153"/>
            <a:chExt cx="9823" cy="5008"/>
          </a:xfrm>
        </p:grpSpPr>
        <p:sp>
          <p:nvSpPr>
            <p:cNvPr id="75782" name="AutoShape 6"/>
            <p:cNvSpPr>
              <a:spLocks noChangeAspect="1" noChangeArrowheads="1" noTextEdit="1"/>
            </p:cNvSpPr>
            <p:nvPr/>
          </p:nvSpPr>
          <p:spPr bwMode="auto">
            <a:xfrm>
              <a:off x="913" y="7287"/>
              <a:ext cx="9360" cy="487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75781" name="Picture 5" descr="before_trim_perbasequa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0" y="7153"/>
              <a:ext cx="4380" cy="4488"/>
            </a:xfrm>
            <a:prstGeom prst="rect">
              <a:avLst/>
            </a:prstGeom>
            <a:noFill/>
          </p:spPr>
        </p:pic>
        <p:sp>
          <p:nvSpPr>
            <p:cNvPr id="75780" name="Text Box 4"/>
            <p:cNvSpPr txBox="1">
              <a:spLocks noChangeArrowheads="1"/>
            </p:cNvSpPr>
            <p:nvPr/>
          </p:nvSpPr>
          <p:spPr bwMode="auto">
            <a:xfrm>
              <a:off x="3114" y="11641"/>
              <a:ext cx="2025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11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before</a:t>
              </a:r>
              <a:r>
                <a:rPr kumimoji="0" lang="en-US" altLang="zh-CN" sz="1100" b="0" i="0" u="none" strike="noStrike" cap="none" normalizeH="0" baseline="0" dirty="0">
                  <a:ln>
                    <a:noFill/>
                  </a:ln>
                  <a:solidFill>
                    <a:srgbClr val="00000A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11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cleaning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75779" name="Text Box 3"/>
            <p:cNvSpPr txBox="1">
              <a:spLocks noChangeArrowheads="1"/>
            </p:cNvSpPr>
            <p:nvPr/>
          </p:nvSpPr>
          <p:spPr bwMode="auto">
            <a:xfrm>
              <a:off x="7961" y="11641"/>
              <a:ext cx="1770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11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after cleaning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pic>
          <p:nvPicPr>
            <p:cNvPr id="75778" name="Picture 2" descr="after_trim_perbasequa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66" y="7153"/>
              <a:ext cx="4770" cy="4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Strategies of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/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Unspliced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mapper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Bowtie [3]. Best for analysis within known genes.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Spliced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mapper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Tophat [4]. Best for unknown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exon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gene detection.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We use Bowtie in our pipeline.</a:t>
            </a:r>
          </a:p>
          <a:p>
            <a:pPr lvl="1"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Map reads to transcriptome.</a:t>
            </a:r>
          </a:p>
          <a:p>
            <a:pPr lvl="1"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Increase accurate rate of mapping.</a:t>
            </a:r>
          </a:p>
          <a:p>
            <a:pPr lvl="1"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Increase mapping speed.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49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6" name="Picture 2" descr="unspliced mapping re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5752" y="2193403"/>
            <a:ext cx="2744788" cy="6858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0140" y="3823180"/>
            <a:ext cx="2779712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Related Methods</a:t>
            </a:r>
          </a:p>
        </p:txBody>
      </p:sp>
      <p:sp>
        <p:nvSpPr>
          <p:cNvPr id="90" name="Content Placeholder 2"/>
          <p:cNvSpPr>
            <a:spLocks noGrp="1"/>
          </p:cNvSpPr>
          <p:nvPr>
            <p:ph idx="1"/>
          </p:nvPr>
        </p:nvSpPr>
        <p:spPr>
          <a:xfrm>
            <a:off x="673922" y="1646901"/>
            <a:ext cx="10760075" cy="4592637"/>
          </a:xfrm>
        </p:spPr>
        <p:txBody>
          <a:bodyPr>
            <a:normAutofit fontScale="77500" lnSpcReduction="20000"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1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Different kinds of indexes: suffix trees, suffix arrays, hash tables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1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Example: reference sequence = </a:t>
            </a:r>
            <a:r>
              <a:rPr lang="en-US" sz="3100" b="1" i="1" dirty="0" err="1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atcat</a:t>
            </a:r>
            <a:r>
              <a:rPr lang="en-US" sz="31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$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100" b="1" dirty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Indices can be big. For human: suffix tree &gt; 50 </a:t>
            </a:r>
            <a:r>
              <a:rPr lang="en-US" sz="3100" b="1" dirty="0" err="1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Gb</a:t>
            </a:r>
            <a:r>
              <a:rPr lang="en-US" sz="3100" b="1" dirty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,  suffix array &gt; 12 </a:t>
            </a:r>
            <a:r>
              <a:rPr lang="en-US" sz="3100" b="1" dirty="0" err="1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Gb</a:t>
            </a:r>
            <a:r>
              <a:rPr lang="en-US" sz="3100" b="1" dirty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, hash table &gt; 12 </a:t>
            </a:r>
            <a:r>
              <a:rPr lang="en-US" sz="3100" b="1" dirty="0" err="1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Gb</a:t>
            </a:r>
            <a:r>
              <a:rPr lang="en-US" sz="3100" b="1" dirty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5361" name="Group 1"/>
          <p:cNvGrpSpPr>
            <a:grpSpLocks noChangeAspect="1"/>
          </p:cNvGrpSpPr>
          <p:nvPr/>
        </p:nvGrpSpPr>
        <p:grpSpPr bwMode="auto">
          <a:xfrm>
            <a:off x="867169" y="2790514"/>
            <a:ext cx="3830955" cy="2030413"/>
            <a:chOff x="3327" y="8413"/>
            <a:chExt cx="6033" cy="3197"/>
          </a:xfrm>
        </p:grpSpPr>
        <p:sp>
          <p:nvSpPr>
            <p:cNvPr id="15398" name="AutoShape 38"/>
            <p:cNvSpPr>
              <a:spLocks noChangeAspect="1" noChangeArrowheads="1" noTextEdit="1"/>
            </p:cNvSpPr>
            <p:nvPr/>
          </p:nvSpPr>
          <p:spPr bwMode="auto">
            <a:xfrm>
              <a:off x="3327" y="8413"/>
              <a:ext cx="6033" cy="319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5362" name="Group 2"/>
            <p:cNvGrpSpPr>
              <a:grpSpLocks/>
            </p:cNvGrpSpPr>
            <p:nvPr/>
          </p:nvGrpSpPr>
          <p:grpSpPr bwMode="auto">
            <a:xfrm>
              <a:off x="3723" y="8579"/>
              <a:ext cx="4760" cy="2861"/>
              <a:chOff x="3672" y="14867"/>
              <a:chExt cx="4760" cy="2861"/>
            </a:xfrm>
          </p:grpSpPr>
          <p:sp>
            <p:nvSpPr>
              <p:cNvPr id="15397" name="Oval 37"/>
              <p:cNvSpPr>
                <a:spLocks noChangeArrowheads="1"/>
              </p:cNvSpPr>
              <p:nvPr/>
            </p:nvSpPr>
            <p:spPr bwMode="auto">
              <a:xfrm>
                <a:off x="6239" y="17166"/>
                <a:ext cx="545" cy="55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3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96" name="AutoShape 36"/>
              <p:cNvSpPr>
                <a:spLocks noChangeShapeType="1"/>
              </p:cNvSpPr>
              <p:nvPr/>
            </p:nvSpPr>
            <p:spPr bwMode="auto">
              <a:xfrm flipH="1">
                <a:off x="4834" y="16326"/>
                <a:ext cx="482" cy="8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95" name="Oval 35"/>
              <p:cNvSpPr>
                <a:spLocks noChangeArrowheads="1"/>
              </p:cNvSpPr>
              <p:nvPr/>
            </p:nvSpPr>
            <p:spPr bwMode="auto">
              <a:xfrm>
                <a:off x="4561" y="17177"/>
                <a:ext cx="545" cy="55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4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94" name="Text Box 34"/>
              <p:cNvSpPr txBox="1">
                <a:spLocks noChangeArrowheads="1"/>
              </p:cNvSpPr>
              <p:nvPr/>
            </p:nvSpPr>
            <p:spPr bwMode="auto">
              <a:xfrm>
                <a:off x="5434" y="16407"/>
                <a:ext cx="350" cy="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a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93" name="Text Box 33"/>
              <p:cNvSpPr txBox="1">
                <a:spLocks noChangeArrowheads="1"/>
              </p:cNvSpPr>
              <p:nvPr/>
            </p:nvSpPr>
            <p:spPr bwMode="auto">
              <a:xfrm>
                <a:off x="5514" y="16613"/>
                <a:ext cx="375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t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92" name="Text Box 32"/>
              <p:cNvSpPr txBox="1">
                <a:spLocks noChangeArrowheads="1"/>
              </p:cNvSpPr>
              <p:nvPr/>
            </p:nvSpPr>
            <p:spPr bwMode="auto">
              <a:xfrm>
                <a:off x="5344" y="16241"/>
                <a:ext cx="370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c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91" name="Text Box 31"/>
              <p:cNvSpPr txBox="1">
                <a:spLocks noChangeArrowheads="1"/>
              </p:cNvSpPr>
              <p:nvPr/>
            </p:nvSpPr>
            <p:spPr bwMode="auto">
              <a:xfrm>
                <a:off x="4741" y="16536"/>
                <a:ext cx="412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$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90" name="Oval 30"/>
              <p:cNvSpPr>
                <a:spLocks noChangeArrowheads="1"/>
              </p:cNvSpPr>
              <p:nvPr/>
            </p:nvSpPr>
            <p:spPr bwMode="auto">
              <a:xfrm>
                <a:off x="5455" y="14867"/>
                <a:ext cx="426" cy="36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89" name="AutoShape 29"/>
              <p:cNvSpPr>
                <a:spLocks noChangeShapeType="1"/>
              </p:cNvSpPr>
              <p:nvPr/>
            </p:nvSpPr>
            <p:spPr bwMode="auto">
              <a:xfrm>
                <a:off x="5668" y="15233"/>
                <a:ext cx="844" cy="193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88" name="Text Box 28"/>
              <p:cNvSpPr txBox="1">
                <a:spLocks noChangeArrowheads="1"/>
              </p:cNvSpPr>
              <p:nvPr/>
            </p:nvSpPr>
            <p:spPr bwMode="auto">
              <a:xfrm>
                <a:off x="6314" y="15218"/>
                <a:ext cx="370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t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87" name="Text Box 27"/>
              <p:cNvSpPr txBox="1">
                <a:spLocks noChangeArrowheads="1"/>
              </p:cNvSpPr>
              <p:nvPr/>
            </p:nvSpPr>
            <p:spPr bwMode="auto">
              <a:xfrm>
                <a:off x="5977" y="15732"/>
                <a:ext cx="375" cy="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c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86" name="Text Box 26"/>
              <p:cNvSpPr txBox="1">
                <a:spLocks noChangeArrowheads="1"/>
              </p:cNvSpPr>
              <p:nvPr/>
            </p:nvSpPr>
            <p:spPr bwMode="auto">
              <a:xfrm>
                <a:off x="6080" y="15900"/>
                <a:ext cx="383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a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85" name="Text Box 25"/>
              <p:cNvSpPr txBox="1">
                <a:spLocks noChangeArrowheads="1"/>
              </p:cNvSpPr>
              <p:nvPr/>
            </p:nvSpPr>
            <p:spPr bwMode="auto">
              <a:xfrm>
                <a:off x="6187" y="16138"/>
                <a:ext cx="450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100" dirty="0"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t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84" name="Text Box 24"/>
              <p:cNvSpPr txBox="1">
                <a:spLocks noChangeArrowheads="1"/>
              </p:cNvSpPr>
              <p:nvPr/>
            </p:nvSpPr>
            <p:spPr bwMode="auto">
              <a:xfrm>
                <a:off x="6277" y="16366"/>
                <a:ext cx="450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$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83" name="AutoShape 23"/>
              <p:cNvSpPr>
                <a:spLocks noChangeShapeType="1"/>
              </p:cNvSpPr>
              <p:nvPr/>
            </p:nvSpPr>
            <p:spPr bwMode="auto">
              <a:xfrm>
                <a:off x="5668" y="15233"/>
                <a:ext cx="1707" cy="707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82" name="Text Box 22"/>
              <p:cNvSpPr txBox="1">
                <a:spLocks noChangeArrowheads="1"/>
              </p:cNvSpPr>
              <p:nvPr/>
            </p:nvSpPr>
            <p:spPr bwMode="auto">
              <a:xfrm>
                <a:off x="7540" y="16261"/>
                <a:ext cx="450" cy="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c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81" name="Oval 21"/>
              <p:cNvSpPr>
                <a:spLocks noChangeArrowheads="1"/>
              </p:cNvSpPr>
              <p:nvPr/>
            </p:nvSpPr>
            <p:spPr bwMode="auto">
              <a:xfrm>
                <a:off x="7100" y="17166"/>
                <a:ext cx="545" cy="55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5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80" name="Text Box 20"/>
              <p:cNvSpPr txBox="1">
                <a:spLocks noChangeArrowheads="1"/>
              </p:cNvSpPr>
              <p:nvPr/>
            </p:nvSpPr>
            <p:spPr bwMode="auto">
              <a:xfrm>
                <a:off x="7692" y="16380"/>
                <a:ext cx="450" cy="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a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79" name="Text Box 19"/>
              <p:cNvSpPr txBox="1">
                <a:spLocks noChangeArrowheads="1"/>
              </p:cNvSpPr>
              <p:nvPr/>
            </p:nvSpPr>
            <p:spPr bwMode="auto">
              <a:xfrm>
                <a:off x="7847" y="16537"/>
                <a:ext cx="450" cy="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t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78" name="Text Box 18"/>
              <p:cNvSpPr txBox="1">
                <a:spLocks noChangeArrowheads="1"/>
              </p:cNvSpPr>
              <p:nvPr/>
            </p:nvSpPr>
            <p:spPr bwMode="auto">
              <a:xfrm>
                <a:off x="7960" y="16704"/>
                <a:ext cx="450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$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77" name="AutoShape 17"/>
              <p:cNvSpPr>
                <a:spLocks noChangeShapeType="1"/>
              </p:cNvSpPr>
              <p:nvPr/>
            </p:nvSpPr>
            <p:spPr bwMode="auto">
              <a:xfrm flipH="1">
                <a:off x="5316" y="15233"/>
                <a:ext cx="352" cy="727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76" name="Text Box 16"/>
              <p:cNvSpPr txBox="1">
                <a:spLocks noChangeArrowheads="1"/>
              </p:cNvSpPr>
              <p:nvPr/>
            </p:nvSpPr>
            <p:spPr bwMode="auto">
              <a:xfrm>
                <a:off x="5384" y="15416"/>
                <a:ext cx="382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a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75" name="Text Box 15"/>
              <p:cNvSpPr txBox="1">
                <a:spLocks noChangeArrowheads="1"/>
              </p:cNvSpPr>
              <p:nvPr/>
            </p:nvSpPr>
            <p:spPr bwMode="auto">
              <a:xfrm>
                <a:off x="5350" y="15610"/>
                <a:ext cx="443" cy="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t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74" name="Oval 14"/>
              <p:cNvSpPr>
                <a:spLocks noChangeArrowheads="1"/>
              </p:cNvSpPr>
              <p:nvPr/>
            </p:nvSpPr>
            <p:spPr bwMode="auto">
              <a:xfrm>
                <a:off x="5103" y="15960"/>
                <a:ext cx="426" cy="36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73" name="Oval 13"/>
              <p:cNvSpPr>
                <a:spLocks noChangeArrowheads="1"/>
              </p:cNvSpPr>
              <p:nvPr/>
            </p:nvSpPr>
            <p:spPr bwMode="auto">
              <a:xfrm>
                <a:off x="5384" y="17177"/>
                <a:ext cx="545" cy="55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1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72" name="AutoShape 12"/>
              <p:cNvSpPr>
                <a:spLocks noChangeShapeType="1"/>
              </p:cNvSpPr>
              <p:nvPr/>
            </p:nvSpPr>
            <p:spPr bwMode="auto">
              <a:xfrm>
                <a:off x="5316" y="16326"/>
                <a:ext cx="341" cy="8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71" name="Text Box 11"/>
              <p:cNvSpPr txBox="1">
                <a:spLocks noChangeArrowheads="1"/>
              </p:cNvSpPr>
              <p:nvPr/>
            </p:nvSpPr>
            <p:spPr bwMode="auto">
              <a:xfrm>
                <a:off x="5579" y="16832"/>
                <a:ext cx="450" cy="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$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70" name="Oval 10"/>
              <p:cNvSpPr>
                <a:spLocks noChangeArrowheads="1"/>
              </p:cNvSpPr>
              <p:nvPr/>
            </p:nvSpPr>
            <p:spPr bwMode="auto">
              <a:xfrm>
                <a:off x="7162" y="15940"/>
                <a:ext cx="426" cy="36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69" name="AutoShape 9"/>
              <p:cNvSpPr>
                <a:spLocks noChangeShapeType="1"/>
              </p:cNvSpPr>
              <p:nvPr/>
            </p:nvSpPr>
            <p:spPr bwMode="auto">
              <a:xfrm flipH="1">
                <a:off x="7373" y="16306"/>
                <a:ext cx="2" cy="86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68" name="Oval 8"/>
              <p:cNvSpPr>
                <a:spLocks noChangeArrowheads="1"/>
              </p:cNvSpPr>
              <p:nvPr/>
            </p:nvSpPr>
            <p:spPr bwMode="auto">
              <a:xfrm>
                <a:off x="7887" y="17162"/>
                <a:ext cx="545" cy="55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2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67" name="AutoShape 7"/>
              <p:cNvSpPr>
                <a:spLocks noChangeShapeType="1"/>
              </p:cNvSpPr>
              <p:nvPr/>
            </p:nvSpPr>
            <p:spPr bwMode="auto">
              <a:xfrm>
                <a:off x="7375" y="16306"/>
                <a:ext cx="785" cy="856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66" name="Text Box 6"/>
              <p:cNvSpPr txBox="1">
                <a:spLocks noChangeArrowheads="1"/>
              </p:cNvSpPr>
              <p:nvPr/>
            </p:nvSpPr>
            <p:spPr bwMode="auto">
              <a:xfrm>
                <a:off x="7017" y="16502"/>
                <a:ext cx="450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$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65" name="AutoShape 5"/>
              <p:cNvSpPr>
                <a:spLocks noChangeShapeType="1"/>
              </p:cNvSpPr>
              <p:nvPr/>
            </p:nvSpPr>
            <p:spPr bwMode="auto">
              <a:xfrm flipV="1">
                <a:off x="3945" y="15233"/>
                <a:ext cx="1723" cy="19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64" name="Oval 4"/>
              <p:cNvSpPr>
                <a:spLocks noChangeArrowheads="1"/>
              </p:cNvSpPr>
              <p:nvPr/>
            </p:nvSpPr>
            <p:spPr bwMode="auto">
              <a:xfrm>
                <a:off x="3672" y="17177"/>
                <a:ext cx="545" cy="55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6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63" name="Text Box 3"/>
              <p:cNvSpPr txBox="1">
                <a:spLocks noChangeArrowheads="1"/>
              </p:cNvSpPr>
              <p:nvPr/>
            </p:nvSpPr>
            <p:spPr bwMode="auto">
              <a:xfrm>
                <a:off x="4317" y="15979"/>
                <a:ext cx="412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$</a:t>
                </a:r>
                <a:endParaRPr kumimoji="0" lang="en-US" altLang="zh-CN" sz="1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</p:grpSp>
      <p:graphicFrame>
        <p:nvGraphicFramePr>
          <p:cNvPr id="64" name="表格 63"/>
          <p:cNvGraphicFramePr>
            <a:graphicFrameLocks noGrp="1"/>
          </p:cNvGraphicFramePr>
          <p:nvPr/>
        </p:nvGraphicFramePr>
        <p:xfrm>
          <a:off x="4901827" y="2755038"/>
          <a:ext cx="2066531" cy="214805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03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4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86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6865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100" kern="100" dirty="0" err="1">
                          <a:solidFill>
                            <a:schemeClr val="tx1"/>
                          </a:solidFill>
                          <a:latin typeface="Century Gothic (正文)"/>
                          <a:ea typeface="Droid Sans Fallback"/>
                          <a:cs typeface="Times New Roman"/>
                        </a:rPr>
                        <a:t>i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entury Gothic (正文)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</a:rPr>
                        <a:t>Position</a:t>
                      </a:r>
                      <a:endParaRPr lang="zh-CN" sz="1100" kern="100" dirty="0">
                        <a:solidFill>
                          <a:srgbClr val="FF0000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00" dirty="0"/>
                        <a:t>Suffix</a:t>
                      </a:r>
                      <a:endParaRPr lang="zh-CN" sz="1100" kern="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100" kern="100" dirty="0">
                          <a:solidFill>
                            <a:schemeClr val="tx1"/>
                          </a:solidFill>
                          <a:latin typeface="Century Gothic (正文)"/>
                          <a:ea typeface="Droid Sans Fallback"/>
                          <a:cs typeface="Times New Roman"/>
                        </a:rPr>
                        <a:t>1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entury Gothic (正文)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000" kern="100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CN" sz="1100" kern="100" dirty="0">
                        <a:solidFill>
                          <a:srgbClr val="FF0000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100" kern="100" dirty="0"/>
                        <a:t>$</a:t>
                      </a:r>
                      <a:endParaRPr lang="zh-CN" sz="1100" kern="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100" kern="100" dirty="0">
                          <a:solidFill>
                            <a:schemeClr val="tx1"/>
                          </a:solidFill>
                          <a:latin typeface="Century Gothic (正文)"/>
                          <a:ea typeface="Droid Sans Fallback"/>
                          <a:cs typeface="Times New Roman"/>
                        </a:rPr>
                        <a:t>2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entury Gothic (正文)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100" kern="10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CN" sz="1100" kern="100" dirty="0">
                        <a:solidFill>
                          <a:srgbClr val="FF0000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tc>
                  <a:txBody>
                    <a:bodyPr/>
                    <a:lstStyle/>
                    <a:p>
                      <a:pPr marL="161290" marR="0" indent="-161290" algn="ctr" defTabSz="457200" rtl="0" eaLnBrk="1" fontAlgn="auto" latinLnBrk="0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00" dirty="0">
                          <a:latin typeface="Calibri" pitchFamily="34" charset="0"/>
                          <a:cs typeface="Times New Roman" pitchFamily="18" charset="0"/>
                        </a:rPr>
                        <a:t>at</a:t>
                      </a:r>
                      <a:r>
                        <a:rPr lang="en-US" sz="1000" kern="100" dirty="0"/>
                        <a:t>$</a:t>
                      </a:r>
                      <a:endParaRPr lang="zh-CN" altLang="en-US" sz="1100" kern="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100" kern="100" dirty="0">
                          <a:solidFill>
                            <a:schemeClr val="tx1"/>
                          </a:solidFill>
                          <a:latin typeface="Century Gothic (正文)"/>
                          <a:ea typeface="Droid Sans Fallback"/>
                          <a:cs typeface="Times New Roman"/>
                        </a:rPr>
                        <a:t>3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entury Gothic (正文)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000" kern="1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sz="1100" kern="100" dirty="0">
                        <a:solidFill>
                          <a:srgbClr val="FF0000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tc>
                  <a:txBody>
                    <a:bodyPr/>
                    <a:lstStyle/>
                    <a:p>
                      <a:pPr marL="161290" marR="0" indent="-161290" algn="ctr" defTabSz="457200" rtl="0" eaLnBrk="1" fontAlgn="auto" latinLnBrk="0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00" dirty="0" err="1">
                          <a:latin typeface="Calibri" pitchFamily="34" charset="0"/>
                        </a:rPr>
                        <a:t>atcat</a:t>
                      </a:r>
                      <a:r>
                        <a:rPr lang="en-US" sz="1000" kern="100" dirty="0"/>
                        <a:t>$</a:t>
                      </a:r>
                      <a:endParaRPr lang="zh-CN" altLang="en-US" sz="1100" kern="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100" kern="100" dirty="0">
                          <a:solidFill>
                            <a:schemeClr val="tx1"/>
                          </a:solidFill>
                          <a:latin typeface="Century Gothic (正文)"/>
                          <a:ea typeface="Droid Sans Fallback"/>
                          <a:cs typeface="Times New Roman"/>
                        </a:rPr>
                        <a:t>4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entury Gothic (正文)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000" kern="1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CN" sz="1100" kern="100" dirty="0">
                        <a:solidFill>
                          <a:srgbClr val="FF0000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tc>
                  <a:txBody>
                    <a:bodyPr/>
                    <a:lstStyle/>
                    <a:p>
                      <a:pPr marL="161290" marR="0" indent="-161290" algn="ctr" defTabSz="457200" rtl="0" eaLnBrk="1" fontAlgn="auto" latinLnBrk="0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00" dirty="0">
                          <a:latin typeface="Calibri" pitchFamily="34" charset="0"/>
                        </a:rPr>
                        <a:t>cat</a:t>
                      </a:r>
                      <a:r>
                        <a:rPr lang="en-US" sz="1000" kern="100" dirty="0"/>
                        <a:t>$</a:t>
                      </a:r>
                      <a:endParaRPr lang="zh-CN" altLang="en-US" sz="1100" kern="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100" kern="100" dirty="0">
                          <a:solidFill>
                            <a:schemeClr val="tx1"/>
                          </a:solidFill>
                          <a:latin typeface="Century Gothic (正文)"/>
                          <a:ea typeface="Droid Sans Fallback"/>
                          <a:cs typeface="Times New Roman"/>
                        </a:rPr>
                        <a:t>5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entury Gothic (正文)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CN" sz="1100" kern="100" dirty="0">
                        <a:solidFill>
                          <a:srgbClr val="FF0000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i="1" kern="100" dirty="0">
                          <a:latin typeface="Calibri" pitchFamily="34" charset="0"/>
                        </a:rPr>
                        <a:t>t</a:t>
                      </a:r>
                      <a:r>
                        <a:rPr lang="en-US" sz="1000" kern="100" dirty="0"/>
                        <a:t>$</a:t>
                      </a:r>
                      <a:endParaRPr lang="zh-CN" sz="1100" kern="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865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100" kern="100" dirty="0">
                          <a:solidFill>
                            <a:schemeClr val="tx1"/>
                          </a:solidFill>
                          <a:latin typeface="Century Gothic (正文)"/>
                          <a:ea typeface="Droid Sans Fallback"/>
                          <a:cs typeface="Times New Roman"/>
                        </a:rPr>
                        <a:t>6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entury Gothic (正文)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000" kern="1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sz="1100" kern="100" dirty="0">
                        <a:solidFill>
                          <a:srgbClr val="FF0000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i="1" kern="100" dirty="0" err="1">
                          <a:latin typeface="Calibri" pitchFamily="34" charset="0"/>
                        </a:rPr>
                        <a:t>tcat</a:t>
                      </a:r>
                      <a:r>
                        <a:rPr lang="en-US" sz="1000" kern="100" dirty="0"/>
                        <a:t>$</a:t>
                      </a:r>
                      <a:endParaRPr lang="zh-CN" altLang="en-US" sz="1100" kern="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1923393" y="4974197"/>
            <a:ext cx="1161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Suffix tree</a:t>
            </a:r>
            <a:endParaRPr lang="zh-CN" alt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60423" y="4968940"/>
            <a:ext cx="128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Suffix array</a:t>
            </a:r>
            <a:endParaRPr lang="zh-CN" alt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749244" y="4979446"/>
            <a:ext cx="122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Hash Table</a:t>
            </a:r>
            <a:endParaRPr lang="zh-CN" alt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978165" y="3638367"/>
            <a:ext cx="488869" cy="2557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7978175" y="4148375"/>
            <a:ext cx="488869" cy="2557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箭头连接符 75"/>
          <p:cNvCxnSpPr/>
          <p:nvPr/>
        </p:nvCxnSpPr>
        <p:spPr>
          <a:xfrm flipV="1">
            <a:off x="8219406" y="3225472"/>
            <a:ext cx="478006" cy="34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/>
          <p:cNvSpPr/>
          <p:nvPr/>
        </p:nvSpPr>
        <p:spPr>
          <a:xfrm>
            <a:off x="8693426" y="3100679"/>
            <a:ext cx="854591" cy="2557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altLang="zh-CN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zh-CN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9" name="直接箭头连接符 78"/>
          <p:cNvCxnSpPr/>
          <p:nvPr/>
        </p:nvCxnSpPr>
        <p:spPr>
          <a:xfrm flipV="1">
            <a:off x="9360639" y="3229017"/>
            <a:ext cx="478006" cy="34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右箭头 79"/>
          <p:cNvSpPr/>
          <p:nvPr/>
        </p:nvSpPr>
        <p:spPr>
          <a:xfrm>
            <a:off x="9001109" y="3197008"/>
            <a:ext cx="152093" cy="92069"/>
          </a:xfrm>
          <a:prstGeom prst="rightArrow">
            <a:avLst/>
          </a:prstGeom>
          <a:solidFill>
            <a:schemeClr val="bg1">
              <a:alpha val="70000"/>
            </a:schemeClr>
          </a:solidFill>
          <a:ln w="19050">
            <a:solidFill>
              <a:schemeClr val="tx1">
                <a:lumMod val="65000"/>
                <a:lumOff val="3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9824021" y="3104223"/>
            <a:ext cx="854591" cy="2557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altLang="zh-CN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CN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右箭头 81"/>
          <p:cNvSpPr/>
          <p:nvPr/>
        </p:nvSpPr>
        <p:spPr>
          <a:xfrm>
            <a:off x="10111846" y="3200552"/>
            <a:ext cx="152093" cy="92069"/>
          </a:xfrm>
          <a:prstGeom prst="rightArrow">
            <a:avLst/>
          </a:prstGeom>
          <a:solidFill>
            <a:schemeClr val="bg1">
              <a:alpha val="70000"/>
            </a:schemeClr>
          </a:solidFill>
          <a:ln w="19050">
            <a:solidFill>
              <a:schemeClr val="tx1">
                <a:lumMod val="65000"/>
                <a:lumOff val="3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3" name="直接箭头连接符 82"/>
          <p:cNvCxnSpPr/>
          <p:nvPr/>
        </p:nvCxnSpPr>
        <p:spPr>
          <a:xfrm flipV="1">
            <a:off x="10505516" y="3241798"/>
            <a:ext cx="478006" cy="34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0931757" y="3100984"/>
            <a:ext cx="53918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nil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直接箭头连接符 84"/>
          <p:cNvCxnSpPr/>
          <p:nvPr/>
        </p:nvCxnSpPr>
        <p:spPr>
          <a:xfrm flipV="1">
            <a:off x="8222944" y="3779132"/>
            <a:ext cx="478006" cy="34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8696964" y="3617395"/>
            <a:ext cx="854591" cy="2557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altLang="zh-CN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CN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右箭头 86"/>
          <p:cNvSpPr/>
          <p:nvPr/>
        </p:nvSpPr>
        <p:spPr>
          <a:xfrm>
            <a:off x="8973401" y="3713724"/>
            <a:ext cx="152093" cy="92069"/>
          </a:xfrm>
          <a:prstGeom prst="rightArrow">
            <a:avLst/>
          </a:prstGeom>
          <a:solidFill>
            <a:schemeClr val="bg1">
              <a:alpha val="70000"/>
            </a:schemeClr>
          </a:solidFill>
          <a:ln w="19050">
            <a:solidFill>
              <a:schemeClr val="tx1">
                <a:lumMod val="65000"/>
                <a:lumOff val="3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/>
          <p:cNvCxnSpPr/>
          <p:nvPr/>
        </p:nvCxnSpPr>
        <p:spPr>
          <a:xfrm flipV="1">
            <a:off x="9367727" y="3729394"/>
            <a:ext cx="478006" cy="34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9803204" y="3607052"/>
            <a:ext cx="53918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nil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7977148" y="3897775"/>
            <a:ext cx="488935" cy="2601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7978174" y="3372119"/>
            <a:ext cx="488869" cy="2557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矩形 93"/>
          <p:cNvSpPr/>
          <p:nvPr/>
        </p:nvSpPr>
        <p:spPr>
          <a:xfrm>
            <a:off x="7977147" y="3105281"/>
            <a:ext cx="488935" cy="2601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5" name="直接箭头连接符 94"/>
          <p:cNvCxnSpPr/>
          <p:nvPr/>
        </p:nvCxnSpPr>
        <p:spPr>
          <a:xfrm flipV="1">
            <a:off x="8222939" y="4057897"/>
            <a:ext cx="478006" cy="34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矩形 95"/>
          <p:cNvSpPr/>
          <p:nvPr/>
        </p:nvSpPr>
        <p:spPr>
          <a:xfrm>
            <a:off x="8696959" y="3942340"/>
            <a:ext cx="854591" cy="2557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tc</a:t>
            </a:r>
            <a:r>
              <a:rPr lang="en-US" altLang="zh-CN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zh-CN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右箭头 96"/>
          <p:cNvSpPr/>
          <p:nvPr/>
        </p:nvSpPr>
        <p:spPr>
          <a:xfrm>
            <a:off x="8973401" y="4038669"/>
            <a:ext cx="152093" cy="92069"/>
          </a:xfrm>
          <a:prstGeom prst="rightArrow">
            <a:avLst/>
          </a:prstGeom>
          <a:solidFill>
            <a:schemeClr val="bg1">
              <a:alpha val="70000"/>
            </a:schemeClr>
          </a:solidFill>
          <a:ln w="19050">
            <a:solidFill>
              <a:schemeClr val="tx1">
                <a:lumMod val="65000"/>
                <a:lumOff val="3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8" name="直接箭头连接符 97"/>
          <p:cNvCxnSpPr/>
          <p:nvPr/>
        </p:nvCxnSpPr>
        <p:spPr>
          <a:xfrm flipV="1">
            <a:off x="9367722" y="4054339"/>
            <a:ext cx="478006" cy="34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9812927" y="3931997"/>
            <a:ext cx="53918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nil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8165803" y="3181405"/>
            <a:ext cx="95693" cy="10632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8158701" y="3725852"/>
            <a:ext cx="95693" cy="10632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162239" y="3999406"/>
            <a:ext cx="95693" cy="10632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9352090" y="4008642"/>
            <a:ext cx="95693" cy="10632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9352095" y="3686748"/>
            <a:ext cx="95693" cy="10632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9342850" y="3192042"/>
            <a:ext cx="95693" cy="10632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>
            <a:off x="10449822" y="3195580"/>
            <a:ext cx="95693" cy="10632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438"/>
            <a:ext cx="9671595" cy="14001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Strategies of Quantitative Evaluation </a:t>
            </a:r>
            <a:b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Transcript estimation based. e.g. Cufflinks [5].</a:t>
            </a:r>
          </a:p>
          <a:p>
            <a:pPr lvl="1"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Direct way.</a:t>
            </a:r>
          </a:p>
          <a:p>
            <a:pPr lvl="1"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Lack of accuracy.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Count at gene level. e.g.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edgeR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[6].</a:t>
            </a:r>
          </a:p>
          <a:p>
            <a:pPr lvl="1"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Simple.</a:t>
            </a:r>
          </a:p>
          <a:p>
            <a:pPr lvl="1"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Miss many results. </a:t>
            </a:r>
          </a:p>
          <a:p>
            <a:pPr marL="342900" lvl="1" indent="-342900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Count at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exon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level. e.g.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DEXSeq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[7]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50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6555003" y="2683826"/>
            <a:ext cx="4144664" cy="2360613"/>
            <a:chOff x="2966" y="9850"/>
            <a:chExt cx="7834" cy="3717"/>
          </a:xfrm>
          <a:noFill/>
        </p:grpSpPr>
        <p:sp>
          <p:nvSpPr>
            <p:cNvPr id="29703" name="AutoShape 7"/>
            <p:cNvSpPr>
              <a:spLocks noChangeAspect="1" noChangeArrowheads="1" noTextEdit="1"/>
            </p:cNvSpPr>
            <p:nvPr/>
          </p:nvSpPr>
          <p:spPr bwMode="auto">
            <a:xfrm>
              <a:off x="2966" y="9850"/>
              <a:ext cx="7834" cy="3717"/>
            </a:xfrm>
            <a:prstGeom prst="rect">
              <a:avLst/>
            </a:pr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29702" name="Picture 6" descr="dexseq divide exon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24" y="9922"/>
              <a:ext cx="4442" cy="3552"/>
            </a:xfrm>
            <a:prstGeom prst="rect">
              <a:avLst/>
            </a:prstGeom>
            <a:grpFill/>
          </p:spPr>
        </p:pic>
        <p:sp>
          <p:nvSpPr>
            <p:cNvPr id="29701" name="Text Box 5"/>
            <p:cNvSpPr txBox="1">
              <a:spLocks noChangeArrowheads="1"/>
            </p:cNvSpPr>
            <p:nvPr/>
          </p:nvSpPr>
          <p:spPr bwMode="auto">
            <a:xfrm>
              <a:off x="4406" y="10197"/>
              <a:ext cx="1521" cy="3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>
                  <a:ln>
                    <a:noFill/>
                  </a:ln>
                  <a:solidFill>
                    <a:srgbClr val="00000A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transcript1: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4408" y="10964"/>
              <a:ext cx="1521" cy="3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>
                  <a:ln>
                    <a:noFill/>
                  </a:ln>
                  <a:solidFill>
                    <a:srgbClr val="00000A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transcript2: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9699" name="Text Box 3"/>
            <p:cNvSpPr txBox="1">
              <a:spLocks noChangeArrowheads="1"/>
            </p:cNvSpPr>
            <p:nvPr/>
          </p:nvSpPr>
          <p:spPr bwMode="auto">
            <a:xfrm>
              <a:off x="4408" y="11678"/>
              <a:ext cx="1521" cy="3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100" dirty="0">
                  <a:solidFill>
                    <a:srgbClr val="00000A"/>
                  </a:solidFill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t</a:t>
              </a:r>
              <a:r>
                <a:rPr kumimoji="0" lang="en-US" altLang="zh-CN" sz="1100" b="0" i="0" u="none" strike="noStrike" cap="none" normalizeH="0" baseline="0" dirty="0">
                  <a:ln>
                    <a:noFill/>
                  </a:ln>
                  <a:solidFill>
                    <a:srgbClr val="00000A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ranscript3: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9698" name="Text Box 2"/>
            <p:cNvSpPr txBox="1">
              <a:spLocks noChangeArrowheads="1"/>
            </p:cNvSpPr>
            <p:nvPr/>
          </p:nvSpPr>
          <p:spPr bwMode="auto">
            <a:xfrm>
              <a:off x="3344" y="12841"/>
              <a:ext cx="2630" cy="3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>
                  <a:ln>
                    <a:noFill/>
                  </a:ln>
                  <a:solidFill>
                    <a:srgbClr val="00000A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Divided counting bins: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Filter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Counting bins with low number of reads assigned may be wrongly detected.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We shouldn’t merely rule out counting bins by raw counts, as the influence of sequencing depth should be considered.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Use normalization model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count per million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CPM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1" algn="just"/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CPM</a:t>
            </a:r>
            <a:r>
              <a:rPr lang="en-US" sz="2600" i="1" baseline="-250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600" i="1" baseline="-25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× (10</a:t>
            </a:r>
            <a:r>
              <a:rPr lang="en-US" sz="2600" baseline="300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Filter out counting bins with </a:t>
            </a:r>
            <a:r>
              <a:rPr lang="en-US" altLang="zh-CN" sz="2600" i="1" dirty="0">
                <a:latin typeface="Times New Roman" pitchFamily="18" charset="0"/>
                <a:cs typeface="Times New Roman" pitchFamily="18" charset="0"/>
              </a:rPr>
              <a:t>CPM &lt; 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0.2 in all experimental groups.</a:t>
            </a:r>
            <a:r>
              <a:rPr lang="en-US" altLang="zh-CN" sz="26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6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51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5053362" y="4657946"/>
            <a:ext cx="55814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Comparison with Existing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Implementation: Combine python, bash, R scripts incorporating publicly available tools.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Compare with Tophat-Cufflinks pipeline.  Dataset: hnRNP L&amp;LL regulation[10] 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52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115202" y="2991505"/>
          <a:ext cx="6782063" cy="31570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95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2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114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30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1007"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/>
                        <a:t>Analytical category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Pipeline name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Performance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Time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007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/>
                        <a:t>Preprocessing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/>
                        <a:t>Ours (FastQC)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85% good quality reads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47 min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007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Preprocessing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/>
                        <a:t>T-C (FastQC)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85% good quality reads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47 min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007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Read mapping 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Ours (Bowtie)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86.5% reads mapped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/>
                        <a:t>7 h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1007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Read mapping 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/>
                        <a:t>T-C (Tophat)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93.2% reads mapped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13 h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1007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/>
                        <a:t>Differential expression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Ours (DEXSeq)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270  bins differentially used 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2 h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1007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/>
                        <a:t>Differential expression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/>
                        <a:t>T-C (Cufflinks)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/>
                        <a:t>607 transcripts differentially expressed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/>
                        <a:t>5 h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1826" y="5172507"/>
            <a:ext cx="2825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Experimental Validation: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Ours: 60% (6 out of 10)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T-C: 30% (3 out of 10)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Varying Read Amount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621437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Genome size = chromosome 1 of Rat genome, 290,094,217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Read length = 50 and100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bp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Find 10 appearance locations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53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图表 6"/>
          <p:cNvGraphicFramePr/>
          <p:nvPr/>
        </p:nvGraphicFramePr>
        <p:xfrm>
          <a:off x="531615" y="2810949"/>
          <a:ext cx="5918413" cy="3840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5981721" y="2802954"/>
          <a:ext cx="5951486" cy="3840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Varying Read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178" y="1586931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Genome size = chromosome 1 of Rat genome, 290,094,217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Read amount = 20 and 50 million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Find 10 appearance locations</a:t>
            </a:r>
          </a:p>
          <a:p>
            <a:pPr algn="just"/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54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图表 7"/>
          <p:cNvGraphicFramePr/>
          <p:nvPr/>
        </p:nvGraphicFramePr>
        <p:xfrm>
          <a:off x="446068" y="2769774"/>
          <a:ext cx="5951486" cy="3829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图表 10"/>
          <p:cNvGraphicFramePr/>
          <p:nvPr/>
        </p:nvGraphicFramePr>
        <p:xfrm>
          <a:off x="5811699" y="2790993"/>
          <a:ext cx="5951486" cy="3829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Varying Read Amount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Genome size = C.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merlae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16,728,967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Read length = 50 and100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bp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55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图表 6"/>
          <p:cNvGraphicFramePr/>
          <p:nvPr/>
        </p:nvGraphicFramePr>
        <p:xfrm>
          <a:off x="372750" y="3005715"/>
          <a:ext cx="5550195" cy="3242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5717627" y="2881882"/>
          <a:ext cx="5486400" cy="3490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Varying Read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Genome size = C.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merlae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16,728,967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Read amount = 20 and 50 million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56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图表 7"/>
          <p:cNvGraphicFramePr/>
          <p:nvPr/>
        </p:nvGraphicFramePr>
        <p:xfrm>
          <a:off x="677839" y="2927241"/>
          <a:ext cx="5486400" cy="346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图表 10"/>
          <p:cNvGraphicFramePr/>
          <p:nvPr/>
        </p:nvGraphicFramePr>
        <p:xfrm>
          <a:off x="5795748" y="2922479"/>
          <a:ext cx="5486400" cy="346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Varying Genome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Read amount = 20 and 50 million.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Read length = 50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57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图表 7"/>
          <p:cNvGraphicFramePr/>
          <p:nvPr/>
        </p:nvGraphicFramePr>
        <p:xfrm>
          <a:off x="357352" y="2962932"/>
          <a:ext cx="5486400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图表 10"/>
          <p:cNvGraphicFramePr/>
          <p:nvPr/>
        </p:nvGraphicFramePr>
        <p:xfrm>
          <a:off x="5055475" y="2963917"/>
          <a:ext cx="5486400" cy="3449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Varying Genome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Read amount = 20 and 50 million.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Read length =100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58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图表 8"/>
          <p:cNvGraphicFramePr/>
          <p:nvPr/>
        </p:nvGraphicFramePr>
        <p:xfrm>
          <a:off x="641132" y="2855004"/>
          <a:ext cx="5486400" cy="3512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图表 9"/>
          <p:cNvGraphicFramePr/>
          <p:nvPr/>
        </p:nvGraphicFramePr>
        <p:xfrm>
          <a:off x="5623035" y="2831935"/>
          <a:ext cx="5486400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27067-22EB-4FDB-9CB1-2B97174D4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6272"/>
            <a:ext cx="10972800" cy="1143000"/>
          </a:xfrm>
        </p:spPr>
        <p:txBody>
          <a:bodyPr/>
          <a:lstStyle/>
          <a:p>
            <a:r>
              <a:rPr lang="en-CA" dirty="0" err="1"/>
              <a:t>Trie</a:t>
            </a:r>
            <a:r>
              <a:rPr lang="en-CA" dirty="0"/>
              <a:t> and Pattern Matching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E1938E-5311-4543-98CD-A3E0E1557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127573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 </a:t>
            </a:r>
            <a:r>
              <a:rPr lang="en-US" sz="3500" b="1" dirty="0" err="1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trie</a:t>
            </a:r>
            <a:r>
              <a:rPr lang="en-US" sz="35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over a set of pattern strings </a:t>
            </a:r>
            <a:r>
              <a:rPr lang="en-US" sz="35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R </a:t>
            </a:r>
            <a:r>
              <a:rPr lang="en-US" sz="35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= {</a:t>
            </a:r>
            <a:r>
              <a:rPr lang="en-US" sz="35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r</a:t>
            </a:r>
            <a:r>
              <a:rPr lang="en-US" sz="3500" b="1" baseline="-25000" dirty="0">
                <a:solidFill>
                  <a:srgbClr val="5014F8"/>
                </a:solidFill>
                <a:latin typeface="Century Gothic" panose="020B0502020202020204" pitchFamily="34" charset="0"/>
              </a:rPr>
              <a:t>1</a:t>
            </a:r>
            <a:r>
              <a:rPr lang="en-US" sz="35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, …, </a:t>
            </a:r>
            <a:r>
              <a:rPr lang="en-US" sz="3500" b="1" i="1" dirty="0" err="1">
                <a:solidFill>
                  <a:srgbClr val="5014F8"/>
                </a:solidFill>
                <a:latin typeface="Century Gothic" panose="020B0502020202020204" pitchFamily="34" charset="0"/>
              </a:rPr>
              <a:t>r</a:t>
            </a:r>
            <a:r>
              <a:rPr lang="en-US" sz="3500" b="1" i="1" baseline="-25000" dirty="0" err="1">
                <a:solidFill>
                  <a:srgbClr val="5014F8"/>
                </a:solidFill>
                <a:latin typeface="Century Gothic" panose="020B0502020202020204" pitchFamily="34" charset="0"/>
              </a:rPr>
              <a:t>l</a:t>
            </a:r>
            <a:r>
              <a:rPr lang="en-US" sz="35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} is a tree such that each path in it corresponds to a </a:t>
            </a:r>
            <a:r>
              <a:rPr lang="en-US" sz="3500" b="1" i="1" dirty="0" err="1">
                <a:solidFill>
                  <a:srgbClr val="5014F8"/>
                </a:solidFill>
                <a:latin typeface="Century Gothic" panose="020B0502020202020204" pitchFamily="34" charset="0"/>
              </a:rPr>
              <a:t>r</a:t>
            </a:r>
            <a:r>
              <a:rPr lang="en-US" sz="3500" b="1" i="1" baseline="-25000" dirty="0" err="1">
                <a:solidFill>
                  <a:srgbClr val="5014F8"/>
                </a:solidFill>
                <a:latin typeface="Century Gothic" panose="020B0502020202020204" pitchFamily="34" charset="0"/>
              </a:rPr>
              <a:t>i</a:t>
            </a:r>
            <a:r>
              <a:rPr lang="en-US" sz="3500" b="1" i="1" baseline="-25000" dirty="0">
                <a:solidFill>
                  <a:srgbClr val="5014F8"/>
                </a:solidFill>
                <a:latin typeface="Century Gothic" panose="020B0502020202020204" pitchFamily="34" charset="0"/>
              </a:rPr>
              <a:t> </a:t>
            </a:r>
            <a:r>
              <a:rPr lang="en-US" sz="35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(1 </a:t>
            </a:r>
            <a:r>
              <a:rPr lang="en-US" sz="3500" b="1" dirty="0">
                <a:solidFill>
                  <a:srgbClr val="5014F8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 </a:t>
            </a:r>
            <a:r>
              <a:rPr lang="en-US" sz="3500" b="1" i="1" dirty="0" err="1">
                <a:solidFill>
                  <a:srgbClr val="5014F8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i</a:t>
            </a:r>
            <a:r>
              <a:rPr lang="en-US" sz="3500" b="1" dirty="0">
                <a:solidFill>
                  <a:srgbClr val="5014F8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  </a:t>
            </a:r>
            <a:r>
              <a:rPr lang="en-US" sz="3500" b="1" i="1" dirty="0">
                <a:solidFill>
                  <a:srgbClr val="5014F8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l</a:t>
            </a:r>
            <a:r>
              <a:rPr lang="en-US" sz="3500" b="1" dirty="0">
                <a:solidFill>
                  <a:srgbClr val="5014F8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).</a:t>
            </a:r>
            <a:endParaRPr lang="en-US" sz="3500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0A9D8E3-9B23-418B-97E4-56E8A203D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872E9E8-74CE-4859-BCF4-D4336924C573}"/>
              </a:ext>
            </a:extLst>
          </p:cNvPr>
          <p:cNvSpPr txBox="1">
            <a:spLocks/>
          </p:cNvSpPr>
          <p:nvPr/>
        </p:nvSpPr>
        <p:spPr>
          <a:xfrm>
            <a:off x="917037" y="2869955"/>
            <a:ext cx="10972800" cy="1275735"/>
          </a:xfrm>
          <a:prstGeom prst="rect">
            <a:avLst/>
          </a:prstGeom>
        </p:spPr>
        <p:txBody>
          <a:bodyPr vert="horz" rtlCol="0">
            <a:normAutofit fontScale="2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2800" b="1" dirty="0">
                <a:latin typeface="Century Gothic" panose="020B0502020202020204" pitchFamily="34" charset="0"/>
              </a:rPr>
              <a:t>Example 1 </a:t>
            </a:r>
            <a:r>
              <a:rPr lang="en-AU" sz="12800" dirty="0">
                <a:latin typeface="Century Gothic" panose="020B0502020202020204" pitchFamily="34" charset="0"/>
              </a:rPr>
              <a:t>As an example, consider a set of four pattern strings:</a:t>
            </a:r>
            <a:endParaRPr lang="en-CA" sz="1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sz="12800" dirty="0">
                <a:latin typeface="Century Gothic" panose="020B0502020202020204" pitchFamily="34" charset="0"/>
              </a:rPr>
              <a:t>	</a:t>
            </a:r>
            <a:r>
              <a:rPr lang="en-AU" sz="12800" i="1" dirty="0">
                <a:latin typeface="Century Gothic" panose="020B0502020202020204" pitchFamily="34" charset="0"/>
              </a:rPr>
              <a:t>r</a:t>
            </a:r>
            <a:r>
              <a:rPr lang="en-AU" sz="12800" baseline="-25000" dirty="0">
                <a:latin typeface="Century Gothic" panose="020B0502020202020204" pitchFamily="34" charset="0"/>
              </a:rPr>
              <a:t>1</a:t>
            </a:r>
            <a:r>
              <a:rPr lang="en-AU" sz="12800" dirty="0">
                <a:latin typeface="Century Gothic" panose="020B0502020202020204" pitchFamily="34" charset="0"/>
              </a:rPr>
              <a:t>:</a:t>
            </a:r>
            <a:r>
              <a:rPr lang="en-AU" sz="12800" i="1" dirty="0">
                <a:latin typeface="Century Gothic" panose="020B0502020202020204" pitchFamily="34" charset="0"/>
              </a:rPr>
              <a:t> </a:t>
            </a:r>
            <a:r>
              <a:rPr lang="en-AU" sz="12800" i="1" dirty="0" err="1">
                <a:latin typeface="Century Gothic" panose="020B0502020202020204" pitchFamily="34" charset="0"/>
              </a:rPr>
              <a:t>acaga</a:t>
            </a:r>
            <a:endParaRPr lang="en-CA" sz="1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sz="12800" dirty="0">
                <a:latin typeface="Century Gothic" panose="020B0502020202020204" pitchFamily="34" charset="0"/>
              </a:rPr>
              <a:t>	</a:t>
            </a:r>
            <a:r>
              <a:rPr lang="en-AU" sz="12800" i="1" dirty="0">
                <a:latin typeface="Century Gothic" panose="020B0502020202020204" pitchFamily="34" charset="0"/>
              </a:rPr>
              <a:t>r</a:t>
            </a:r>
            <a:r>
              <a:rPr lang="en-AU" sz="12800" baseline="-25000" dirty="0">
                <a:latin typeface="Century Gothic" panose="020B0502020202020204" pitchFamily="34" charset="0"/>
              </a:rPr>
              <a:t>2</a:t>
            </a:r>
            <a:r>
              <a:rPr lang="en-AU" sz="12800" dirty="0">
                <a:latin typeface="Century Gothic" panose="020B0502020202020204" pitchFamily="34" charset="0"/>
              </a:rPr>
              <a:t>:</a:t>
            </a:r>
            <a:r>
              <a:rPr lang="en-AU" sz="12800" i="1" dirty="0">
                <a:latin typeface="Century Gothic" panose="020B0502020202020204" pitchFamily="34" charset="0"/>
              </a:rPr>
              <a:t> ag</a:t>
            </a:r>
            <a:endParaRPr lang="en-CA" sz="1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sz="12800" dirty="0">
                <a:latin typeface="Century Gothic" panose="020B0502020202020204" pitchFamily="34" charset="0"/>
              </a:rPr>
              <a:t>	</a:t>
            </a:r>
            <a:r>
              <a:rPr lang="en-AU" sz="12800" i="1" dirty="0">
                <a:latin typeface="Century Gothic" panose="020B0502020202020204" pitchFamily="34" charset="0"/>
              </a:rPr>
              <a:t>r</a:t>
            </a:r>
            <a:r>
              <a:rPr lang="en-AU" sz="12800" baseline="-25000" dirty="0">
                <a:latin typeface="Century Gothic" panose="020B0502020202020204" pitchFamily="34" charset="0"/>
              </a:rPr>
              <a:t>3</a:t>
            </a:r>
            <a:r>
              <a:rPr lang="en-AU" sz="12800" i="1" dirty="0">
                <a:latin typeface="Century Gothic" panose="020B0502020202020204" pitchFamily="34" charset="0"/>
              </a:rPr>
              <a:t>: </a:t>
            </a:r>
            <a:r>
              <a:rPr lang="en-AU" sz="12800" i="1" dirty="0" err="1">
                <a:latin typeface="Century Gothic" panose="020B0502020202020204" pitchFamily="34" charset="0"/>
              </a:rPr>
              <a:t>acagc</a:t>
            </a:r>
            <a:endParaRPr lang="en-CA" sz="1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sz="12800" dirty="0">
                <a:latin typeface="Century Gothic" panose="020B0502020202020204" pitchFamily="34" charset="0"/>
              </a:rPr>
              <a:t>	</a:t>
            </a:r>
            <a:r>
              <a:rPr lang="en-AU" sz="12800" i="1" dirty="0">
                <a:latin typeface="Century Gothic" panose="020B0502020202020204" pitchFamily="34" charset="0"/>
              </a:rPr>
              <a:t>r</a:t>
            </a:r>
            <a:r>
              <a:rPr lang="en-AU" sz="12800" baseline="-25000" dirty="0">
                <a:latin typeface="Century Gothic" panose="020B0502020202020204" pitchFamily="34" charset="0"/>
              </a:rPr>
              <a:t>4</a:t>
            </a:r>
            <a:r>
              <a:rPr lang="en-AU" sz="12800" dirty="0">
                <a:latin typeface="Century Gothic" panose="020B0502020202020204" pitchFamily="34" charset="0"/>
              </a:rPr>
              <a:t>:</a:t>
            </a:r>
            <a:r>
              <a:rPr lang="en-AU" sz="12800" i="1" dirty="0">
                <a:latin typeface="Century Gothic" panose="020B0502020202020204" pitchFamily="34" charset="0"/>
              </a:rPr>
              <a:t> ca</a:t>
            </a:r>
            <a:endParaRPr lang="en-CA" sz="12800" dirty="0">
              <a:latin typeface="Century Gothic" panose="020B0502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</a:pPr>
            <a:endParaRPr lang="en-CA" dirty="0"/>
          </a:p>
        </p:txBody>
      </p:sp>
      <p:sp>
        <p:nvSpPr>
          <p:cNvPr id="6" name="Rectangle 101">
            <a:extLst>
              <a:ext uri="{FF2B5EF4-FFF2-40B4-BE49-F238E27FC236}">
                <a16:creationId xmlns:a16="http://schemas.microsoft.com/office/drawing/2014/main" xmlns="" id="{E6C032DB-9E16-4FB5-B54D-AB4321F17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8" name="AutoShape 100">
            <a:extLst>
              <a:ext uri="{FF2B5EF4-FFF2-40B4-BE49-F238E27FC236}">
                <a16:creationId xmlns:a16="http://schemas.microsoft.com/office/drawing/2014/main" xmlns="" id="{F924D8F5-3EE6-4353-A9AE-2AE3E5A85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48119" y="2835753"/>
            <a:ext cx="6372817" cy="332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b="1" dirty="0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CC33E6EA-B381-45D9-ABAE-CAEF5F8EDE62}"/>
              </a:ext>
            </a:extLst>
          </p:cNvPr>
          <p:cNvGrpSpPr/>
          <p:nvPr/>
        </p:nvGrpSpPr>
        <p:grpSpPr>
          <a:xfrm>
            <a:off x="4748119" y="3307056"/>
            <a:ext cx="5846522" cy="2973484"/>
            <a:chOff x="6239005" y="3524593"/>
            <a:chExt cx="3969179" cy="2523413"/>
          </a:xfrm>
          <a:solidFill>
            <a:schemeClr val="bg1">
              <a:lumMod val="95000"/>
            </a:schemeClr>
          </a:solidFill>
        </p:grpSpPr>
        <p:sp>
          <p:nvSpPr>
            <p:cNvPr id="10" name="Text Box 337">
              <a:extLst>
                <a:ext uri="{FF2B5EF4-FFF2-40B4-BE49-F238E27FC236}">
                  <a16:creationId xmlns:a16="http://schemas.microsoft.com/office/drawing/2014/main" xmlns="" id="{94803C8F-E729-4FD6-BE32-FB69E475E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5780" y="4712663"/>
              <a:ext cx="288149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 Box 323">
              <a:extLst>
                <a:ext uri="{FF2B5EF4-FFF2-40B4-BE49-F238E27FC236}">
                  <a16:creationId xmlns:a16="http://schemas.microsoft.com/office/drawing/2014/main" xmlns="" id="{192DE779-5949-4CE3-80AB-3A6392AF5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0268" y="4011471"/>
              <a:ext cx="196902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Text Box 326">
              <a:extLst>
                <a:ext uri="{FF2B5EF4-FFF2-40B4-BE49-F238E27FC236}">
                  <a16:creationId xmlns:a16="http://schemas.microsoft.com/office/drawing/2014/main" xmlns="" id="{81F6DECB-7EAF-4282-999E-1213DE6F17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7921" y="4363166"/>
              <a:ext cx="196902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Text Box 327">
              <a:extLst>
                <a:ext uri="{FF2B5EF4-FFF2-40B4-BE49-F238E27FC236}">
                  <a16:creationId xmlns:a16="http://schemas.microsoft.com/office/drawing/2014/main" xmlns="" id="{028F2A87-5CB5-45E0-BA19-B04BF38D8C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7921" y="4692880"/>
              <a:ext cx="196902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ext Box 328">
              <a:extLst>
                <a:ext uri="{FF2B5EF4-FFF2-40B4-BE49-F238E27FC236}">
                  <a16:creationId xmlns:a16="http://schemas.microsoft.com/office/drawing/2014/main" xmlns="" id="{48745DAA-1DBA-4650-93A1-18C472E0D7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3929" y="5077547"/>
              <a:ext cx="196902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g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Text Box 329">
              <a:extLst>
                <a:ext uri="{FF2B5EF4-FFF2-40B4-BE49-F238E27FC236}">
                  <a16:creationId xmlns:a16="http://schemas.microsoft.com/office/drawing/2014/main" xmlns="" id="{B6DA6800-0988-4F1B-828A-9936B90A7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6384" y="5394072"/>
              <a:ext cx="196902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Text Box 330">
              <a:extLst>
                <a:ext uri="{FF2B5EF4-FFF2-40B4-BE49-F238E27FC236}">
                  <a16:creationId xmlns:a16="http://schemas.microsoft.com/office/drawing/2014/main" xmlns="" id="{2C48B94B-0163-4058-BF96-DF49958F17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6384" y="5802918"/>
              <a:ext cx="196902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$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Text Box 331">
              <a:extLst>
                <a:ext uri="{FF2B5EF4-FFF2-40B4-BE49-F238E27FC236}">
                  <a16:creationId xmlns:a16="http://schemas.microsoft.com/office/drawing/2014/main" xmlns="" id="{AE70CE84-2A5A-4EBF-98C0-C1C8055EB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6628" y="4352175"/>
              <a:ext cx="196902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g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Text Box 332">
              <a:extLst>
                <a:ext uri="{FF2B5EF4-FFF2-40B4-BE49-F238E27FC236}">
                  <a16:creationId xmlns:a16="http://schemas.microsoft.com/office/drawing/2014/main" xmlns="" id="{0D669EA8-6F30-4AA2-AF6F-1B16D5162F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8252" y="5396271"/>
              <a:ext cx="196902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Text Box 334">
              <a:extLst>
                <a:ext uri="{FF2B5EF4-FFF2-40B4-BE49-F238E27FC236}">
                  <a16:creationId xmlns:a16="http://schemas.microsoft.com/office/drawing/2014/main" xmlns="" id="{3E153C4A-4A30-461A-A834-B51C83DFB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2845" y="3524593"/>
              <a:ext cx="276943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0</a:t>
              </a:r>
              <a:endParaRPr kumimoji="0" lang="en-C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Text Box 335">
              <a:extLst>
                <a:ext uri="{FF2B5EF4-FFF2-40B4-BE49-F238E27FC236}">
                  <a16:creationId xmlns:a16="http://schemas.microsoft.com/office/drawing/2014/main" xmlns="" id="{55E69F9C-8294-4BDB-8AA5-1CB5B93B9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1309" y="3966410"/>
              <a:ext cx="356984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Text Box 336">
              <a:extLst>
                <a:ext uri="{FF2B5EF4-FFF2-40B4-BE49-F238E27FC236}">
                  <a16:creationId xmlns:a16="http://schemas.microsoft.com/office/drawing/2014/main" xmlns="" id="{F3300088-76D1-4139-8A48-1DDC81262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5780" y="4358770"/>
              <a:ext cx="244927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AutoShape 338">
              <a:extLst>
                <a:ext uri="{FF2B5EF4-FFF2-40B4-BE49-F238E27FC236}">
                  <a16:creationId xmlns:a16="http://schemas.microsoft.com/office/drawing/2014/main" xmlns="" id="{E2549FAD-FDD2-44E3-9A8D-7358718E39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9168" y="4557697"/>
              <a:ext cx="1601" cy="185739"/>
            </a:xfrm>
            <a:prstGeom prst="straightConnector1">
              <a:avLst/>
            </a:prstGeom>
            <a:grp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/>
            </a:p>
          </p:txBody>
        </p:sp>
        <p:sp>
          <p:nvSpPr>
            <p:cNvPr id="26" name="AutoShape 339">
              <a:extLst>
                <a:ext uri="{FF2B5EF4-FFF2-40B4-BE49-F238E27FC236}">
                  <a16:creationId xmlns:a16="http://schemas.microsoft.com/office/drawing/2014/main" xmlns="" id="{21156665-F17C-4137-946E-47D5D44614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7567" y="4944562"/>
              <a:ext cx="1601" cy="185739"/>
            </a:xfrm>
            <a:prstGeom prst="straightConnector1">
              <a:avLst/>
            </a:prstGeom>
            <a:grp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/>
            </a:p>
          </p:txBody>
        </p:sp>
        <p:sp>
          <p:nvSpPr>
            <p:cNvPr id="27" name="Text Box 340">
              <a:extLst>
                <a:ext uri="{FF2B5EF4-FFF2-40B4-BE49-F238E27FC236}">
                  <a16:creationId xmlns:a16="http://schemas.microsoft.com/office/drawing/2014/main" xmlns="" id="{2107597F-A4B7-4CFE-967B-2AA64491C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5780" y="5026991"/>
              <a:ext cx="288149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Text Box 341">
              <a:extLst>
                <a:ext uri="{FF2B5EF4-FFF2-40B4-BE49-F238E27FC236}">
                  <a16:creationId xmlns:a16="http://schemas.microsoft.com/office/drawing/2014/main" xmlns="" id="{13CB34CE-5BF2-42DB-88A3-2E50D828A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7030" y="5416053"/>
              <a:ext cx="212910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AutoShape 342">
              <a:extLst>
                <a:ext uri="{FF2B5EF4-FFF2-40B4-BE49-F238E27FC236}">
                  <a16:creationId xmlns:a16="http://schemas.microsoft.com/office/drawing/2014/main" xmlns="" id="{6F9739E8-1869-48D9-AEE3-6B9AF8241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6426" y="5643556"/>
              <a:ext cx="1601" cy="185739"/>
            </a:xfrm>
            <a:prstGeom prst="straightConnector1">
              <a:avLst/>
            </a:prstGeom>
            <a:grp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/>
            </a:p>
          </p:txBody>
        </p:sp>
        <p:sp>
          <p:nvSpPr>
            <p:cNvPr id="30" name="Text Box 343">
              <a:extLst>
                <a:ext uri="{FF2B5EF4-FFF2-40B4-BE49-F238E27FC236}">
                  <a16:creationId xmlns:a16="http://schemas.microsoft.com/office/drawing/2014/main" xmlns="" id="{20DF0C45-0F2C-40C4-BEB0-662F24A2A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9005" y="5791928"/>
              <a:ext cx="294552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kumimoji="0" lang="en-C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Text Box 345">
              <a:extLst>
                <a:ext uri="{FF2B5EF4-FFF2-40B4-BE49-F238E27FC236}">
                  <a16:creationId xmlns:a16="http://schemas.microsoft.com/office/drawing/2014/main" xmlns="" id="{D39ECE55-8913-45E2-8A92-90CF872AF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6359" y="5394072"/>
              <a:ext cx="304157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7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Text Box 347">
              <a:extLst>
                <a:ext uri="{FF2B5EF4-FFF2-40B4-BE49-F238E27FC236}">
                  <a16:creationId xmlns:a16="http://schemas.microsoft.com/office/drawing/2014/main" xmlns="" id="{15FE7F94-BDD9-43B8-8221-39AA13F699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10475" y="4323600"/>
              <a:ext cx="276943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9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Text Box 348">
              <a:extLst>
                <a:ext uri="{FF2B5EF4-FFF2-40B4-BE49-F238E27FC236}">
                  <a16:creationId xmlns:a16="http://schemas.microsoft.com/office/drawing/2014/main" xmlns="" id="{B1C8E5B4-C15B-45DE-99C6-9016C3393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11947" y="4051036"/>
              <a:ext cx="196902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Text Box 350">
              <a:extLst>
                <a:ext uri="{FF2B5EF4-FFF2-40B4-BE49-F238E27FC236}">
                  <a16:creationId xmlns:a16="http://schemas.microsoft.com/office/drawing/2014/main" xmlns="" id="{FAF22996-5A9D-47DC-8E64-17E9AD8C9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5668" y="4001579"/>
              <a:ext cx="315363" cy="260474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11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Text Box 351">
              <a:extLst>
                <a:ext uri="{FF2B5EF4-FFF2-40B4-BE49-F238E27FC236}">
                  <a16:creationId xmlns:a16="http://schemas.microsoft.com/office/drawing/2014/main" xmlns="" id="{2FE29135-2208-4813-B783-5E02E50838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33334" y="4345581"/>
              <a:ext cx="345779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12</a:t>
              </a:r>
              <a:endParaRPr kumimoji="0" lang="en-C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AutoShape 353">
              <a:extLst>
                <a:ext uri="{FF2B5EF4-FFF2-40B4-BE49-F238E27FC236}">
                  <a16:creationId xmlns:a16="http://schemas.microsoft.com/office/drawing/2014/main" xmlns="" id="{A2E15E43-3C49-4992-821B-F56F0CF737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26380" y="3907061"/>
              <a:ext cx="464240" cy="225305"/>
            </a:xfrm>
            <a:prstGeom prst="straightConnector1">
              <a:avLst/>
            </a:prstGeom>
            <a:grp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/>
            </a:p>
          </p:txBody>
        </p:sp>
        <p:sp>
          <p:nvSpPr>
            <p:cNvPr id="39" name="AutoShape 354">
              <a:extLst>
                <a:ext uri="{FF2B5EF4-FFF2-40B4-BE49-F238E27FC236}">
                  <a16:creationId xmlns:a16="http://schemas.microsoft.com/office/drawing/2014/main" xmlns="" id="{4C90BFC6-16AF-4467-A473-30903935B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74715" y="3862000"/>
              <a:ext cx="856442" cy="260474"/>
            </a:xfrm>
            <a:prstGeom prst="straightConnector1">
              <a:avLst/>
            </a:prstGeom>
            <a:grp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/>
            </a:p>
          </p:txBody>
        </p:sp>
        <p:sp>
          <p:nvSpPr>
            <p:cNvPr id="40" name="Text Box 355">
              <a:extLst>
                <a:ext uri="{FF2B5EF4-FFF2-40B4-BE49-F238E27FC236}">
                  <a16:creationId xmlns:a16="http://schemas.microsoft.com/office/drawing/2014/main" xmlns="" id="{4910951B-EBB5-40A2-8E1A-419B36CE7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0521" y="5462213"/>
              <a:ext cx="467441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{</a:t>
              </a: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r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}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Text Box 359">
              <a:extLst>
                <a:ext uri="{FF2B5EF4-FFF2-40B4-BE49-F238E27FC236}">
                  <a16:creationId xmlns:a16="http://schemas.microsoft.com/office/drawing/2014/main" xmlns="" id="{94B59102-C7AD-4D3C-8081-186A352F3F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7813" y="3626804"/>
              <a:ext cx="196902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US" altLang="zh-CN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DaunPenh" panose="01010101010101010101" pitchFamily="2" charset="0"/>
                  <a:ea typeface="SimSun" panose="02010600030101010101" pitchFamily="2" charset="-122"/>
                  <a:cs typeface="Times New Roman" panose="02020603050405020304" pitchFamily="18" charset="0"/>
                </a:rPr>
                <a:t>€</a:t>
              </a:r>
              <a:endPara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AutoShape 382">
              <a:extLst>
                <a:ext uri="{FF2B5EF4-FFF2-40B4-BE49-F238E27FC236}">
                  <a16:creationId xmlns:a16="http://schemas.microsoft.com/office/drawing/2014/main" xmlns="" id="{DFD9F62B-2E75-4DA7-837A-531DC9AC85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0166" y="4262053"/>
              <a:ext cx="448232" cy="169253"/>
            </a:xfrm>
            <a:prstGeom prst="straightConnector1">
              <a:avLst/>
            </a:prstGeom>
            <a:grp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/>
            </a:p>
          </p:txBody>
        </p:sp>
        <p:sp>
          <p:nvSpPr>
            <p:cNvPr id="43" name="Text Box 383">
              <a:extLst>
                <a:ext uri="{FF2B5EF4-FFF2-40B4-BE49-F238E27FC236}">
                  <a16:creationId xmlns:a16="http://schemas.microsoft.com/office/drawing/2014/main" xmlns="" id="{5263F016-6187-4E7C-AF8C-342DC9FEB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9062" y="5780937"/>
              <a:ext cx="196902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$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AutoShape 384">
              <a:extLst>
                <a:ext uri="{FF2B5EF4-FFF2-40B4-BE49-F238E27FC236}">
                  <a16:creationId xmlns:a16="http://schemas.microsoft.com/office/drawing/2014/main" xmlns="" id="{081E9558-AE4F-4D68-83B5-330E65643A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9104" y="5631467"/>
              <a:ext cx="1601" cy="185739"/>
            </a:xfrm>
            <a:prstGeom prst="straightConnector1">
              <a:avLst/>
            </a:prstGeom>
            <a:grp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/>
            </a:p>
          </p:txBody>
        </p:sp>
        <p:sp>
          <p:nvSpPr>
            <p:cNvPr id="45" name="Text Box 385">
              <a:extLst>
                <a:ext uri="{FF2B5EF4-FFF2-40B4-BE49-F238E27FC236}">
                  <a16:creationId xmlns:a16="http://schemas.microsoft.com/office/drawing/2014/main" xmlns="" id="{B198743A-D6BE-4ED2-9019-47A2DEAA3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6359" y="5756758"/>
              <a:ext cx="304157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8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Text Box 386">
              <a:extLst>
                <a:ext uri="{FF2B5EF4-FFF2-40B4-BE49-F238E27FC236}">
                  <a16:creationId xmlns:a16="http://schemas.microsoft.com/office/drawing/2014/main" xmlns="" id="{E12E1952-BFD4-413B-8207-C95F4B73B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6628" y="4769813"/>
              <a:ext cx="196902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$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AutoShape 387">
              <a:extLst>
                <a:ext uri="{FF2B5EF4-FFF2-40B4-BE49-F238E27FC236}">
                  <a16:creationId xmlns:a16="http://schemas.microsoft.com/office/drawing/2014/main" xmlns="" id="{0527F412-F725-43DB-A626-FC46D06AB1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5068" y="4606055"/>
              <a:ext cx="1601" cy="185739"/>
            </a:xfrm>
            <a:prstGeom prst="straightConnector1">
              <a:avLst/>
            </a:prstGeom>
            <a:grp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/>
            </a:p>
          </p:txBody>
        </p:sp>
        <p:sp>
          <p:nvSpPr>
            <p:cNvPr id="48" name="Text Box 388">
              <a:extLst>
                <a:ext uri="{FF2B5EF4-FFF2-40B4-BE49-F238E27FC236}">
                  <a16:creationId xmlns:a16="http://schemas.microsoft.com/office/drawing/2014/main" xmlns="" id="{69DD4932-8525-4EF4-A3C4-0F8F619BA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6006" y="4741238"/>
              <a:ext cx="389001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10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AutoShape 389">
              <a:extLst>
                <a:ext uri="{FF2B5EF4-FFF2-40B4-BE49-F238E27FC236}">
                  <a16:creationId xmlns:a16="http://schemas.microsoft.com/office/drawing/2014/main" xmlns="" id="{B7874CB3-2A34-4D07-B554-39EF3D8B80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5585" y="4595065"/>
              <a:ext cx="1601" cy="185739"/>
            </a:xfrm>
            <a:prstGeom prst="straightConnector1">
              <a:avLst/>
            </a:prstGeom>
            <a:grp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/>
            </a:p>
          </p:txBody>
        </p:sp>
        <p:sp>
          <p:nvSpPr>
            <p:cNvPr id="50" name="Text Box 390">
              <a:extLst>
                <a:ext uri="{FF2B5EF4-FFF2-40B4-BE49-F238E27FC236}">
                  <a16:creationId xmlns:a16="http://schemas.microsoft.com/office/drawing/2014/main" xmlns="" id="{30C92892-6805-4D0D-8052-D6D888AD9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2780" y="4758823"/>
              <a:ext cx="395404" cy="281356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</a:t>
              </a:r>
              <a:r>
                <a:rPr kumimoji="0" lang="en-CA" altLang="en-US" sz="20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13</a:t>
              </a:r>
              <a:endParaRPr kumimoji="0" lang="en-C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Text Box 391">
              <a:extLst>
                <a:ext uri="{FF2B5EF4-FFF2-40B4-BE49-F238E27FC236}">
                  <a16:creationId xmlns:a16="http://schemas.microsoft.com/office/drawing/2014/main" xmlns="" id="{041172E9-FD56-4699-9099-B776759FD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11947" y="4787398"/>
              <a:ext cx="196902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$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Text Box 355">
              <a:extLst>
                <a:ext uri="{FF2B5EF4-FFF2-40B4-BE49-F238E27FC236}">
                  <a16:creationId xmlns:a16="http://schemas.microsoft.com/office/drawing/2014/main" xmlns="" id="{9ABD1ACA-B9F6-454D-A13A-1594C2BFA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2827" y="4686286"/>
              <a:ext cx="467441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{</a:t>
              </a: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r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}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AutoShape 333">
              <a:extLst>
                <a:ext uri="{FF2B5EF4-FFF2-40B4-BE49-F238E27FC236}">
                  <a16:creationId xmlns:a16="http://schemas.microsoft.com/office/drawing/2014/main" xmlns="" id="{9FA0BAEA-9832-4ED9-AFD7-4CAB48DBB1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54643" y="4253772"/>
              <a:ext cx="464240" cy="225305"/>
            </a:xfrm>
            <a:prstGeom prst="straightConnector1">
              <a:avLst/>
            </a:prstGeom>
            <a:grp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/>
            </a:p>
          </p:txBody>
        </p:sp>
        <p:sp>
          <p:nvSpPr>
            <p:cNvPr id="97" name="Text Box 355">
              <a:extLst>
                <a:ext uri="{FF2B5EF4-FFF2-40B4-BE49-F238E27FC236}">
                  <a16:creationId xmlns:a16="http://schemas.microsoft.com/office/drawing/2014/main" xmlns="" id="{729C8449-A640-4C78-BA27-1B30D05C8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26483" y="5398469"/>
              <a:ext cx="467441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{</a:t>
              </a: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r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}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Text Box 355">
              <a:extLst>
                <a:ext uri="{FF2B5EF4-FFF2-40B4-BE49-F238E27FC236}">
                  <a16:creationId xmlns:a16="http://schemas.microsoft.com/office/drawing/2014/main" xmlns="" id="{67DE8E51-10AE-481D-819A-35D3B16F56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55505" y="4352175"/>
              <a:ext cx="467441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{</a:t>
              </a: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r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}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Text Box 355">
              <a:extLst>
                <a:ext uri="{FF2B5EF4-FFF2-40B4-BE49-F238E27FC236}">
                  <a16:creationId xmlns:a16="http://schemas.microsoft.com/office/drawing/2014/main" xmlns="" id="{31575952-92D9-4846-AB72-651FC678B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5317" y="4367562"/>
              <a:ext cx="467441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{</a:t>
              </a: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r</a:t>
              </a:r>
              <a:r>
                <a:rPr kumimoji="0" lang="en-CA" altLang="en-US" sz="20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kumimoji="0" lang="en-CA" alt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}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Text Box 355">
              <a:extLst>
                <a:ext uri="{FF2B5EF4-FFF2-40B4-BE49-F238E27FC236}">
                  <a16:creationId xmlns:a16="http://schemas.microsoft.com/office/drawing/2014/main" xmlns="" id="{59EECBE4-DF7E-4A66-BB5B-716812F7F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6501" y="5077547"/>
              <a:ext cx="467441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{</a:t>
              </a: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r</a:t>
              </a:r>
              <a:r>
                <a:rPr kumimoji="0" lang="en-CA" altLang="en-US" sz="20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}</a:t>
              </a:r>
              <a:endParaRPr kumimoji="0" lang="en-C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AutoShape 346">
              <a:extLst>
                <a:ext uri="{FF2B5EF4-FFF2-40B4-BE49-F238E27FC236}">
                  <a16:creationId xmlns:a16="http://schemas.microsoft.com/office/drawing/2014/main" xmlns="" id="{2E3E9946-F1D8-4415-A7BC-1F72AF750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4823" y="5347912"/>
              <a:ext cx="448232" cy="169253"/>
            </a:xfrm>
            <a:prstGeom prst="straightConnector1">
              <a:avLst/>
            </a:prstGeom>
            <a:grp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/>
            </a:p>
          </p:txBody>
        </p:sp>
        <p:sp>
          <p:nvSpPr>
            <p:cNvPr id="104" name="Text Box 349">
              <a:extLst>
                <a:ext uri="{FF2B5EF4-FFF2-40B4-BE49-F238E27FC236}">
                  <a16:creationId xmlns:a16="http://schemas.microsoft.com/office/drawing/2014/main" xmlns="" id="{E775F78F-62FC-4DF6-97E7-9E6B1B37F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11947" y="4369760"/>
              <a:ext cx="196902" cy="245088"/>
            </a:xfrm>
            <a:prstGeom prst="rect">
              <a:avLst/>
            </a:pr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r>
                <a:rPr kumimoji="0" lang="en-CA" altLang="en-US" sz="20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  <a:tab pos="228600" algn="l"/>
                  <a:tab pos="342900" algn="l"/>
                  <a:tab pos="457200" algn="l"/>
                  <a:tab pos="571500" algn="l"/>
                  <a:tab pos="685800" algn="l"/>
                  <a:tab pos="800100" algn="l"/>
                </a:tabLst>
              </a:pPr>
              <a:endParaRPr kumimoji="0" lang="en-C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AutoShape 352">
              <a:extLst>
                <a:ext uri="{FF2B5EF4-FFF2-40B4-BE49-F238E27FC236}">
                  <a16:creationId xmlns:a16="http://schemas.microsoft.com/office/drawing/2014/main" xmlns="" id="{D5925F6B-A176-4505-AFD8-271E47BD93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90388" y="4275242"/>
              <a:ext cx="1601" cy="185739"/>
            </a:xfrm>
            <a:prstGeom prst="straightConnector1">
              <a:avLst/>
            </a:prstGeom>
            <a:grp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/>
            </a:p>
          </p:txBody>
        </p:sp>
        <p:sp>
          <p:nvSpPr>
            <p:cNvPr id="31" name="AutoShape 344">
              <a:extLst>
                <a:ext uri="{FF2B5EF4-FFF2-40B4-BE49-F238E27FC236}">
                  <a16:creationId xmlns:a16="http://schemas.microsoft.com/office/drawing/2014/main" xmlns="" id="{8C2269EB-A9DF-403F-93AD-15354F696E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46467" y="5325932"/>
              <a:ext cx="464240" cy="225305"/>
            </a:xfrm>
            <a:prstGeom prst="straightConnector1">
              <a:avLst/>
            </a:prstGeom>
            <a:grpFill/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2000" b="1"/>
            </a:p>
          </p:txBody>
        </p:sp>
      </p:grpSp>
    </p:spTree>
    <p:extLst>
      <p:ext uri="{BB962C8B-B14F-4D97-AF65-F5344CB8AC3E}">
        <p14:creationId xmlns:p14="http://schemas.microsoft.com/office/powerpoint/2010/main" val="1247835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A902FF6-7354-4804-A3F0-C867E7C5D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CA" dirty="0" err="1"/>
              <a:t>Trie</a:t>
            </a:r>
            <a:r>
              <a:rPr lang="en-CA" dirty="0"/>
              <a:t> and Pattern Matching Machine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F5AA7C21-D132-49E8-909C-EB7E9FD0D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02920"/>
            <a:ext cx="10972800" cy="127573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9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 Pattern Matching Machine over a set of pattern strings </a:t>
            </a:r>
            <a:r>
              <a:rPr lang="en-US" sz="3900" b="1" i="1" dirty="0">
                <a:solidFill>
                  <a:srgbClr val="5014F8"/>
                </a:solidFill>
              </a:rPr>
              <a:t>R </a:t>
            </a:r>
            <a:r>
              <a:rPr lang="en-US" sz="3900" b="1" dirty="0">
                <a:solidFill>
                  <a:srgbClr val="5014F8"/>
                </a:solidFill>
              </a:rPr>
              <a:t>= {</a:t>
            </a:r>
            <a:r>
              <a:rPr lang="en-US" sz="3900" b="1" i="1" dirty="0">
                <a:solidFill>
                  <a:srgbClr val="5014F8"/>
                </a:solidFill>
              </a:rPr>
              <a:t>r</a:t>
            </a:r>
            <a:r>
              <a:rPr lang="en-US" sz="3900" b="1" baseline="-25000" dirty="0">
                <a:solidFill>
                  <a:srgbClr val="5014F8"/>
                </a:solidFill>
              </a:rPr>
              <a:t>1</a:t>
            </a:r>
            <a:r>
              <a:rPr lang="en-US" sz="3900" b="1" dirty="0">
                <a:solidFill>
                  <a:srgbClr val="5014F8"/>
                </a:solidFill>
              </a:rPr>
              <a:t>, …, </a:t>
            </a:r>
            <a:r>
              <a:rPr lang="en-US" sz="3900" b="1" i="1" dirty="0" err="1">
                <a:solidFill>
                  <a:srgbClr val="5014F8"/>
                </a:solidFill>
              </a:rPr>
              <a:t>r</a:t>
            </a:r>
            <a:r>
              <a:rPr lang="en-US" sz="3900" b="1" i="1" baseline="-25000" dirty="0" err="1">
                <a:solidFill>
                  <a:srgbClr val="5014F8"/>
                </a:solidFill>
              </a:rPr>
              <a:t>l</a:t>
            </a:r>
            <a:r>
              <a:rPr lang="en-US" sz="3900" b="1" dirty="0">
                <a:solidFill>
                  <a:srgbClr val="5014F8"/>
                </a:solidFill>
              </a:rPr>
              <a:t>} </a:t>
            </a:r>
            <a:r>
              <a:rPr lang="en-US" sz="39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is the corresponding </a:t>
            </a:r>
            <a:r>
              <a:rPr lang="en-US" sz="3900" b="1" dirty="0" err="1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trie</a:t>
            </a:r>
            <a:r>
              <a:rPr lang="en-US" sz="39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plus a failure function</a:t>
            </a:r>
            <a:r>
              <a:rPr lang="en-US" sz="3900" b="1" dirty="0">
                <a:solidFill>
                  <a:srgbClr val="5014F8"/>
                </a:solidFill>
                <a:sym typeface="Symbol" panose="05050102010706020507" pitchFamily="18" charset="2"/>
              </a:rPr>
              <a:t>.</a:t>
            </a:r>
            <a:endParaRPr lang="en-US" sz="3900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977603A2-999C-428C-8E7A-6C80B47A8E34}"/>
              </a:ext>
            </a:extLst>
          </p:cNvPr>
          <p:cNvSpPr txBox="1">
            <a:spLocks/>
          </p:cNvSpPr>
          <p:nvPr/>
        </p:nvSpPr>
        <p:spPr>
          <a:xfrm>
            <a:off x="897389" y="2651280"/>
            <a:ext cx="10972800" cy="1275735"/>
          </a:xfrm>
          <a:prstGeom prst="rect">
            <a:avLst/>
          </a:prstGeom>
        </p:spPr>
        <p:txBody>
          <a:bodyPr vert="horz" rtlCol="0">
            <a:normAutofit fontScale="2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20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Example 2</a:t>
            </a:r>
            <a:endParaRPr lang="en-CA" sz="12000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sz="12000" dirty="0">
                <a:solidFill>
                  <a:srgbClr val="5014F8"/>
                </a:solidFill>
                <a:latin typeface="Century Gothic" panose="020B0502020202020204" pitchFamily="34" charset="0"/>
              </a:rPr>
              <a:t>	</a:t>
            </a:r>
            <a:r>
              <a:rPr lang="en-AU" sz="120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r</a:t>
            </a:r>
            <a:r>
              <a:rPr lang="en-AU" sz="12000" b="1" baseline="-25000" dirty="0">
                <a:solidFill>
                  <a:srgbClr val="5014F8"/>
                </a:solidFill>
                <a:latin typeface="Century Gothic" panose="020B0502020202020204" pitchFamily="34" charset="0"/>
              </a:rPr>
              <a:t>1</a:t>
            </a:r>
            <a:r>
              <a:rPr lang="en-AU" sz="120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:</a:t>
            </a:r>
            <a:r>
              <a:rPr lang="en-AU" sz="120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 </a:t>
            </a:r>
            <a:r>
              <a:rPr lang="en-AU" sz="12000" b="1" i="1" dirty="0" err="1">
                <a:solidFill>
                  <a:srgbClr val="5014F8"/>
                </a:solidFill>
                <a:latin typeface="Century Gothic" panose="020B0502020202020204" pitchFamily="34" charset="0"/>
              </a:rPr>
              <a:t>acaga</a:t>
            </a:r>
            <a:endParaRPr lang="en-CA" sz="12000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sz="120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	</a:t>
            </a:r>
            <a:r>
              <a:rPr lang="en-AU" sz="120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r</a:t>
            </a:r>
            <a:r>
              <a:rPr lang="en-AU" sz="12000" b="1" baseline="-25000" dirty="0">
                <a:solidFill>
                  <a:srgbClr val="5014F8"/>
                </a:solidFill>
                <a:latin typeface="Century Gothic" panose="020B0502020202020204" pitchFamily="34" charset="0"/>
              </a:rPr>
              <a:t>2</a:t>
            </a:r>
            <a:r>
              <a:rPr lang="en-AU" sz="120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:</a:t>
            </a:r>
            <a:r>
              <a:rPr lang="en-AU" sz="120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 ag</a:t>
            </a:r>
            <a:endParaRPr lang="en-CA" sz="12000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sz="120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	</a:t>
            </a:r>
            <a:r>
              <a:rPr lang="en-AU" sz="120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r</a:t>
            </a:r>
            <a:r>
              <a:rPr lang="en-AU" sz="12000" b="1" baseline="-25000" dirty="0">
                <a:solidFill>
                  <a:srgbClr val="5014F8"/>
                </a:solidFill>
                <a:latin typeface="Century Gothic" panose="020B0502020202020204" pitchFamily="34" charset="0"/>
              </a:rPr>
              <a:t>3</a:t>
            </a:r>
            <a:r>
              <a:rPr lang="en-AU" sz="120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: </a:t>
            </a:r>
            <a:r>
              <a:rPr lang="en-AU" sz="12000" b="1" i="1" dirty="0" err="1">
                <a:solidFill>
                  <a:srgbClr val="5014F8"/>
                </a:solidFill>
                <a:latin typeface="Century Gothic" panose="020B0502020202020204" pitchFamily="34" charset="0"/>
              </a:rPr>
              <a:t>acagc</a:t>
            </a:r>
            <a:endParaRPr lang="en-CA" sz="12000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sz="120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	</a:t>
            </a:r>
            <a:r>
              <a:rPr lang="en-AU" sz="120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r</a:t>
            </a:r>
            <a:r>
              <a:rPr lang="en-AU" sz="12000" b="1" baseline="-25000" dirty="0">
                <a:solidFill>
                  <a:srgbClr val="5014F8"/>
                </a:solidFill>
                <a:latin typeface="Century Gothic" panose="020B0502020202020204" pitchFamily="34" charset="0"/>
              </a:rPr>
              <a:t>4</a:t>
            </a:r>
            <a:r>
              <a:rPr lang="en-AU" sz="120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:</a:t>
            </a:r>
            <a:r>
              <a:rPr lang="en-AU" sz="120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 ca</a:t>
            </a:r>
            <a:endParaRPr lang="en-CA" sz="12000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</a:pPr>
            <a:endParaRPr lang="en-CA" dirty="0"/>
          </a:p>
        </p:txBody>
      </p:sp>
      <p:sp>
        <p:nvSpPr>
          <p:cNvPr id="8" name="Rectangle 101">
            <a:extLst>
              <a:ext uri="{FF2B5EF4-FFF2-40B4-BE49-F238E27FC236}">
                <a16:creationId xmlns:a16="http://schemas.microsoft.com/office/drawing/2014/main" xmlns="" id="{509449D0-42B4-4312-8168-0625C814F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14" name="AutoShape 100">
            <a:extLst>
              <a:ext uri="{FF2B5EF4-FFF2-40B4-BE49-F238E27FC236}">
                <a16:creationId xmlns:a16="http://schemas.microsoft.com/office/drawing/2014/main" xmlns="" id="{2F0E1691-D051-4A9A-BE6D-E95E64B61C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4721" y="3213970"/>
            <a:ext cx="7377577" cy="350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15" name="Text Box 337">
            <a:extLst>
              <a:ext uri="{FF2B5EF4-FFF2-40B4-BE49-F238E27FC236}">
                <a16:creationId xmlns:a16="http://schemas.microsoft.com/office/drawing/2014/main" xmlns="" id="{D3492FF2-97B3-404E-B91E-D5E9CF970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001" y="3995376"/>
            <a:ext cx="509576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3" name="Text Box 323">
            <a:extLst>
              <a:ext uri="{FF2B5EF4-FFF2-40B4-BE49-F238E27FC236}">
                <a16:creationId xmlns:a16="http://schemas.microsoft.com/office/drawing/2014/main" xmlns="" id="{09366515-B5D5-4825-BD81-EF3A7ED2D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094" y="3112447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4" name="Text Box 326">
            <a:extLst>
              <a:ext uri="{FF2B5EF4-FFF2-40B4-BE49-F238E27FC236}">
                <a16:creationId xmlns:a16="http://schemas.microsoft.com/office/drawing/2014/main" xmlns="" id="{EF03542A-7194-421C-A249-17F280437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084" y="3578801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5" name="Text Box 327">
            <a:extLst>
              <a:ext uri="{FF2B5EF4-FFF2-40B4-BE49-F238E27FC236}">
                <a16:creationId xmlns:a16="http://schemas.microsoft.com/office/drawing/2014/main" xmlns="" id="{59B055DC-9DCB-4AD3-A27F-EED557E85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084" y="3971796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6" name="Text Box 328">
            <a:extLst>
              <a:ext uri="{FF2B5EF4-FFF2-40B4-BE49-F238E27FC236}">
                <a16:creationId xmlns:a16="http://schemas.microsoft.com/office/drawing/2014/main" xmlns="" id="{1CF699C1-1119-4396-9EC7-3660A37AE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9394" y="4430289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</a:t>
            </a: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7" name="Text Box 329">
            <a:extLst>
              <a:ext uri="{FF2B5EF4-FFF2-40B4-BE49-F238E27FC236}">
                <a16:creationId xmlns:a16="http://schemas.microsoft.com/office/drawing/2014/main" xmlns="" id="{E34B2DBE-9099-4B38-AC09-C895EAD81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876" y="4807565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8" name="Text Box 330">
            <a:extLst>
              <a:ext uri="{FF2B5EF4-FFF2-40B4-BE49-F238E27FC236}">
                <a16:creationId xmlns:a16="http://schemas.microsoft.com/office/drawing/2014/main" xmlns="" id="{32EBFAD9-8DF4-44C8-B7CB-3E8C38E8E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876" y="5294879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$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9" name="Text Box 331">
            <a:extLst>
              <a:ext uri="{FF2B5EF4-FFF2-40B4-BE49-F238E27FC236}">
                <a16:creationId xmlns:a16="http://schemas.microsoft.com/office/drawing/2014/main" xmlns="" id="{355AFD89-2E4F-4565-B1C3-6AC5AF42E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977" y="3591900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0" name="Text Box 332">
            <a:extLst>
              <a:ext uri="{FF2B5EF4-FFF2-40B4-BE49-F238E27FC236}">
                <a16:creationId xmlns:a16="http://schemas.microsoft.com/office/drawing/2014/main" xmlns="" id="{7B48EB2D-0C79-4943-BCA2-A4B282531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3475" y="4810185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1" name="AutoShape 333">
            <a:extLst>
              <a:ext uri="{FF2B5EF4-FFF2-40B4-BE49-F238E27FC236}">
                <a16:creationId xmlns:a16="http://schemas.microsoft.com/office/drawing/2014/main" xmlns="" id="{36FC2757-BFF1-4F62-833C-8B0125C957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60436" y="3306324"/>
            <a:ext cx="996504" cy="382515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62" name="Text Box 334">
            <a:extLst>
              <a:ext uri="{FF2B5EF4-FFF2-40B4-BE49-F238E27FC236}">
                <a16:creationId xmlns:a16="http://schemas.microsoft.com/office/drawing/2014/main" xmlns="" id="{C4C5586E-E603-4962-B793-15963D122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5008" y="2594499"/>
            <a:ext cx="489759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3" name="Text Box 335">
            <a:extLst>
              <a:ext uri="{FF2B5EF4-FFF2-40B4-BE49-F238E27FC236}">
                <a16:creationId xmlns:a16="http://schemas.microsoft.com/office/drawing/2014/main" xmlns="" id="{6503E9FB-F928-41A7-AAF5-92BCE485B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3823" y="3020508"/>
            <a:ext cx="401566" cy="32249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4" name="Text Box 336">
            <a:extLst>
              <a:ext uri="{FF2B5EF4-FFF2-40B4-BE49-F238E27FC236}">
                <a16:creationId xmlns:a16="http://schemas.microsoft.com/office/drawing/2014/main" xmlns="" id="{A54DEB06-4977-4E29-96C8-156045B5A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7641" y="3573560"/>
            <a:ext cx="433140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5" name="AutoShape 338">
            <a:extLst>
              <a:ext uri="{FF2B5EF4-FFF2-40B4-BE49-F238E27FC236}">
                <a16:creationId xmlns:a16="http://schemas.microsoft.com/office/drawing/2014/main" xmlns="" id="{8FF59ECB-3834-41E7-97B8-CAA2D6E5D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436" y="3844727"/>
            <a:ext cx="2831" cy="22138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66" name="AutoShape 339">
            <a:extLst>
              <a:ext uri="{FF2B5EF4-FFF2-40B4-BE49-F238E27FC236}">
                <a16:creationId xmlns:a16="http://schemas.microsoft.com/office/drawing/2014/main" xmlns="" id="{D0D1761C-D51D-45A6-8D93-0B1821A810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9618" y="4270472"/>
            <a:ext cx="2831" cy="22138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67" name="Text Box 340">
            <a:extLst>
              <a:ext uri="{FF2B5EF4-FFF2-40B4-BE49-F238E27FC236}">
                <a16:creationId xmlns:a16="http://schemas.microsoft.com/office/drawing/2014/main" xmlns="" id="{6509DD3C-7834-42D6-8646-987A71F24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273" y="4370030"/>
            <a:ext cx="509576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8" name="Text Box 341">
            <a:extLst>
              <a:ext uri="{FF2B5EF4-FFF2-40B4-BE49-F238E27FC236}">
                <a16:creationId xmlns:a16="http://schemas.microsoft.com/office/drawing/2014/main" xmlns="" id="{F4874844-FFE1-43CC-9280-98BEB6075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714" y="4742066"/>
            <a:ext cx="376520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9" name="AutoShape 342">
            <a:extLst>
              <a:ext uri="{FF2B5EF4-FFF2-40B4-BE49-F238E27FC236}">
                <a16:creationId xmlns:a16="http://schemas.microsoft.com/office/drawing/2014/main" xmlns="" id="{33A7D2A2-E9BB-422C-B29A-A00EAC14D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5226" y="5104931"/>
            <a:ext cx="2831" cy="22138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 dirty="0"/>
          </a:p>
        </p:txBody>
      </p:sp>
      <p:sp>
        <p:nvSpPr>
          <p:cNvPr id="270" name="Text Box 343">
            <a:extLst>
              <a:ext uri="{FF2B5EF4-FFF2-40B4-BE49-F238E27FC236}">
                <a16:creationId xmlns:a16="http://schemas.microsoft.com/office/drawing/2014/main" xmlns="" id="{D80397DD-4CA4-480E-B8DF-80DDB442F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082" y="5266060"/>
            <a:ext cx="376520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1" name="AutoShape 344">
            <a:extLst>
              <a:ext uri="{FF2B5EF4-FFF2-40B4-BE49-F238E27FC236}">
                <a16:creationId xmlns:a16="http://schemas.microsoft.com/office/drawing/2014/main" xmlns="" id="{51D36A48-7183-4F3F-B3C5-D40D63CBAA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11974" y="4696216"/>
            <a:ext cx="820984" cy="26854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72" name="Text Box 345">
            <a:extLst>
              <a:ext uri="{FF2B5EF4-FFF2-40B4-BE49-F238E27FC236}">
                <a16:creationId xmlns:a16="http://schemas.microsoft.com/office/drawing/2014/main" xmlns="" id="{6D09FD5F-73D6-4A1A-A2EC-9E661A4BD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502" y="4807565"/>
            <a:ext cx="537885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3" name="AutoShape 346">
            <a:extLst>
              <a:ext uri="{FF2B5EF4-FFF2-40B4-BE49-F238E27FC236}">
                <a16:creationId xmlns:a16="http://schemas.microsoft.com/office/drawing/2014/main" xmlns="" id="{031FBE7B-12FD-4201-99B1-712583917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9295" y="4728966"/>
            <a:ext cx="792674" cy="20173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74" name="Text Box 347">
            <a:extLst>
              <a:ext uri="{FF2B5EF4-FFF2-40B4-BE49-F238E27FC236}">
                <a16:creationId xmlns:a16="http://schemas.microsoft.com/office/drawing/2014/main" xmlns="" id="{FCB6F06A-D171-4383-A592-9E8E0CE67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3176" y="3568320"/>
            <a:ext cx="489759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" name="Text Box 348">
            <a:extLst>
              <a:ext uri="{FF2B5EF4-FFF2-40B4-BE49-F238E27FC236}">
                <a16:creationId xmlns:a16="http://schemas.microsoft.com/office/drawing/2014/main" xmlns="" id="{F9A69D88-0EEC-44E5-AC5C-ACF9B05BB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886" y="3122926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" name="Text Box 349">
            <a:extLst>
              <a:ext uri="{FF2B5EF4-FFF2-40B4-BE49-F238E27FC236}">
                <a16:creationId xmlns:a16="http://schemas.microsoft.com/office/drawing/2014/main" xmlns="" id="{EA176491-9880-40F7-AB1D-EF0D31EBF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886" y="3565700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7" name="Text Box 350">
            <a:extLst>
              <a:ext uri="{FF2B5EF4-FFF2-40B4-BE49-F238E27FC236}">
                <a16:creationId xmlns:a16="http://schemas.microsoft.com/office/drawing/2014/main" xmlns="" id="{C5B43081-5EE2-4243-8B0B-8F6FE6B38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2645" y="3115066"/>
            <a:ext cx="721899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8" name="Text Box 351">
            <a:extLst>
              <a:ext uri="{FF2B5EF4-FFF2-40B4-BE49-F238E27FC236}">
                <a16:creationId xmlns:a16="http://schemas.microsoft.com/office/drawing/2014/main" xmlns="" id="{6EC7B6DE-F80D-44AE-8963-449E14D6F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2645" y="3536881"/>
            <a:ext cx="721899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" name="AutoShape 352">
            <a:extLst>
              <a:ext uri="{FF2B5EF4-FFF2-40B4-BE49-F238E27FC236}">
                <a16:creationId xmlns:a16="http://schemas.microsoft.com/office/drawing/2014/main" xmlns="" id="{79030A83-5774-4EE7-800D-DFA9606212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95577" y="3404572"/>
            <a:ext cx="2831" cy="22138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80" name="AutoShape 353">
            <a:extLst>
              <a:ext uri="{FF2B5EF4-FFF2-40B4-BE49-F238E27FC236}">
                <a16:creationId xmlns:a16="http://schemas.microsoft.com/office/drawing/2014/main" xmlns="" id="{47373A7D-FE61-4184-B4CE-1120CB9CE7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32459" y="2892369"/>
            <a:ext cx="962532" cy="343215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81" name="AutoShape 354">
            <a:extLst>
              <a:ext uri="{FF2B5EF4-FFF2-40B4-BE49-F238E27FC236}">
                <a16:creationId xmlns:a16="http://schemas.microsoft.com/office/drawing/2014/main" xmlns="" id="{DCCBB9E8-76B3-47A4-B448-DDBA0DBCE68B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6011" y="2916119"/>
            <a:ext cx="1435305" cy="356316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82" name="Text Box 383">
            <a:extLst>
              <a:ext uri="{FF2B5EF4-FFF2-40B4-BE49-F238E27FC236}">
                <a16:creationId xmlns:a16="http://schemas.microsoft.com/office/drawing/2014/main" xmlns="" id="{F942757B-A02A-4B9D-B4A2-78FB6417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277" y="5268679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$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3" name="AutoShape 384">
            <a:extLst>
              <a:ext uri="{FF2B5EF4-FFF2-40B4-BE49-F238E27FC236}">
                <a16:creationId xmlns:a16="http://schemas.microsoft.com/office/drawing/2014/main" xmlns="" id="{1ACA74A5-5C58-477F-B280-1165A60240C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1827" y="5066942"/>
            <a:ext cx="2831" cy="22138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84" name="Text Box 385">
            <a:extLst>
              <a:ext uri="{FF2B5EF4-FFF2-40B4-BE49-F238E27FC236}">
                <a16:creationId xmlns:a16="http://schemas.microsoft.com/office/drawing/2014/main" xmlns="" id="{B547EA08-98EC-4B73-9AA9-63BFDC6F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502" y="5239860"/>
            <a:ext cx="537885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" name="Text Box 386">
            <a:extLst>
              <a:ext uri="{FF2B5EF4-FFF2-40B4-BE49-F238E27FC236}">
                <a16:creationId xmlns:a16="http://schemas.microsoft.com/office/drawing/2014/main" xmlns="" id="{ECD30F3C-8184-4D3B-B4A9-DBDF09419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977" y="4136854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$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" name="AutoShape 387">
            <a:extLst>
              <a:ext uri="{FF2B5EF4-FFF2-40B4-BE49-F238E27FC236}">
                <a16:creationId xmlns:a16="http://schemas.microsoft.com/office/drawing/2014/main" xmlns="" id="{B84EBF89-DB2F-4543-9757-B21447191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1694" y="3924636"/>
            <a:ext cx="2831" cy="22138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87" name="Text Box 388">
            <a:extLst>
              <a:ext uri="{FF2B5EF4-FFF2-40B4-BE49-F238E27FC236}">
                <a16:creationId xmlns:a16="http://schemas.microsoft.com/office/drawing/2014/main" xmlns="" id="{D280A1C8-9B83-478E-A35C-2DCCAAC7E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0230" y="4018955"/>
            <a:ext cx="685096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" name="AutoShape 389">
            <a:extLst>
              <a:ext uri="{FF2B5EF4-FFF2-40B4-BE49-F238E27FC236}">
                <a16:creationId xmlns:a16="http://schemas.microsoft.com/office/drawing/2014/main" xmlns="" id="{D44C01FA-979A-4BEE-855C-4B3AC75CD6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95577" y="3857827"/>
            <a:ext cx="2831" cy="22138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89" name="Text Box 390">
            <a:extLst>
              <a:ext uri="{FF2B5EF4-FFF2-40B4-BE49-F238E27FC236}">
                <a16:creationId xmlns:a16="http://schemas.microsoft.com/office/drawing/2014/main" xmlns="" id="{5CB6B328-B87B-44FC-A2E4-5C83EC510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3693" y="4029435"/>
            <a:ext cx="699251" cy="3353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CA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13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" name="Text Box 391">
            <a:extLst>
              <a:ext uri="{FF2B5EF4-FFF2-40B4-BE49-F238E27FC236}">
                <a16:creationId xmlns:a16="http://schemas.microsoft.com/office/drawing/2014/main" xmlns="" id="{F2C8AEB9-8102-449B-AE33-2FBBA1D31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886" y="4063494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CA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$</a:t>
            </a: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C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1" name="Freeform 18">
            <a:extLst>
              <a:ext uri="{FF2B5EF4-FFF2-40B4-BE49-F238E27FC236}">
                <a16:creationId xmlns:a16="http://schemas.microsoft.com/office/drawing/2014/main" xmlns="" id="{A124F6DD-CCB0-494F-9A8C-D76FD6B6AE9A}"/>
              </a:ext>
            </a:extLst>
          </p:cNvPr>
          <p:cNvSpPr>
            <a:spLocks/>
          </p:cNvSpPr>
          <p:nvPr/>
        </p:nvSpPr>
        <p:spPr bwMode="auto">
          <a:xfrm>
            <a:off x="6905731" y="3369203"/>
            <a:ext cx="3872776" cy="501724"/>
          </a:xfrm>
          <a:custGeom>
            <a:avLst/>
            <a:gdLst>
              <a:gd name="T0" fmla="*/ 0 w 1026"/>
              <a:gd name="T1" fmla="*/ 254 h 352"/>
              <a:gd name="T2" fmla="*/ 537 w 1026"/>
              <a:gd name="T3" fmla="*/ 310 h 352"/>
              <a:gd name="T4" fmla="*/ 1026 w 1026"/>
              <a:gd name="T5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6" h="352">
                <a:moveTo>
                  <a:pt x="0" y="254"/>
                </a:moveTo>
                <a:cubicBezTo>
                  <a:pt x="183" y="303"/>
                  <a:pt x="366" y="352"/>
                  <a:pt x="537" y="310"/>
                </a:cubicBezTo>
                <a:cubicBezTo>
                  <a:pt x="708" y="268"/>
                  <a:pt x="867" y="134"/>
                  <a:pt x="1026" y="0"/>
                </a:cubicBezTo>
              </a:path>
            </a:pathLst>
          </a:custGeom>
          <a:noFill/>
          <a:ln w="3175">
            <a:solidFill>
              <a:srgbClr val="000000"/>
            </a:solidFill>
            <a:prstDash val="dash"/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92" name="Freeform 17">
            <a:extLst>
              <a:ext uri="{FF2B5EF4-FFF2-40B4-BE49-F238E27FC236}">
                <a16:creationId xmlns:a16="http://schemas.microsoft.com/office/drawing/2014/main" xmlns="" id="{68C13933-13A6-458C-9432-137460D92BF7}"/>
              </a:ext>
            </a:extLst>
          </p:cNvPr>
          <p:cNvSpPr>
            <a:spLocks/>
          </p:cNvSpPr>
          <p:nvPr/>
        </p:nvSpPr>
        <p:spPr bwMode="auto">
          <a:xfrm>
            <a:off x="6928379" y="3808048"/>
            <a:ext cx="3971860" cy="499104"/>
          </a:xfrm>
          <a:custGeom>
            <a:avLst/>
            <a:gdLst>
              <a:gd name="T0" fmla="*/ 0 w 1026"/>
              <a:gd name="T1" fmla="*/ 254 h 352"/>
              <a:gd name="T2" fmla="*/ 537 w 1026"/>
              <a:gd name="T3" fmla="*/ 310 h 352"/>
              <a:gd name="T4" fmla="*/ 1026 w 1026"/>
              <a:gd name="T5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6" h="352">
                <a:moveTo>
                  <a:pt x="0" y="254"/>
                </a:moveTo>
                <a:cubicBezTo>
                  <a:pt x="183" y="303"/>
                  <a:pt x="366" y="352"/>
                  <a:pt x="537" y="310"/>
                </a:cubicBezTo>
                <a:cubicBezTo>
                  <a:pt x="708" y="268"/>
                  <a:pt x="867" y="134"/>
                  <a:pt x="1026" y="0"/>
                </a:cubicBezTo>
              </a:path>
            </a:pathLst>
          </a:custGeom>
          <a:noFill/>
          <a:ln w="3175">
            <a:solidFill>
              <a:srgbClr val="000000"/>
            </a:solidFill>
            <a:prstDash val="dash"/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93" name="Freeform 16">
            <a:extLst>
              <a:ext uri="{FF2B5EF4-FFF2-40B4-BE49-F238E27FC236}">
                <a16:creationId xmlns:a16="http://schemas.microsoft.com/office/drawing/2014/main" xmlns="" id="{03F03B3E-04B5-4D89-A3DF-4B849B73395A}"/>
              </a:ext>
            </a:extLst>
          </p:cNvPr>
          <p:cNvSpPr>
            <a:spLocks/>
          </p:cNvSpPr>
          <p:nvPr/>
        </p:nvSpPr>
        <p:spPr bwMode="auto">
          <a:xfrm>
            <a:off x="4972173" y="3379682"/>
            <a:ext cx="2366696" cy="1490761"/>
          </a:xfrm>
          <a:custGeom>
            <a:avLst/>
            <a:gdLst>
              <a:gd name="T0" fmla="*/ 167 w 903"/>
              <a:gd name="T1" fmla="*/ 1123 h 1123"/>
              <a:gd name="T2" fmla="*/ 123 w 903"/>
              <a:gd name="T3" fmla="*/ 356 h 1123"/>
              <a:gd name="T4" fmla="*/ 903 w 903"/>
              <a:gd name="T5" fmla="*/ 0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3" h="1123">
                <a:moveTo>
                  <a:pt x="167" y="1123"/>
                </a:moveTo>
                <a:cubicBezTo>
                  <a:pt x="83" y="833"/>
                  <a:pt x="0" y="543"/>
                  <a:pt x="123" y="356"/>
                </a:cubicBezTo>
                <a:cubicBezTo>
                  <a:pt x="246" y="169"/>
                  <a:pt x="574" y="84"/>
                  <a:pt x="903" y="0"/>
                </a:cubicBezTo>
              </a:path>
            </a:pathLst>
          </a:custGeom>
          <a:noFill/>
          <a:ln w="3175">
            <a:solidFill>
              <a:srgbClr val="000000"/>
            </a:solidFill>
            <a:prstDash val="dash"/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94" name="Freeform 15">
            <a:extLst>
              <a:ext uri="{FF2B5EF4-FFF2-40B4-BE49-F238E27FC236}">
                <a16:creationId xmlns:a16="http://schemas.microsoft.com/office/drawing/2014/main" xmlns="" id="{6753D2B4-00FF-43BC-9B8D-30C39B663600}"/>
              </a:ext>
            </a:extLst>
          </p:cNvPr>
          <p:cNvSpPr>
            <a:spLocks/>
          </p:cNvSpPr>
          <p:nvPr/>
        </p:nvSpPr>
        <p:spPr bwMode="auto">
          <a:xfrm>
            <a:off x="8057939" y="3159605"/>
            <a:ext cx="2700752" cy="442774"/>
          </a:xfrm>
          <a:custGeom>
            <a:avLst/>
            <a:gdLst>
              <a:gd name="T0" fmla="*/ 975 w 975"/>
              <a:gd name="T1" fmla="*/ 379 h 379"/>
              <a:gd name="T2" fmla="*/ 467 w 975"/>
              <a:gd name="T3" fmla="*/ 47 h 379"/>
              <a:gd name="T4" fmla="*/ 0 w 975"/>
              <a:gd name="T5" fmla="*/ 95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5" h="379">
                <a:moveTo>
                  <a:pt x="975" y="379"/>
                </a:moveTo>
                <a:cubicBezTo>
                  <a:pt x="802" y="236"/>
                  <a:pt x="629" y="94"/>
                  <a:pt x="467" y="47"/>
                </a:cubicBezTo>
                <a:cubicBezTo>
                  <a:pt x="305" y="0"/>
                  <a:pt x="152" y="47"/>
                  <a:pt x="0" y="95"/>
                </a:cubicBezTo>
              </a:path>
            </a:pathLst>
          </a:custGeom>
          <a:noFill/>
          <a:ln w="3175">
            <a:solidFill>
              <a:srgbClr val="000000"/>
            </a:solidFill>
            <a:prstDash val="dash"/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295" name="AutoShape 354">
            <a:extLst>
              <a:ext uri="{FF2B5EF4-FFF2-40B4-BE49-F238E27FC236}">
                <a16:creationId xmlns:a16="http://schemas.microsoft.com/office/drawing/2014/main" xmlns="" id="{FEF7924A-12B2-414E-9C5F-F627951B0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3052" y="3388853"/>
            <a:ext cx="1152208" cy="25413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303" name="Freeform 6">
            <a:extLst>
              <a:ext uri="{FF2B5EF4-FFF2-40B4-BE49-F238E27FC236}">
                <a16:creationId xmlns:a16="http://schemas.microsoft.com/office/drawing/2014/main" xmlns="" id="{CD1CEA6F-BC03-41EE-8C68-D7854A944567}"/>
              </a:ext>
            </a:extLst>
          </p:cNvPr>
          <p:cNvSpPr>
            <a:spLocks/>
          </p:cNvSpPr>
          <p:nvPr/>
        </p:nvSpPr>
        <p:spPr bwMode="auto">
          <a:xfrm>
            <a:off x="8482586" y="3398023"/>
            <a:ext cx="2448795" cy="1570671"/>
          </a:xfrm>
          <a:custGeom>
            <a:avLst/>
            <a:gdLst>
              <a:gd name="T0" fmla="*/ 0 w 865"/>
              <a:gd name="T1" fmla="*/ 1199 h 1199"/>
              <a:gd name="T2" fmla="*/ 598 w 865"/>
              <a:gd name="T3" fmla="*/ 828 h 1199"/>
              <a:gd name="T4" fmla="*/ 865 w 865"/>
              <a:gd name="T5" fmla="*/ 0 h 1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5" h="1199">
                <a:moveTo>
                  <a:pt x="0" y="1199"/>
                </a:moveTo>
                <a:cubicBezTo>
                  <a:pt x="227" y="1113"/>
                  <a:pt x="454" y="1028"/>
                  <a:pt x="598" y="828"/>
                </a:cubicBezTo>
                <a:cubicBezTo>
                  <a:pt x="742" y="628"/>
                  <a:pt x="803" y="314"/>
                  <a:pt x="865" y="0"/>
                </a:cubicBezTo>
              </a:path>
            </a:pathLst>
          </a:custGeom>
          <a:noFill/>
          <a:ln w="3175">
            <a:solidFill>
              <a:srgbClr val="000000"/>
            </a:solidFill>
            <a:prstDash val="dash"/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304" name="Freeform 5">
            <a:extLst>
              <a:ext uri="{FF2B5EF4-FFF2-40B4-BE49-F238E27FC236}">
                <a16:creationId xmlns:a16="http://schemas.microsoft.com/office/drawing/2014/main" xmlns="" id="{A79B92AC-DAEC-4728-B6C0-B8BF91736C55}"/>
              </a:ext>
            </a:extLst>
          </p:cNvPr>
          <p:cNvSpPr>
            <a:spLocks/>
          </p:cNvSpPr>
          <p:nvPr/>
        </p:nvSpPr>
        <p:spPr bwMode="auto">
          <a:xfrm>
            <a:off x="6897237" y="3880097"/>
            <a:ext cx="2315738" cy="698221"/>
          </a:xfrm>
          <a:custGeom>
            <a:avLst/>
            <a:gdLst>
              <a:gd name="T0" fmla="*/ 0 w 788"/>
              <a:gd name="T1" fmla="*/ 582 h 582"/>
              <a:gd name="T2" fmla="*/ 576 w 788"/>
              <a:gd name="T3" fmla="*/ 451 h 582"/>
              <a:gd name="T4" fmla="*/ 788 w 788"/>
              <a:gd name="T5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8" h="582">
                <a:moveTo>
                  <a:pt x="0" y="582"/>
                </a:moveTo>
                <a:cubicBezTo>
                  <a:pt x="222" y="565"/>
                  <a:pt x="445" y="548"/>
                  <a:pt x="576" y="451"/>
                </a:cubicBezTo>
                <a:cubicBezTo>
                  <a:pt x="707" y="354"/>
                  <a:pt x="747" y="177"/>
                  <a:pt x="788" y="0"/>
                </a:cubicBezTo>
              </a:path>
            </a:pathLst>
          </a:custGeom>
          <a:noFill/>
          <a:ln w="3175">
            <a:solidFill>
              <a:srgbClr val="000000"/>
            </a:solidFill>
            <a:prstDash val="dash"/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400" b="1"/>
          </a:p>
        </p:txBody>
      </p:sp>
      <p:sp>
        <p:nvSpPr>
          <p:cNvPr id="306" name="Text Box 359">
            <a:extLst>
              <a:ext uri="{FF2B5EF4-FFF2-40B4-BE49-F238E27FC236}">
                <a16:creationId xmlns:a16="http://schemas.microsoft.com/office/drawing/2014/main" xmlns="" id="{89684915-2A15-470C-A03B-5E6229D33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2935" y="2705041"/>
            <a:ext cx="348211" cy="29212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r>
              <a:rPr kumimoji="0" lang="en-US" altLang="zh-CN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DaunPenh" panose="01010101010101010101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€</a:t>
            </a:r>
            <a:endParaRPr kumimoji="0" lang="en-US" altLang="zh-CN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28600" algn="l"/>
                <a:tab pos="342900" algn="l"/>
                <a:tab pos="457200" algn="l"/>
                <a:tab pos="571500" algn="l"/>
                <a:tab pos="685800" algn="l"/>
                <a:tab pos="800100" algn="l"/>
              </a:tabLst>
            </a:pPr>
            <a:endParaRPr kumimoji="0" lang="en-US" altLang="zh-CN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7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153967D8-A393-4913-98F9-4208327DB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BWT-Index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A25A2B8-88E9-440C-BCA2-059B9B01E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79" y="1603424"/>
            <a:ext cx="10913716" cy="425132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Burrows-Wheeler Transform (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BWT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 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=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c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1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c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1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g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1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c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3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$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xmlns="" id="{4F8CAA4B-A27A-4F94-8025-528E4AADE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xmlns="" id="{0A18FFA1-CD2B-4A55-BDE4-83018A6B2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9559" y="3612322"/>
            <a:ext cx="2775629" cy="237716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7425" algn="l"/>
                <a:tab pos="1254125" algn="l"/>
                <a:tab pos="1525588" algn="l"/>
                <a:tab pos="1792288" algn="l"/>
                <a:tab pos="2065338" algn="l"/>
                <a:tab pos="2332038" algn="l"/>
              </a:tabLst>
            </a:pPr>
            <a:r>
              <a:rPr kumimoji="0" lang="en-CA" altLang="zh-CN" b="0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kumimoji="0" lang="en-CA" altLang="zh-CN" b="0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	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	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g</a:t>
            </a:r>
            <a:r>
              <a:rPr kumimoji="0" lang="en-CA" altLang="zh-CN" b="0" i="0" u="none" strike="noStrike" cap="none" normalizeH="0" baseline="-2500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	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	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	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endParaRPr lang="en-CA" altLang="zh-CN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987425" algn="l"/>
                <a:tab pos="1254125" algn="l"/>
                <a:tab pos="1525588" algn="l"/>
                <a:tab pos="1792288" algn="l"/>
                <a:tab pos="2065338" algn="l"/>
                <a:tab pos="2332038" algn="l"/>
              </a:tabLst>
            </a:pPr>
            <a:r>
              <a:rPr kumimoji="0" lang="en-CA" altLang="zh-CN" b="0" i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kumimoji="0" lang="en-CA" altLang="zh-CN" b="0" i="0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$	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c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g</a:t>
            </a:r>
            <a:r>
              <a:rPr kumimoji="0" lang="en-CA" altLang="zh-CN" b="0" i="0" u="none" strike="noStrike" cap="none" normalizeH="0" baseline="-2500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kumimoji="0" lang="en-CA" altLang="zh-CN" b="0" u="none" strike="noStrike" cap="none" normalizeH="0" baseline="-2500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	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kumimoji="0" lang="en-CA" altLang="zh-CN" b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endParaRPr lang="en-CA" altLang="zh-CN" i="1" u="none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987425" algn="l"/>
                <a:tab pos="1254125" algn="l"/>
                <a:tab pos="1525588" algn="l"/>
                <a:tab pos="1792288" algn="l"/>
                <a:tab pos="2065338" algn="l"/>
                <a:tab pos="2332038" algn="l"/>
              </a:tabLst>
            </a:pPr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kumimoji="0" lang="en-CA" altLang="zh-CN" b="0" i="1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1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1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kumimoji="0" lang="en-CA" altLang="zh-CN" b="0" i="0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$	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c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kumimoji="0" lang="en-CA" altLang="zh-CN" b="0" u="none" strike="noStrike" cap="none" normalizeH="0" baseline="-2500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g</a:t>
            </a:r>
            <a:r>
              <a:rPr kumimoji="0" lang="en-CA" altLang="zh-CN" b="0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lang="en-CA" altLang="zh-CN" i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987425" algn="l"/>
                <a:tab pos="1254125" algn="l"/>
                <a:tab pos="1525588" algn="l"/>
                <a:tab pos="1792288" algn="l"/>
                <a:tab pos="2065338" algn="l"/>
                <a:tab pos="2332038" algn="l"/>
              </a:tabLst>
            </a:pP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g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c</a:t>
            </a:r>
            <a:r>
              <a:rPr kumimoji="0" lang="en-CA" altLang="zh-CN" b="0" i="0" u="none" strike="noStrike" cap="none" normalizeH="0" baseline="-2500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lang="en-CA" altLang="zh-CN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lang="en-CA" altLang="zh-CN" i="1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endParaRPr lang="en-CA" altLang="zh-CN" i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987425" algn="l"/>
                <a:tab pos="1254125" algn="l"/>
                <a:tab pos="1525588" algn="l"/>
                <a:tab pos="1792288" algn="l"/>
                <a:tab pos="2065338" algn="l"/>
                <a:tab pos="2332038" algn="l"/>
              </a:tabLst>
            </a:pP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kumimoji="0" lang="en-CA" altLang="zh-CN" b="0" i="0" u="none" strike="noStrike" cap="none" normalizeH="0" baseline="-2500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kumimoji="0" lang="en-CA" altLang="zh-CN" b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c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c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kumimoji="0" lang="en-CA" altLang="zh-CN" b="0" u="none" strike="noStrike" cap="none" normalizeH="0" baseline="-2500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g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endParaRPr lang="en-CA" altLang="zh-CN" i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987425" algn="l"/>
                <a:tab pos="1254125" algn="l"/>
                <a:tab pos="1525588" algn="l"/>
                <a:tab pos="1792288" algn="l"/>
                <a:tab pos="2065338" algn="l"/>
                <a:tab pos="2332038" algn="l"/>
              </a:tabLst>
            </a:pP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g</a:t>
            </a:r>
            <a:r>
              <a:rPr kumimoji="0" lang="en-CA" altLang="zh-CN" b="0" u="none" strike="noStrike" cap="none" normalizeH="0" baseline="-2500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c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kumimoji="0" lang="en-CA" altLang="zh-CN" b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lang="en-CA" altLang="zh-CN" i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987425" algn="l"/>
                <a:tab pos="1254125" algn="l"/>
                <a:tab pos="1525588" algn="l"/>
                <a:tab pos="1792288" algn="l"/>
                <a:tab pos="2065338" algn="l"/>
                <a:tab pos="2332038" algn="l"/>
              </a:tabLst>
            </a:pP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kumimoji="0" lang="en-CA" altLang="zh-CN" b="0" i="0" u="none" strike="noStrike" cap="none" normalizeH="0" baseline="-2500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g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c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kumimoji="0" lang="en-CA" altLang="zh-CN" b="0" u="none" strike="noStrike" cap="none" normalizeH="0" baseline="-2500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lang="en-CA" altLang="zh-CN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endParaRPr lang="en-CA" altLang="zh-CN" i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987425" algn="l"/>
                <a:tab pos="1254125" algn="l"/>
                <a:tab pos="1525588" algn="l"/>
                <a:tab pos="1792288" algn="l"/>
                <a:tab pos="2065338" algn="l"/>
                <a:tab pos="2332038" algn="l"/>
              </a:tabLst>
            </a:pP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g</a:t>
            </a:r>
            <a:r>
              <a:rPr kumimoji="0" lang="en-CA" altLang="zh-CN" b="0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c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kumimoji="0" lang="en-CA" altLang="zh-CN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c</a:t>
            </a:r>
            <a:r>
              <a:rPr lang="en-CA" altLang="zh-CN" baseline="-25000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c</a:t>
            </a:r>
            <a:r>
              <a:rPr kumimoji="0" lang="en-CA" altLang="zh-CN" b="0" u="none" strike="noStrike" cap="none" normalizeH="0" baseline="-2500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kumimoji="0" lang="en-CA" altLang="zh-CN" b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xmlns="" id="{3C38B6F4-C70A-466C-B2E8-DE86919C6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575" y="3357415"/>
            <a:ext cx="778328" cy="269738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rk</a:t>
            </a:r>
            <a:r>
              <a:rPr kumimoji="0" lang="en-US" altLang="zh-CN" b="0" i="1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F</a:t>
            </a:r>
            <a:endParaRPr kumimoji="0" lang="en-US" altLang="zh-CN" b="0" i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-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xmlns="" id="{F56CB40E-3B01-4CFA-900B-9EA068AF5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671" y="3373743"/>
            <a:ext cx="767443" cy="282801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rk</a:t>
            </a:r>
            <a:r>
              <a:rPr kumimoji="0" lang="en-US" altLang="zh-CN" b="0" i="1" u="sng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L  </a:t>
            </a:r>
            <a:endParaRPr kumimoji="0" lang="en-US" altLang="zh-CN" b="0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2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-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BCEC195-E113-4425-AC81-6C2B4D292C56}"/>
              </a:ext>
            </a:extLst>
          </p:cNvPr>
          <p:cNvSpPr txBox="1"/>
          <p:nvPr/>
        </p:nvSpPr>
        <p:spPr>
          <a:xfrm>
            <a:off x="4298561" y="331160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Calibri" pitchFamily="34" charset="0"/>
              </a:rPr>
              <a:t>F</a:t>
            </a:r>
            <a:endParaRPr lang="zh-CN" altLang="en-US" i="1" dirty="0">
              <a:latin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56F15F5-0633-4C3C-BA4F-8464123E20C7}"/>
              </a:ext>
            </a:extLst>
          </p:cNvPr>
          <p:cNvSpPr txBox="1"/>
          <p:nvPr/>
        </p:nvSpPr>
        <p:spPr>
          <a:xfrm>
            <a:off x="6219200" y="333337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Calibri" pitchFamily="34" charset="0"/>
              </a:rPr>
              <a:t>L</a:t>
            </a:r>
            <a:endParaRPr lang="zh-CN" altLang="en-US" i="1" dirty="0">
              <a:latin typeface="Calibri" pitchFamily="34" charset="0"/>
            </a:endParaRPr>
          </a:p>
        </p:txBody>
      </p:sp>
      <p:sp>
        <p:nvSpPr>
          <p:cNvPr id="13" name="矩形 13">
            <a:extLst>
              <a:ext uri="{FF2B5EF4-FFF2-40B4-BE49-F238E27FC236}">
                <a16:creationId xmlns:a16="http://schemas.microsoft.com/office/drawing/2014/main" xmlns="" id="{E4EB00C5-1700-4DDA-BFC6-BE465E9DCDB8}"/>
              </a:ext>
            </a:extLst>
          </p:cNvPr>
          <p:cNvSpPr/>
          <p:nvPr/>
        </p:nvSpPr>
        <p:spPr>
          <a:xfrm>
            <a:off x="6236145" y="5565909"/>
            <a:ext cx="718457" cy="293914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4">
            <a:extLst>
              <a:ext uri="{FF2B5EF4-FFF2-40B4-BE49-F238E27FC236}">
                <a16:creationId xmlns:a16="http://schemas.microsoft.com/office/drawing/2014/main" xmlns="" id="{F4FE5A92-BB5D-4281-B5A1-CF0EBE473914}"/>
              </a:ext>
            </a:extLst>
          </p:cNvPr>
          <p:cNvSpPr/>
          <p:nvPr/>
        </p:nvSpPr>
        <p:spPr>
          <a:xfrm>
            <a:off x="3912118" y="4460044"/>
            <a:ext cx="718457" cy="293914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6">
            <a:extLst>
              <a:ext uri="{FF2B5EF4-FFF2-40B4-BE49-F238E27FC236}">
                <a16:creationId xmlns:a16="http://schemas.microsoft.com/office/drawing/2014/main" xmlns="" id="{CCCCC162-2A4B-4E7C-B271-5438C7047AB1}"/>
              </a:ext>
            </a:extLst>
          </p:cNvPr>
          <p:cNvCxnSpPr/>
          <p:nvPr/>
        </p:nvCxnSpPr>
        <p:spPr>
          <a:xfrm rot="10800000" flipV="1">
            <a:off x="7078502" y="5237998"/>
            <a:ext cx="277584" cy="22859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9">
            <a:extLst>
              <a:ext uri="{FF2B5EF4-FFF2-40B4-BE49-F238E27FC236}">
                <a16:creationId xmlns:a16="http://schemas.microsoft.com/office/drawing/2014/main" xmlns="" id="{642179DE-4A39-4322-AE94-01CD7FE5EE55}"/>
              </a:ext>
            </a:extLst>
          </p:cNvPr>
          <p:cNvCxnSpPr/>
          <p:nvPr/>
        </p:nvCxnSpPr>
        <p:spPr>
          <a:xfrm>
            <a:off x="3514789" y="4487261"/>
            <a:ext cx="342902" cy="11429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59BC71-2B3F-4A43-9855-81A8298B6509}"/>
              </a:ext>
            </a:extLst>
          </p:cNvPr>
          <p:cNvSpPr txBox="1"/>
          <p:nvPr/>
        </p:nvSpPr>
        <p:spPr>
          <a:xfrm>
            <a:off x="7060748" y="4767190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rank: 3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48B307C-B166-4F0A-9E89-04C24053CEAB}"/>
              </a:ext>
            </a:extLst>
          </p:cNvPr>
          <p:cNvSpPr txBox="1"/>
          <p:nvPr/>
        </p:nvSpPr>
        <p:spPr>
          <a:xfrm>
            <a:off x="2990913" y="4021662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rank: 3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3">
            <a:extLst>
              <a:ext uri="{FF2B5EF4-FFF2-40B4-BE49-F238E27FC236}">
                <a16:creationId xmlns:a16="http://schemas.microsoft.com/office/drawing/2014/main" xmlns="" id="{1A4214DC-293D-4274-8072-2C8894A26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xmlns="" id="{252669F2-86A8-4707-A563-2E3C615DA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84" y="3461183"/>
            <a:ext cx="2775629" cy="237716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xmlns="" id="{483AEC43-908B-45EE-A75F-51C070077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84" y="3629025"/>
            <a:ext cx="2775629" cy="241722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 algn="just" eaLnBrk="1" hangingPunct="1">
              <a:tabLst>
                <a:tab pos="714375" algn="l"/>
                <a:tab pos="987425" algn="l"/>
                <a:tab pos="1254125" algn="l"/>
                <a:tab pos="1525588" algn="l"/>
                <a:tab pos="1792288" algn="l"/>
                <a:tab pos="2065338" algn="l"/>
                <a:tab pos="2332038" algn="l"/>
              </a:tabLst>
            </a:pPr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	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	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	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g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	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3	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3	</a:t>
            </a:r>
            <a:r>
              <a:rPr lang="en-CA" altLang="zh-CN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</a:p>
          <a:p>
            <a:pPr lvl="1" algn="just" eaLnBrk="1" hangingPunct="1">
              <a:tabLst>
                <a:tab pos="714375" algn="l"/>
                <a:tab pos="987425" algn="l"/>
                <a:tab pos="1254125" algn="l"/>
                <a:tab pos="1525588" algn="l"/>
                <a:tab pos="1792288" algn="l"/>
                <a:tab pos="2065338" algn="l"/>
                <a:tab pos="2332038" algn="l"/>
              </a:tabLst>
            </a:pPr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g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lang="en-CA" altLang="zh-CN" dirty="0">
                <a:latin typeface="Calibri" pitchFamily="34" charset="0"/>
                <a:ea typeface="宋体" pitchFamily="2" charset="-122"/>
                <a:cs typeface="宋体" pitchFamily="2" charset="-122"/>
              </a:rPr>
              <a:t>$	</a:t>
            </a:r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lang="en-CA" altLang="zh-CN" i="1" baseline="-25000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lvl="1" algn="just" eaLnBrk="1" hangingPunct="1">
              <a:tabLst>
                <a:tab pos="714375" algn="l"/>
                <a:tab pos="987425" algn="l"/>
                <a:tab pos="1254125" algn="l"/>
                <a:tab pos="1525588" algn="l"/>
                <a:tab pos="1792288" algn="l"/>
                <a:tab pos="2065338" algn="l"/>
                <a:tab pos="2332038" algn="l"/>
              </a:tabLst>
            </a:pPr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g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lang="en-CA" altLang="zh-CN" dirty="0">
                <a:latin typeface="Calibri" pitchFamily="34" charset="0"/>
                <a:ea typeface="宋体" pitchFamily="2" charset="-122"/>
                <a:cs typeface="宋体" pitchFamily="2" charset="-122"/>
              </a:rPr>
              <a:t>$	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endParaRPr lang="en-CA" altLang="zh-CN" baseline="-25000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lvl="1" algn="just" eaLnBrk="1" hangingPunct="1">
              <a:tabLst>
                <a:tab pos="714375" algn="l"/>
                <a:tab pos="987425" algn="l"/>
                <a:tab pos="1254125" algn="l"/>
                <a:tab pos="1525588" algn="l"/>
                <a:tab pos="1792288" algn="l"/>
                <a:tab pos="2065338" algn="l"/>
                <a:tab pos="2332038" algn="l"/>
              </a:tabLst>
            </a:pPr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g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lang="en-CA" altLang="zh-CN" dirty="0"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</a:p>
          <a:p>
            <a:pPr lvl="1" algn="just" eaLnBrk="1" hangingPunct="1">
              <a:tabLst>
                <a:tab pos="714375" algn="l"/>
                <a:tab pos="987425" algn="l"/>
                <a:tab pos="1254125" algn="l"/>
                <a:tab pos="1525588" algn="l"/>
                <a:tab pos="1792288" algn="l"/>
                <a:tab pos="2065338" algn="l"/>
                <a:tab pos="2332038" algn="l"/>
              </a:tabLst>
            </a:pPr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lang="en-CA" altLang="zh-CN" dirty="0">
                <a:latin typeface="Calibri" pitchFamily="34" charset="0"/>
                <a:ea typeface="宋体" pitchFamily="2" charset="-122"/>
                <a:cs typeface="宋体" pitchFamily="2" charset="-122"/>
              </a:rPr>
              <a:t>$	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g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lang="en-CA" altLang="zh-CN" i="1" baseline="-25000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lvl="1" algn="just" eaLnBrk="1" hangingPunct="1">
              <a:tabLst>
                <a:tab pos="714375" algn="l"/>
                <a:tab pos="987425" algn="l"/>
                <a:tab pos="1254125" algn="l"/>
                <a:tab pos="1525588" algn="l"/>
                <a:tab pos="1792288" algn="l"/>
                <a:tab pos="2065338" algn="l"/>
                <a:tab pos="2332038" algn="l"/>
              </a:tabLst>
            </a:pPr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lang="en-CA" altLang="zh-CN" dirty="0"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g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endParaRPr lang="en-CA" altLang="zh-CN" i="1" baseline="-25000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lvl="1" algn="just" eaLnBrk="1" hangingPunct="1">
              <a:tabLst>
                <a:tab pos="714375" algn="l"/>
                <a:tab pos="987425" algn="l"/>
                <a:tab pos="1254125" algn="l"/>
                <a:tab pos="1525588" algn="l"/>
                <a:tab pos="1792288" algn="l"/>
                <a:tab pos="2065338" algn="l"/>
                <a:tab pos="2332038" algn="l"/>
              </a:tabLst>
            </a:pPr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lang="en-CA" altLang="zh-CN" dirty="0"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g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endParaRPr lang="en-CA" altLang="zh-CN" dirty="0">
              <a:solidFill>
                <a:srgbClr val="FF0000"/>
              </a:solidFill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lvl="1" algn="just" eaLnBrk="1" hangingPunct="1">
              <a:tabLst>
                <a:tab pos="714375" algn="l"/>
                <a:tab pos="987425" algn="l"/>
                <a:tab pos="1254125" algn="l"/>
                <a:tab pos="1525588" algn="l"/>
                <a:tab pos="1792288" algn="l"/>
                <a:tab pos="2065338" algn="l"/>
                <a:tab pos="2332038" algn="l"/>
              </a:tabLst>
            </a:pPr>
            <a:r>
              <a:rPr kumimoji="0" lang="en-CA" altLang="zh-CN" b="0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kumimoji="0" lang="en-CA" altLang="zh-CN" b="0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g</a:t>
            </a:r>
            <a:r>
              <a:rPr kumimoji="0" lang="en-CA" altLang="zh-CN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	</a:t>
            </a:r>
            <a:r>
              <a:rPr kumimoji="0" lang="en-CA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endParaRPr kumimoji="0" lang="en-CA" altLang="zh-CN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zh-CN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D99FF59-17DC-4E1A-8D45-A7324FD5DD81}"/>
              </a:ext>
            </a:extLst>
          </p:cNvPr>
          <p:cNvSpPr txBox="1"/>
          <p:nvPr/>
        </p:nvSpPr>
        <p:spPr>
          <a:xfrm>
            <a:off x="3939559" y="2921078"/>
            <a:ext cx="302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5014F8"/>
                </a:solidFill>
                <a:latin typeface="Calibri" pitchFamily="34" charset="0"/>
              </a:rPr>
              <a:t>Rank correspondence:</a:t>
            </a:r>
            <a:endParaRPr lang="zh-CN" altLang="en-US" sz="2400" b="1" dirty="0">
              <a:solidFill>
                <a:srgbClr val="5014F8"/>
              </a:solidFill>
              <a:latin typeface="Calibri" pitchFamily="34" charset="0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xmlns="" id="{1217FB57-1E25-4DF2-8B42-DC23221D3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4" name="Group 1">
            <a:extLst>
              <a:ext uri="{FF2B5EF4-FFF2-40B4-BE49-F238E27FC236}">
                <a16:creationId xmlns:a16="http://schemas.microsoft.com/office/drawing/2014/main" xmlns="" id="{0874B6F0-33AF-4064-A8D2-AC13B6D7440C}"/>
              </a:ext>
            </a:extLst>
          </p:cNvPr>
          <p:cNvGrpSpPr>
            <a:grpSpLocks/>
          </p:cNvGrpSpPr>
          <p:nvPr/>
        </p:nvGrpSpPr>
        <p:grpSpPr bwMode="auto">
          <a:xfrm>
            <a:off x="7068698" y="3560237"/>
            <a:ext cx="4437502" cy="803362"/>
            <a:chOff x="6571" y="4429"/>
            <a:chExt cx="5366" cy="1264"/>
          </a:xfrm>
        </p:grpSpPr>
        <p:sp>
          <p:nvSpPr>
            <p:cNvPr id="25" name="AutoShape 8">
              <a:extLst>
                <a:ext uri="{FF2B5EF4-FFF2-40B4-BE49-F238E27FC236}">
                  <a16:creationId xmlns:a16="http://schemas.microsoft.com/office/drawing/2014/main" xmlns="" id="{738B9467-6FEC-42A6-B6C8-7162E3ED7DA9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6571" y="4484"/>
              <a:ext cx="5366" cy="1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Text Box 6">
              <a:extLst>
                <a:ext uri="{FF2B5EF4-FFF2-40B4-BE49-F238E27FC236}">
                  <a16:creationId xmlns:a16="http://schemas.microsoft.com/office/drawing/2014/main" xmlns="" id="{B946F3B6-4170-4FC0-9EB4-CFCC28F7E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2" y="4474"/>
              <a:ext cx="1311" cy="4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L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[</a:t>
              </a:r>
              <a:r>
                <a:rPr kumimoji="0" lang="en-CA" altLang="en-US" sz="20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i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] = $,</a:t>
              </a:r>
              <a:endParaRPr kumimoji="0" lang="en-C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7" name="Text Box 5">
              <a:extLst>
                <a:ext uri="{FF2B5EF4-FFF2-40B4-BE49-F238E27FC236}">
                  <a16:creationId xmlns:a16="http://schemas.microsoft.com/office/drawing/2014/main" xmlns="" id="{BA4FA1A3-FE5E-481F-A794-44D5E7E717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9" y="4429"/>
              <a:ext cx="1675" cy="4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if</a:t>
              </a: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 SA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[</a:t>
              </a:r>
              <a:r>
                <a:rPr kumimoji="0" lang="en-CA" altLang="en-US" sz="20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i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] = 1;</a:t>
              </a:r>
              <a:endParaRPr kumimoji="0" lang="en-C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8" name="Text Box 4">
              <a:extLst>
                <a:ext uri="{FF2B5EF4-FFF2-40B4-BE49-F238E27FC236}">
                  <a16:creationId xmlns:a16="http://schemas.microsoft.com/office/drawing/2014/main" xmlns="" id="{B84272AC-D4EE-40E5-B208-2CD75B6AA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2" y="5155"/>
              <a:ext cx="2450" cy="44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L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[</a:t>
              </a:r>
              <a:r>
                <a:rPr kumimoji="0" lang="en-CA" altLang="en-US" sz="20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i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] = </a:t>
              </a: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s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[</a:t>
              </a:r>
              <a:r>
                <a:rPr lang="en-CA" altLang="en-US" sz="2000" b="1" i="1" dirty="0">
                  <a:ea typeface="宋体" pitchFamily="2" charset="-122"/>
                  <a:cs typeface="Times New Roman" pitchFamily="18" charset="0"/>
                </a:rPr>
                <a:t>SA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[</a:t>
              </a:r>
              <a:r>
                <a:rPr kumimoji="0" lang="en-CA" altLang="en-US" sz="20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i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] – 1],</a:t>
              </a:r>
              <a:endParaRPr kumimoji="0" lang="en-C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9" name="Text Box 3">
              <a:extLst>
                <a:ext uri="{FF2B5EF4-FFF2-40B4-BE49-F238E27FC236}">
                  <a16:creationId xmlns:a16="http://schemas.microsoft.com/office/drawing/2014/main" xmlns="" id="{0C0EE441-8713-4A49-9B49-6ABFA737BA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9" y="5155"/>
              <a:ext cx="1675" cy="53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otherwise.</a:t>
              </a:r>
              <a:endParaRPr kumimoji="0" lang="en-C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0" name="AutoShape 2">
              <a:extLst>
                <a:ext uri="{FF2B5EF4-FFF2-40B4-BE49-F238E27FC236}">
                  <a16:creationId xmlns:a16="http://schemas.microsoft.com/office/drawing/2014/main" xmlns="" id="{9EE31EB6-B373-4DA1-A4B0-DFDE572DC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6" y="4609"/>
              <a:ext cx="84" cy="889"/>
            </a:xfrm>
            <a:prstGeom prst="leftBrace">
              <a:avLst>
                <a:gd name="adj1" fmla="val 54663"/>
                <a:gd name="adj2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6EB3707-0D34-48AC-B061-A541FF6CCBE3}"/>
              </a:ext>
            </a:extLst>
          </p:cNvPr>
          <p:cNvSpPr txBox="1"/>
          <p:nvPr/>
        </p:nvSpPr>
        <p:spPr>
          <a:xfrm>
            <a:off x="7745315" y="2911552"/>
            <a:ext cx="2538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5014F8"/>
                </a:solidFill>
                <a:latin typeface="Calibri" pitchFamily="34" charset="0"/>
              </a:rPr>
              <a:t>BWT construction:</a:t>
            </a:r>
            <a:endParaRPr lang="zh-CN" altLang="en-US" sz="2400" b="1" dirty="0">
              <a:solidFill>
                <a:srgbClr val="5014F8"/>
              </a:solidFill>
              <a:latin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E97D36D-BB13-4982-9549-0382A5FFDA2F}"/>
              </a:ext>
            </a:extLst>
          </p:cNvPr>
          <p:cNvSpPr txBox="1"/>
          <p:nvPr/>
        </p:nvSpPr>
        <p:spPr>
          <a:xfrm>
            <a:off x="7793241" y="4601560"/>
            <a:ext cx="273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5014F8"/>
                </a:solidFill>
                <a:latin typeface="Calibri" pitchFamily="34" charset="0"/>
              </a:rPr>
              <a:t>SA</a:t>
            </a:r>
            <a:r>
              <a:rPr lang="en-US" altLang="zh-CN" sz="2400" b="1" dirty="0">
                <a:solidFill>
                  <a:srgbClr val="5014F8"/>
                </a:solidFill>
                <a:latin typeface="Calibri" pitchFamily="34" charset="0"/>
              </a:rPr>
              <a:t>[…] – suffix array</a:t>
            </a:r>
            <a:endParaRPr lang="zh-CN" altLang="en-US" sz="2400" b="1" dirty="0">
              <a:solidFill>
                <a:srgbClr val="5014F8"/>
              </a:solidFill>
              <a:latin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0F5E134-3261-4F93-8CE9-E4C4A7222404}"/>
              </a:ext>
            </a:extLst>
          </p:cNvPr>
          <p:cNvSpPr txBox="1"/>
          <p:nvPr/>
        </p:nvSpPr>
        <p:spPr>
          <a:xfrm>
            <a:off x="4764642" y="5854749"/>
            <a:ext cx="1604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 eaLnBrk="1" hangingPunct="1"/>
            <a:r>
              <a:rPr lang="en-US" altLang="zh-CN" sz="2000" i="1" u="sng" dirty="0">
                <a:solidFill>
                  <a:srgbClr val="5014F8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rk</a:t>
            </a:r>
            <a:r>
              <a:rPr lang="en-US" altLang="zh-CN" sz="2000" i="1" baseline="-25000" dirty="0">
                <a:solidFill>
                  <a:srgbClr val="5014F8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F</a:t>
            </a:r>
            <a:r>
              <a:rPr lang="en-US" altLang="zh-CN" sz="2000" dirty="0">
                <a:solidFill>
                  <a:srgbClr val="5014F8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(</a:t>
            </a:r>
            <a:r>
              <a:rPr lang="en-US" altLang="zh-CN" sz="2000" i="1" dirty="0">
                <a:solidFill>
                  <a:srgbClr val="5014F8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e</a:t>
            </a:r>
            <a:r>
              <a:rPr lang="en-US" altLang="zh-CN" sz="2000" dirty="0">
                <a:solidFill>
                  <a:srgbClr val="5014F8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) = </a:t>
            </a:r>
            <a:r>
              <a:rPr lang="en-US" altLang="zh-CN" sz="2000" i="1" u="sng" dirty="0">
                <a:solidFill>
                  <a:srgbClr val="5014F8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rk</a:t>
            </a:r>
            <a:r>
              <a:rPr lang="en-US" altLang="zh-CN" sz="2000" i="1" baseline="-25000" dirty="0">
                <a:solidFill>
                  <a:srgbClr val="5014F8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L</a:t>
            </a:r>
            <a:r>
              <a:rPr lang="en-US" altLang="zh-CN" sz="2000" dirty="0">
                <a:solidFill>
                  <a:srgbClr val="5014F8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(</a:t>
            </a:r>
            <a:r>
              <a:rPr lang="en-US" altLang="zh-CN" sz="2000" i="1" dirty="0">
                <a:solidFill>
                  <a:srgbClr val="5014F8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e</a:t>
            </a:r>
            <a:r>
              <a:rPr lang="en-US" altLang="zh-CN" sz="2000" dirty="0">
                <a:solidFill>
                  <a:srgbClr val="5014F8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) </a:t>
            </a:r>
            <a:endParaRPr lang="en-US" altLang="zh-CN" sz="2000" i="1" dirty="0">
              <a:solidFill>
                <a:srgbClr val="5014F8"/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3747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E133F786-AC61-481D-A36E-5CF66C96A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58" y="1679654"/>
            <a:ext cx="11158025" cy="466789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 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=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c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1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c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1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g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1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c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3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r>
              <a:rPr lang="en-US" sz="2800" b="1" baseline="-25000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$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Search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p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= </a:t>
            </a: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aca</a:t>
            </a:r>
          </a:p>
          <a:p>
            <a:pPr algn="just"/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直接箭头连接符 32">
            <a:extLst>
              <a:ext uri="{FF2B5EF4-FFF2-40B4-BE49-F238E27FC236}">
                <a16:creationId xmlns:a16="http://schemas.microsoft.com/office/drawing/2014/main" xmlns="" id="{5FC04B1D-0466-42D9-BFC5-C8E9F4B2494C}"/>
              </a:ext>
            </a:extLst>
          </p:cNvPr>
          <p:cNvCxnSpPr/>
          <p:nvPr/>
        </p:nvCxnSpPr>
        <p:spPr>
          <a:xfrm flipV="1">
            <a:off x="2883285" y="4305217"/>
            <a:ext cx="402244" cy="2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33">
            <a:extLst>
              <a:ext uri="{FF2B5EF4-FFF2-40B4-BE49-F238E27FC236}">
                <a16:creationId xmlns:a16="http://schemas.microsoft.com/office/drawing/2014/main" xmlns="" id="{403252BE-04BD-4901-9F33-45676289B4F5}"/>
              </a:ext>
            </a:extLst>
          </p:cNvPr>
          <p:cNvCxnSpPr/>
          <p:nvPr/>
        </p:nvCxnSpPr>
        <p:spPr>
          <a:xfrm flipV="1">
            <a:off x="2886015" y="4958431"/>
            <a:ext cx="402244" cy="29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39">
            <a:extLst>
              <a:ext uri="{FF2B5EF4-FFF2-40B4-BE49-F238E27FC236}">
                <a16:creationId xmlns:a16="http://schemas.microsoft.com/office/drawing/2014/main" xmlns="" id="{DE4658AC-695A-4F91-A5C4-A0286990DF1B}"/>
              </a:ext>
            </a:extLst>
          </p:cNvPr>
          <p:cNvCxnSpPr/>
          <p:nvPr/>
        </p:nvCxnSpPr>
        <p:spPr>
          <a:xfrm>
            <a:off x="2534526" y="4051617"/>
            <a:ext cx="304800" cy="228600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0">
            <a:extLst>
              <a:ext uri="{FF2B5EF4-FFF2-40B4-BE49-F238E27FC236}">
                <a16:creationId xmlns:a16="http://schemas.microsoft.com/office/drawing/2014/main" xmlns="" id="{F91125A7-B8C9-4845-8680-B4B0E25170F1}"/>
              </a:ext>
            </a:extLst>
          </p:cNvPr>
          <p:cNvCxnSpPr>
            <a:cxnSpLocks/>
          </p:cNvCxnSpPr>
          <p:nvPr/>
        </p:nvCxnSpPr>
        <p:spPr>
          <a:xfrm flipV="1">
            <a:off x="2518497" y="5043925"/>
            <a:ext cx="347546" cy="1135201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xmlns="" id="{AF1BF052-7102-4696-9A0F-EAF071E02806}"/>
              </a:ext>
            </a:extLst>
          </p:cNvPr>
          <p:cNvCxnSpPr/>
          <p:nvPr/>
        </p:nvCxnSpPr>
        <p:spPr>
          <a:xfrm flipV="1">
            <a:off x="5634614" y="5263317"/>
            <a:ext cx="402244" cy="2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xmlns="" id="{C97DFCB6-B11C-4817-B137-42EEE64C25C2}"/>
              </a:ext>
            </a:extLst>
          </p:cNvPr>
          <p:cNvCxnSpPr/>
          <p:nvPr/>
        </p:nvCxnSpPr>
        <p:spPr>
          <a:xfrm flipV="1">
            <a:off x="5632644" y="5836042"/>
            <a:ext cx="402244" cy="29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xmlns="" id="{310DCAEA-7C2D-449F-8F48-182DA94085D3}"/>
              </a:ext>
            </a:extLst>
          </p:cNvPr>
          <p:cNvCxnSpPr>
            <a:cxnSpLocks/>
          </p:cNvCxnSpPr>
          <p:nvPr/>
        </p:nvCxnSpPr>
        <p:spPr>
          <a:xfrm>
            <a:off x="5102362" y="4370252"/>
            <a:ext cx="521370" cy="782842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xmlns="" id="{A77E3DA5-62D5-49C2-8B0D-378E180907E4}"/>
              </a:ext>
            </a:extLst>
          </p:cNvPr>
          <p:cNvCxnSpPr>
            <a:cxnSpLocks/>
          </p:cNvCxnSpPr>
          <p:nvPr/>
        </p:nvCxnSpPr>
        <p:spPr>
          <a:xfrm>
            <a:off x="5188718" y="5196824"/>
            <a:ext cx="406108" cy="586305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9">
            <a:extLst>
              <a:ext uri="{FF2B5EF4-FFF2-40B4-BE49-F238E27FC236}">
                <a16:creationId xmlns:a16="http://schemas.microsoft.com/office/drawing/2014/main" xmlns="" id="{671B5355-FAC4-4B21-BCD0-D228D36C3248}"/>
              </a:ext>
            </a:extLst>
          </p:cNvPr>
          <p:cNvCxnSpPr/>
          <p:nvPr/>
        </p:nvCxnSpPr>
        <p:spPr>
          <a:xfrm flipV="1">
            <a:off x="8216645" y="4587439"/>
            <a:ext cx="402244" cy="2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50">
            <a:extLst>
              <a:ext uri="{FF2B5EF4-FFF2-40B4-BE49-F238E27FC236}">
                <a16:creationId xmlns:a16="http://schemas.microsoft.com/office/drawing/2014/main" xmlns="" id="{C32119F6-ED0A-4F64-8AC0-3050F42BA80E}"/>
              </a:ext>
            </a:extLst>
          </p:cNvPr>
          <p:cNvCxnSpPr/>
          <p:nvPr/>
        </p:nvCxnSpPr>
        <p:spPr>
          <a:xfrm flipV="1">
            <a:off x="8205597" y="4758679"/>
            <a:ext cx="402244" cy="29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5">
            <a:extLst>
              <a:ext uri="{FF2B5EF4-FFF2-40B4-BE49-F238E27FC236}">
                <a16:creationId xmlns:a16="http://schemas.microsoft.com/office/drawing/2014/main" xmlns="" id="{A702B6B8-7F3B-4968-9099-CCE9D14C96E1}"/>
              </a:ext>
            </a:extLst>
          </p:cNvPr>
          <p:cNvCxnSpPr>
            <a:cxnSpLocks/>
          </p:cNvCxnSpPr>
          <p:nvPr/>
        </p:nvCxnSpPr>
        <p:spPr>
          <a:xfrm flipV="1">
            <a:off x="7889903" y="4511444"/>
            <a:ext cx="285762" cy="582323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6">
            <a:extLst>
              <a:ext uri="{FF2B5EF4-FFF2-40B4-BE49-F238E27FC236}">
                <a16:creationId xmlns:a16="http://schemas.microsoft.com/office/drawing/2014/main" xmlns="" id="{C1240532-344D-41D4-A3C0-0A2DC247E896}"/>
              </a:ext>
            </a:extLst>
          </p:cNvPr>
          <p:cNvCxnSpPr>
            <a:cxnSpLocks/>
          </p:cNvCxnSpPr>
          <p:nvPr/>
        </p:nvCxnSpPr>
        <p:spPr>
          <a:xfrm flipV="1">
            <a:off x="7923451" y="4743135"/>
            <a:ext cx="293196" cy="612648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66">
            <a:extLst>
              <a:ext uri="{FF2B5EF4-FFF2-40B4-BE49-F238E27FC236}">
                <a16:creationId xmlns:a16="http://schemas.microsoft.com/office/drawing/2014/main" xmlns="" id="{F61C5D8F-7766-4D99-B854-5E7E0282EC5B}"/>
              </a:ext>
            </a:extLst>
          </p:cNvPr>
          <p:cNvGrpSpPr/>
          <p:nvPr/>
        </p:nvGrpSpPr>
        <p:grpSpPr>
          <a:xfrm>
            <a:off x="10452756" y="3456239"/>
            <a:ext cx="1389163" cy="2923947"/>
            <a:chOff x="8471136" y="2769622"/>
            <a:chExt cx="1389163" cy="2923947"/>
          </a:xfrm>
        </p:grpSpPr>
        <p:sp>
          <p:nvSpPr>
            <p:cNvPr id="39" name="Text Box 2">
              <a:extLst>
                <a:ext uri="{FF2B5EF4-FFF2-40B4-BE49-F238E27FC236}">
                  <a16:creationId xmlns:a16="http://schemas.microsoft.com/office/drawing/2014/main" xmlns="" id="{D0189D27-A7D9-4EAD-8B12-4800167A5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1136" y="3189441"/>
              <a:ext cx="682388" cy="250412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8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7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5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sz="2000" b="0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3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6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2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1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4</a:t>
              </a:r>
              <a:endPara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74208A7C-8E9A-4F95-9E24-1A55381AEB72}"/>
                </a:ext>
              </a:extLst>
            </p:cNvPr>
            <p:cNvSpPr txBox="1"/>
            <p:nvPr/>
          </p:nvSpPr>
          <p:spPr>
            <a:xfrm>
              <a:off x="8471136" y="2769622"/>
              <a:ext cx="13891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i="1" u="sng" dirty="0">
                  <a:latin typeface="Calibri" pitchFamily="34" charset="0"/>
                  <a:cs typeface="Times New Roman" pitchFamily="18" charset="0"/>
                </a:rPr>
                <a:t>Suffix Array</a:t>
              </a:r>
              <a:endParaRPr lang="zh-CN" altLang="en-US" sz="2000" i="1" u="sng" dirty="0"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55" name="Title 1">
            <a:extLst>
              <a:ext uri="{FF2B5EF4-FFF2-40B4-BE49-F238E27FC236}">
                <a16:creationId xmlns:a16="http://schemas.microsoft.com/office/drawing/2014/main" xmlns="" id="{29BA5C7A-FA0B-49C8-8729-C9A8AD489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Backward Search of BWT-Index</a:t>
            </a:r>
          </a:p>
        </p:txBody>
      </p:sp>
      <p:sp>
        <p:nvSpPr>
          <p:cNvPr id="56" name="Slide Number Placeholder 3">
            <a:extLst>
              <a:ext uri="{FF2B5EF4-FFF2-40B4-BE49-F238E27FC236}">
                <a16:creationId xmlns:a16="http://schemas.microsoft.com/office/drawing/2014/main" xmlns="" id="{91BA2C73-65D1-4646-ACE1-4E3572C74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6400" y="6400800"/>
            <a:ext cx="1219200" cy="283464"/>
          </a:xfrm>
        </p:spPr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  <p:sp>
        <p:nvSpPr>
          <p:cNvPr id="57" name="Rectangle 24">
            <a:extLst>
              <a:ext uri="{FF2B5EF4-FFF2-40B4-BE49-F238E27FC236}">
                <a16:creationId xmlns:a16="http://schemas.microsoft.com/office/drawing/2014/main" xmlns="" id="{15FBE8F4-A14F-4FB8-A218-766B33C05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" name="Rectangle 18">
            <a:extLst>
              <a:ext uri="{FF2B5EF4-FFF2-40B4-BE49-F238E27FC236}">
                <a16:creationId xmlns:a16="http://schemas.microsoft.com/office/drawing/2014/main" xmlns="" id="{551EEC36-C40C-4B95-931D-800846C0A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5E219CC-5381-43A7-9AAC-1FA55F5CA2B7}"/>
              </a:ext>
            </a:extLst>
          </p:cNvPr>
          <p:cNvSpPr txBox="1"/>
          <p:nvPr/>
        </p:nvSpPr>
        <p:spPr>
          <a:xfrm>
            <a:off x="3582311" y="2632894"/>
            <a:ext cx="1944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i="1" dirty="0">
                <a:solidFill>
                  <a:srgbClr val="FF0000"/>
                </a:solidFill>
                <a:cs typeface="Times New Roman" pitchFamily="18" charset="0"/>
              </a:rPr>
              <a:t>Backward Search</a:t>
            </a:r>
            <a:endParaRPr lang="zh-CN" altLang="en-US" sz="16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60" name="直接箭头连接符 70">
            <a:extLst>
              <a:ext uri="{FF2B5EF4-FFF2-40B4-BE49-F238E27FC236}">
                <a16:creationId xmlns:a16="http://schemas.microsoft.com/office/drawing/2014/main" xmlns="" id="{A9690DF3-0C79-4CA4-8DCB-F1C40BA10333}"/>
              </a:ext>
            </a:extLst>
          </p:cNvPr>
          <p:cNvCxnSpPr/>
          <p:nvPr/>
        </p:nvCxnSpPr>
        <p:spPr>
          <a:xfrm rot="10800000">
            <a:off x="3215491" y="2802307"/>
            <a:ext cx="398835" cy="1588"/>
          </a:xfrm>
          <a:prstGeom prst="straightConnector1">
            <a:avLst/>
          </a:prstGeom>
          <a:ln>
            <a:solidFill>
              <a:srgbClr val="5014F8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15">
            <a:extLst>
              <a:ext uri="{FF2B5EF4-FFF2-40B4-BE49-F238E27FC236}">
                <a16:creationId xmlns:a16="http://schemas.microsoft.com/office/drawing/2014/main" xmlns="" id="{B53FAA94-CB1E-4212-95FB-CD0307877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590" y="3535565"/>
            <a:ext cx="1180104" cy="25148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sng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F	L </a:t>
            </a:r>
            <a:endParaRPr lang="en-US" altLang="zh-CN" sz="2000" u="sng" dirty="0">
              <a:latin typeface="Arial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sz="2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$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2" name="矩形 27">
            <a:extLst>
              <a:ext uri="{FF2B5EF4-FFF2-40B4-BE49-F238E27FC236}">
                <a16:creationId xmlns:a16="http://schemas.microsoft.com/office/drawing/2014/main" xmlns="" id="{77E01549-FC9C-44A1-8607-10A7AC6DF33E}"/>
              </a:ext>
            </a:extLst>
          </p:cNvPr>
          <p:cNvSpPr/>
          <p:nvPr/>
        </p:nvSpPr>
        <p:spPr>
          <a:xfrm>
            <a:off x="643735" y="3527828"/>
            <a:ext cx="1798398" cy="286344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Text Box 15">
            <a:extLst>
              <a:ext uri="{FF2B5EF4-FFF2-40B4-BE49-F238E27FC236}">
                <a16:creationId xmlns:a16="http://schemas.microsoft.com/office/drawing/2014/main" xmlns="" id="{E2B8BB2E-DFD5-453F-B01D-D3E45BBF6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4418" y="3558227"/>
            <a:ext cx="1180104" cy="25148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sng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F	L </a:t>
            </a:r>
            <a:endParaRPr lang="en-US" altLang="zh-CN" sz="2000" u="sng" dirty="0">
              <a:latin typeface="Arial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baseline="-30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2000" baseline="-30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sz="2000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2000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c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sz="2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$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6" name="矩形 27">
            <a:extLst>
              <a:ext uri="{FF2B5EF4-FFF2-40B4-BE49-F238E27FC236}">
                <a16:creationId xmlns:a16="http://schemas.microsoft.com/office/drawing/2014/main" xmlns="" id="{56A53794-F0FA-4199-BAEB-52ECCB3174EA}"/>
              </a:ext>
            </a:extLst>
          </p:cNvPr>
          <p:cNvSpPr/>
          <p:nvPr/>
        </p:nvSpPr>
        <p:spPr>
          <a:xfrm>
            <a:off x="3284038" y="3521915"/>
            <a:ext cx="1798398" cy="286936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Rectangle 10">
            <a:extLst>
              <a:ext uri="{FF2B5EF4-FFF2-40B4-BE49-F238E27FC236}">
                <a16:creationId xmlns:a16="http://schemas.microsoft.com/office/drawing/2014/main" xmlns="" id="{3B62734F-76E1-4716-8034-C90362764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0" name="Group 1">
            <a:extLst>
              <a:ext uri="{FF2B5EF4-FFF2-40B4-BE49-F238E27FC236}">
                <a16:creationId xmlns:a16="http://schemas.microsoft.com/office/drawing/2014/main" xmlns="" id="{3895A58B-40D0-41E1-93CC-9A7E0D921C05}"/>
              </a:ext>
            </a:extLst>
          </p:cNvPr>
          <p:cNvGrpSpPr>
            <a:grpSpLocks/>
          </p:cNvGrpSpPr>
          <p:nvPr/>
        </p:nvGrpSpPr>
        <p:grpSpPr bwMode="auto">
          <a:xfrm>
            <a:off x="5682989" y="1581697"/>
            <a:ext cx="5882786" cy="877185"/>
            <a:chOff x="6823" y="4547"/>
            <a:chExt cx="4937" cy="902"/>
          </a:xfrm>
        </p:grpSpPr>
        <p:sp>
          <p:nvSpPr>
            <p:cNvPr id="71" name="AutoShape 9">
              <a:extLst>
                <a:ext uri="{FF2B5EF4-FFF2-40B4-BE49-F238E27FC236}">
                  <a16:creationId xmlns:a16="http://schemas.microsoft.com/office/drawing/2014/main" xmlns="" id="{E7B70581-96C7-4ED5-8F02-1635D7510895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6916" y="4547"/>
              <a:ext cx="4792" cy="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Text Box 8">
              <a:extLst>
                <a:ext uri="{FF2B5EF4-FFF2-40B4-BE49-F238E27FC236}">
                  <a16:creationId xmlns:a16="http://schemas.microsoft.com/office/drawing/2014/main" xmlns="" id="{912690E1-B97E-4A7B-AA69-7B31E9AE80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6" y="4660"/>
              <a:ext cx="1187" cy="38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z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, </a:t>
              </a:r>
              <a:r>
                <a:rPr kumimoji="0" lang="en-AU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[</a:t>
              </a:r>
              <a:r>
                <a:rPr kumimoji="0" lang="en-AU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</a:t>
              </a:r>
              <a:r>
                <a:rPr kumimoji="0" lang="en-AU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, β]&gt;,</a:t>
              </a:r>
              <a:endParaRPr kumimoji="0" lang="en-AU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3" name="Text Box 6">
              <a:extLst>
                <a:ext uri="{FF2B5EF4-FFF2-40B4-BE49-F238E27FC236}">
                  <a16:creationId xmlns:a16="http://schemas.microsoft.com/office/drawing/2014/main" xmlns="" id="{BC498A66-7076-44DF-9D8E-5538ACD6F2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1" y="4690"/>
              <a:ext cx="1799" cy="35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if</a:t>
              </a: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 z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 appears in </a:t>
              </a: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L</a:t>
              </a:r>
              <a:r>
                <a:rPr kumimoji="0" lang="en-CA" altLang="en-US" sz="2000" b="1" i="1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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;</a:t>
              </a:r>
              <a:endParaRPr kumimoji="0" lang="en-CA" altLang="en-US" sz="2000" b="1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4" name="Text Box 5">
              <a:extLst>
                <a:ext uri="{FF2B5EF4-FFF2-40B4-BE49-F238E27FC236}">
                  <a16:creationId xmlns:a16="http://schemas.microsoft.com/office/drawing/2014/main" xmlns="" id="{D63EDD0A-B6CC-475E-966B-13E5A42E9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6" y="5132"/>
              <a:ext cx="209" cy="31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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,</a:t>
              </a:r>
              <a:endParaRPr kumimoji="0" lang="en-CA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5" name="Text Box 4">
              <a:extLst>
                <a:ext uri="{FF2B5EF4-FFF2-40B4-BE49-F238E27FC236}">
                  <a16:creationId xmlns:a16="http://schemas.microsoft.com/office/drawing/2014/main" xmlns="" id="{C175B588-3A45-4C95-BB07-A4BF92A35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1" y="5091"/>
              <a:ext cx="1330" cy="35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otherwise.</a:t>
              </a:r>
              <a:endParaRPr kumimoji="0" lang="en-C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6" name="AutoShape 3">
              <a:extLst>
                <a:ext uri="{FF2B5EF4-FFF2-40B4-BE49-F238E27FC236}">
                  <a16:creationId xmlns:a16="http://schemas.microsoft.com/office/drawing/2014/main" xmlns="" id="{6236AC1A-2574-407B-A487-6F4D81270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1" y="4710"/>
              <a:ext cx="84" cy="739"/>
            </a:xfrm>
            <a:prstGeom prst="leftBrace">
              <a:avLst>
                <a:gd name="adj1" fmla="val 45734"/>
                <a:gd name="adj2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Text Box 2">
              <a:extLst>
                <a:ext uri="{FF2B5EF4-FFF2-40B4-BE49-F238E27FC236}">
                  <a16:creationId xmlns:a16="http://schemas.microsoft.com/office/drawing/2014/main" xmlns="" id="{1D72EE84-4215-4583-81D2-E26A53776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3" y="4857"/>
              <a:ext cx="1455" cy="38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search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(</a:t>
              </a: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z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, </a:t>
              </a:r>
              <a:r>
                <a:rPr kumimoji="0" lang="en-CA" altLang="en-US" sz="2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  <a:sym typeface="Symbol" pitchFamily="18" charset="2"/>
                </a:rPr>
                <a:t></a:t>
              </a:r>
              <a:r>
                <a:rPr kumimoji="0" lang="en-CA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) =</a:t>
              </a:r>
              <a:endParaRPr kumimoji="0" lang="en-CA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A695C1F5-565B-4338-8166-90B6379A7372}"/>
              </a:ext>
            </a:extLst>
          </p:cNvPr>
          <p:cNvSpPr txBox="1"/>
          <p:nvPr/>
        </p:nvSpPr>
        <p:spPr>
          <a:xfrm>
            <a:off x="6396592" y="2597832"/>
            <a:ext cx="5333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FF0000"/>
                </a:solidFill>
                <a:cs typeface="Times New Roman" pitchFamily="18" charset="0"/>
              </a:rPr>
              <a:t>Z</a:t>
            </a:r>
            <a:r>
              <a:rPr lang="en-US" altLang="zh-CN" sz="2000" b="1" dirty="0">
                <a:solidFill>
                  <a:srgbClr val="FF0000"/>
                </a:solidFill>
                <a:cs typeface="Times New Roman" pitchFamily="18" charset="0"/>
              </a:rPr>
              <a:t>: a character		</a:t>
            </a:r>
            <a:r>
              <a:rPr lang="en-US" altLang="zh-CN" sz="2000" b="1" i="1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</a:t>
            </a:r>
            <a:r>
              <a:rPr lang="en-US" altLang="zh-CN" sz="2000" b="1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: a range in </a:t>
            </a:r>
            <a:r>
              <a:rPr lang="en-US" altLang="zh-CN" sz="2000" b="1" i="1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F</a:t>
            </a:r>
            <a:endParaRPr lang="zh-CN" altLang="en-US" sz="2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n-US" altLang="zh-CN" sz="2000" b="1" i="1" dirty="0">
                <a:solidFill>
                  <a:srgbClr val="FF0000"/>
                </a:solidFill>
                <a:cs typeface="Times New Roman" pitchFamily="18" charset="0"/>
              </a:rPr>
              <a:t>L</a:t>
            </a:r>
            <a:r>
              <a:rPr lang="en-US" altLang="zh-CN" sz="2000" b="1" i="1" baseline="-25000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</a:t>
            </a:r>
            <a:r>
              <a:rPr lang="en-US" altLang="zh-CN" sz="2000" b="1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: a range in </a:t>
            </a:r>
            <a:r>
              <a:rPr lang="en-US" altLang="zh-CN" sz="2000" b="1" i="1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L</a:t>
            </a:r>
            <a:r>
              <a:rPr lang="en-US" altLang="zh-CN" sz="2000" b="1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, corresponding to </a:t>
            </a:r>
            <a:r>
              <a:rPr lang="en-US" altLang="zh-CN" sz="2000" b="1" i="1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</a:t>
            </a:r>
            <a:endParaRPr lang="zh-CN" altLang="en-US" sz="20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9" name="Text Box 15">
            <a:extLst>
              <a:ext uri="{FF2B5EF4-FFF2-40B4-BE49-F238E27FC236}">
                <a16:creationId xmlns:a16="http://schemas.microsoft.com/office/drawing/2014/main" xmlns="" id="{4B3B803F-8825-4404-8250-9C961640F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585" y="3564655"/>
            <a:ext cx="1180104" cy="25148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sng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F	L </a:t>
            </a:r>
            <a:endParaRPr lang="en-US" altLang="zh-CN" sz="2000" u="sng" dirty="0">
              <a:latin typeface="Arial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g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sz="2000" i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2000" baseline="-25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2000" baseline="-30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baseline="-30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2000" baseline="-30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sz="2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$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0" name="矩形 27">
            <a:extLst>
              <a:ext uri="{FF2B5EF4-FFF2-40B4-BE49-F238E27FC236}">
                <a16:creationId xmlns:a16="http://schemas.microsoft.com/office/drawing/2014/main" xmlns="" id="{A2C50EC2-6ECF-4F42-AD48-A5B649755FAA}"/>
              </a:ext>
            </a:extLst>
          </p:cNvPr>
          <p:cNvSpPr/>
          <p:nvPr/>
        </p:nvSpPr>
        <p:spPr>
          <a:xfrm>
            <a:off x="6104205" y="3528343"/>
            <a:ext cx="1798398" cy="286936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Text Box 15">
            <a:extLst>
              <a:ext uri="{FF2B5EF4-FFF2-40B4-BE49-F238E27FC236}">
                <a16:creationId xmlns:a16="http://schemas.microsoft.com/office/drawing/2014/main" xmlns="" id="{F1419599-A6C1-4044-8B33-2C0B07DA7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9153" y="3546348"/>
            <a:ext cx="1180104" cy="25148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sng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F	L </a:t>
            </a:r>
            <a:endParaRPr lang="en-US" altLang="zh-CN" sz="2000" u="sng" dirty="0">
              <a:latin typeface="Arial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g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sz="2000" i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2000" baseline="-25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c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sz="2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$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sz="2000" b="0" i="0" u="none" strike="noStrike" cap="none" normalizeH="0" baseline="-3000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baseline="-300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3" name="矩形 27">
            <a:extLst>
              <a:ext uri="{FF2B5EF4-FFF2-40B4-BE49-F238E27FC236}">
                <a16:creationId xmlns:a16="http://schemas.microsoft.com/office/drawing/2014/main" xmlns="" id="{0762F5FA-C374-4200-B79F-6E831DA73C13}"/>
              </a:ext>
            </a:extLst>
          </p:cNvPr>
          <p:cNvSpPr/>
          <p:nvPr/>
        </p:nvSpPr>
        <p:spPr>
          <a:xfrm>
            <a:off x="8668773" y="3510036"/>
            <a:ext cx="1798398" cy="286936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53" name="Straight Connector 2052">
            <a:extLst>
              <a:ext uri="{FF2B5EF4-FFF2-40B4-BE49-F238E27FC236}">
                <a16:creationId xmlns:a16="http://schemas.microsoft.com/office/drawing/2014/main" xmlns="" id="{435F1F0D-299C-4184-934A-22E393B0D88F}"/>
              </a:ext>
            </a:extLst>
          </p:cNvPr>
          <p:cNvCxnSpPr/>
          <p:nvPr/>
        </p:nvCxnSpPr>
        <p:spPr>
          <a:xfrm>
            <a:off x="9222723" y="4662834"/>
            <a:ext cx="551062" cy="6004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xmlns="" id="{DCC98676-8C1F-4D5C-B4C1-16667B4BE72E}"/>
              </a:ext>
            </a:extLst>
          </p:cNvPr>
          <p:cNvCxnSpPr/>
          <p:nvPr/>
        </p:nvCxnSpPr>
        <p:spPr>
          <a:xfrm>
            <a:off x="10215846" y="5263317"/>
            <a:ext cx="5873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D8BC541B-BA5F-4349-80F1-F585F00F15AA}"/>
              </a:ext>
            </a:extLst>
          </p:cNvPr>
          <p:cNvSpPr txBox="1"/>
          <p:nvPr/>
        </p:nvSpPr>
        <p:spPr>
          <a:xfrm>
            <a:off x="10537011" y="6280427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i="1" dirty="0">
                <a:solidFill>
                  <a:srgbClr val="FF0000"/>
                </a:solidFill>
                <a:cs typeface="Times New Roman" pitchFamily="18" charset="0"/>
              </a:rPr>
              <a:t>position 5</a:t>
            </a:r>
            <a:endParaRPr lang="zh-CN" altLang="en-US" sz="16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xmlns="" id="{3E1B6ECD-0A2A-453D-B16E-F6C7B58E322C}"/>
              </a:ext>
            </a:extLst>
          </p:cNvPr>
          <p:cNvCxnSpPr/>
          <p:nvPr/>
        </p:nvCxnSpPr>
        <p:spPr>
          <a:xfrm flipH="1" flipV="1">
            <a:off x="10129257" y="5413732"/>
            <a:ext cx="522595" cy="933813"/>
          </a:xfrm>
          <a:prstGeom prst="line">
            <a:avLst/>
          </a:prstGeom>
          <a:ln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22051</TotalTime>
  <Words>3515</Words>
  <Application>Microsoft Office PowerPoint</Application>
  <PresentationFormat>Custom</PresentationFormat>
  <Paragraphs>1275</Paragraphs>
  <Slides>58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78" baseType="lpstr">
      <vt:lpstr>Arial</vt:lpstr>
      <vt:lpstr>Cambria Math</vt:lpstr>
      <vt:lpstr>Century Gothic (正文)</vt:lpstr>
      <vt:lpstr>宋体</vt:lpstr>
      <vt:lpstr>Franklin Gothic Book</vt:lpstr>
      <vt:lpstr>微软雅黑</vt:lpstr>
      <vt:lpstr>Droid Sans Fallback</vt:lpstr>
      <vt:lpstr>DaunPenh</vt:lpstr>
      <vt:lpstr>Century Gothic</vt:lpstr>
      <vt:lpstr>Symbol</vt:lpstr>
      <vt:lpstr>黑体</vt:lpstr>
      <vt:lpstr>Wingdings 2</vt:lpstr>
      <vt:lpstr>Times New Roman</vt:lpstr>
      <vt:lpstr>Wingdings</vt:lpstr>
      <vt:lpstr>Wingdings 3</vt:lpstr>
      <vt:lpstr>Calibri</vt:lpstr>
      <vt:lpstr>Franklin Gothic Medium</vt:lpstr>
      <vt:lpstr>暗香扑面</vt:lpstr>
      <vt:lpstr>Equation</vt:lpstr>
      <vt:lpstr>Chart</vt:lpstr>
      <vt:lpstr>Searching BWT against Pattern Matching Machine to Find Multiple String Matches</vt:lpstr>
      <vt:lpstr>Outline  </vt:lpstr>
      <vt:lpstr>Statement of Problem</vt:lpstr>
      <vt:lpstr>Short-Read Mapping</vt:lpstr>
      <vt:lpstr>Related Methods</vt:lpstr>
      <vt:lpstr>Trie and Pattern Matching Machine</vt:lpstr>
      <vt:lpstr>Trie and Pattern Matching Machine</vt:lpstr>
      <vt:lpstr>BWT-Index</vt:lpstr>
      <vt:lpstr>Backward Search of BWT-Index</vt:lpstr>
      <vt:lpstr>Backward Search of BWT-Index</vt:lpstr>
      <vt:lpstr>Our Approach</vt:lpstr>
      <vt:lpstr>Searching PMM in BFS</vt:lpstr>
      <vt:lpstr>Searching Trie in BFS</vt:lpstr>
      <vt:lpstr>Using f(v) to Reduce Searching Cost</vt:lpstr>
      <vt:lpstr>Improvements</vt:lpstr>
      <vt:lpstr>rankAll</vt:lpstr>
      <vt:lpstr>Reduce rankAll-Index Size</vt:lpstr>
      <vt:lpstr>PowerPoint Presentation</vt:lpstr>
      <vt:lpstr>Multi-Character Checking</vt:lpstr>
      <vt:lpstr>Multi-Character Checking</vt:lpstr>
      <vt:lpstr>Experiments</vt:lpstr>
      <vt:lpstr>Experiments</vt:lpstr>
      <vt:lpstr>Tests with Synthetic Data</vt:lpstr>
      <vt:lpstr>Tests with Synthetic Data</vt:lpstr>
      <vt:lpstr>Tests with Synthetic Data</vt:lpstr>
      <vt:lpstr>Tests with Synthetic Data</vt:lpstr>
      <vt:lpstr>Tests with Real Data</vt:lpstr>
      <vt:lpstr>Conclusion and future work</vt:lpstr>
      <vt:lpstr>PowerPoint Presentation</vt:lpstr>
      <vt:lpstr>Varying Read Amount</vt:lpstr>
      <vt:lpstr>Varying Read Amount</vt:lpstr>
      <vt:lpstr>Varying Read Length</vt:lpstr>
      <vt:lpstr>Varying Genome Size</vt:lpstr>
      <vt:lpstr>Varying Genome Size</vt:lpstr>
      <vt:lpstr>Varying Bucket Size of  Appearance Array</vt:lpstr>
      <vt:lpstr>Experiments with Real Data</vt:lpstr>
      <vt:lpstr>Experiments with Real Data</vt:lpstr>
      <vt:lpstr>Experiment of Inexact Mapping</vt:lpstr>
      <vt:lpstr>Experiment Result of Inexact Mapping</vt:lpstr>
      <vt:lpstr>Memory Usage</vt:lpstr>
      <vt:lpstr>Conclusion</vt:lpstr>
      <vt:lpstr>Future Work</vt:lpstr>
      <vt:lpstr>References</vt:lpstr>
      <vt:lpstr>Biology Background</vt:lpstr>
      <vt:lpstr>Differential Alternative Splicing Analysis</vt:lpstr>
      <vt:lpstr>Pipeline Tool Motivation</vt:lpstr>
      <vt:lpstr>Pipeline Workflow</vt:lpstr>
      <vt:lpstr>Cleaning Raw Reads</vt:lpstr>
      <vt:lpstr>Strategies of mapping</vt:lpstr>
      <vt:lpstr>Strategies of Quantitative Evaluation  </vt:lpstr>
      <vt:lpstr>Filter Results</vt:lpstr>
      <vt:lpstr>Comparison with Existing Pipeline</vt:lpstr>
      <vt:lpstr>Varying Read Amount</vt:lpstr>
      <vt:lpstr>Varying Read Length</vt:lpstr>
      <vt:lpstr>Varying Read Amount</vt:lpstr>
      <vt:lpstr>Varying Read Length</vt:lpstr>
      <vt:lpstr>Varying Genome Size</vt:lpstr>
      <vt:lpstr>Varying Genome Size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Guramrit Singh</dc:creator>
  <cp:lastModifiedBy>Yangjun Chen</cp:lastModifiedBy>
  <cp:revision>1007</cp:revision>
  <dcterms:created xsi:type="dcterms:W3CDTF">2015-10-17T00:54:07Z</dcterms:created>
  <dcterms:modified xsi:type="dcterms:W3CDTF">2017-09-08T14:29:29Z</dcterms:modified>
</cp:coreProperties>
</file>