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73" r:id="rId5"/>
    <p:sldId id="262" r:id="rId6"/>
    <p:sldId id="260" r:id="rId7"/>
    <p:sldId id="264" r:id="rId8"/>
    <p:sldId id="263" r:id="rId9"/>
    <p:sldId id="265" r:id="rId10"/>
    <p:sldId id="266" r:id="rId11"/>
    <p:sldId id="267" r:id="rId12"/>
    <p:sldId id="271" r:id="rId13"/>
    <p:sldId id="268" r:id="rId14"/>
    <p:sldId id="272" r:id="rId15"/>
    <p:sldId id="270" r:id="rId16"/>
    <p:sldId id="276" r:id="rId17"/>
    <p:sldId id="274" r:id="rId18"/>
    <p:sldId id="275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F5245-0E9B-464D-B4BB-01A6EB8CE5C5}" type="datetimeFigureOut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63223-11DF-4EDF-86D2-7F90A4B7D4E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43190-3B62-445A-99A4-75DB4A0DF297}" type="datetimeFigureOut">
              <a:rPr lang="zh-CN" altLang="en-US" smtClean="0"/>
              <a:pPr/>
              <a:t>2010/3/29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3EDD5-6F8D-47E9-BFB6-B38F41F76A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3EDD5-6F8D-47E9-BFB6-B38F41F76A9F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D5A58-5F58-4C0C-988F-B980437E2B15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5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20AE6-7AC0-47E3-9EE8-23EDCD7F958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EE043-9F0F-45BB-B6D5-833E3F8FAF64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26EE0-8112-496B-83F1-52643B0374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46BD3-1D29-4127-A103-F1D0BE74F3EE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14F49-85A5-4E37-AEE1-A47C76F349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31910-4FA5-4F05-B2B2-E08A3FAE8778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56A5F-D63A-4AA5-947C-ADDAADFCF77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CF4C-119F-48F5-A890-6C8B8285A8AF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B1B3C-FED7-46B7-ABF3-6BE69F63B1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2FDB-D419-49F9-8CCD-7DC33900B409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9B97-FEA6-480E-9726-E9169CC5A90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9A10D-5199-4878-B010-37CC9D45854E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8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D0FCA-FEDE-4638-A16F-D8B765E3D5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17BF5-B166-4B04-A15F-AACFB3A4F58F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4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6051C-2214-43A8-BBEE-1EAB3EEA8E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FB599-E14F-4E3E-93CA-290C21CD5D89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3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C718-2184-4171-864E-A4B70BDA7F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AD1FD-5430-4435-B605-3E08444155A9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0C43B-6A85-4D34-9A5B-6E043D79F9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单圆角矩形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直角三角形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84A93-65D5-412D-A292-69D57231F1BA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B1D94-BB72-4BF1-B8C2-83543E9549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标题占位符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9" name="文本占位符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15377B9-D1A2-4444-8E7A-32A10A6C8869}" type="datetimeFigureOut">
              <a:rPr lang="zh-CN" altLang="en-US"/>
              <a:pPr>
                <a:defRPr/>
              </a:pPr>
              <a:t>2010/3/29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CC96F19-2D70-4029-8D5F-AF4E484E7E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grpSp>
        <p:nvGrpSpPr>
          <p:cNvPr id="1033" name="组合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隶书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隶书"/>
          <a:cs typeface="隶书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4"/>
          <p:cNvSpPr>
            <a:spLocks noGrp="1"/>
          </p:cNvSpPr>
          <p:nvPr>
            <p:ph type="ctrTitle"/>
          </p:nvPr>
        </p:nvSpPr>
        <p:spPr>
          <a:xfrm>
            <a:off x="500034" y="2357430"/>
            <a:ext cx="7851648" cy="1828800"/>
          </a:xfrm>
        </p:spPr>
        <p:txBody>
          <a:bodyPr>
            <a:normAutofit fontScale="900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CA" altLang="zh-CN" dirty="0" smtClean="0"/>
              <a:t>Graph Decomposition </a:t>
            </a:r>
            <a:br>
              <a:rPr lang="en-CA" altLang="zh-CN" dirty="0" smtClean="0"/>
            </a:br>
            <a:r>
              <a:rPr lang="en-CA" altLang="zh-CN" dirty="0" smtClean="0"/>
              <a:t>and Recursive</a:t>
            </a:r>
            <a:br>
              <a:rPr lang="en-CA" altLang="zh-CN" dirty="0" smtClean="0"/>
            </a:br>
            <a:r>
              <a:rPr lang="en-CA" altLang="zh-CN" dirty="0" smtClean="0"/>
              <a:t>Closures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ea typeface="隶书"/>
              </a:rPr>
              <a:t>3.Find topological sequence of the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Topological-Sort </a:t>
            </a:r>
            <a:r>
              <a:rPr lang="en-US" dirty="0" smtClean="0">
                <a:latin typeface="RMTMI" charset="-95"/>
              </a:rPr>
              <a:t>(</a:t>
            </a:r>
            <a:r>
              <a:rPr lang="en-US" i="1" dirty="0" smtClean="0"/>
              <a:t>G</a:t>
            </a:r>
            <a:r>
              <a:rPr lang="en-US" dirty="0" smtClean="0">
                <a:latin typeface="RMTMI" charset="-95"/>
              </a:rPr>
              <a:t>)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/>
              <a:defRPr/>
            </a:pPr>
            <a:r>
              <a:rPr lang="en-US" dirty="0" smtClean="0"/>
              <a:t>call DFS</a:t>
            </a:r>
            <a:r>
              <a:rPr lang="en-US" dirty="0" smtClean="0">
                <a:latin typeface="RMTMI" charset="-95"/>
              </a:rPr>
              <a:t>(</a:t>
            </a:r>
            <a:r>
              <a:rPr lang="en-US" i="1" dirty="0" smtClean="0"/>
              <a:t>G</a:t>
            </a:r>
            <a:r>
              <a:rPr lang="en-US" dirty="0" smtClean="0">
                <a:latin typeface="RMTMI" charset="-95"/>
              </a:rPr>
              <a:t>)</a:t>
            </a:r>
            <a:r>
              <a:rPr lang="en-US" i="1" dirty="0" smtClean="0">
                <a:latin typeface="RMTMI" charset="-95"/>
              </a:rPr>
              <a:t> </a:t>
            </a:r>
            <a:r>
              <a:rPr lang="en-US" dirty="0" smtClean="0"/>
              <a:t>to compute finishing times </a:t>
            </a:r>
            <a:r>
              <a:rPr lang="en-US" i="1" dirty="0" smtClean="0"/>
              <a:t>f </a:t>
            </a:r>
            <a:r>
              <a:rPr lang="en-US" dirty="0" smtClean="0"/>
              <a:t>[</a:t>
            </a:r>
            <a:r>
              <a:rPr lang="en-US" i="1" dirty="0" smtClean="0">
                <a:latin typeface="RMTMI" charset="-95"/>
              </a:rPr>
              <a:t>v</a:t>
            </a:r>
            <a:r>
              <a:rPr lang="en-US" dirty="0" smtClean="0"/>
              <a:t>] for all </a:t>
            </a:r>
            <a:r>
              <a:rPr lang="en-US" i="1" dirty="0" smtClean="0">
                <a:latin typeface="RMTMI" charset="-95"/>
              </a:rPr>
              <a:t>v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>
                <a:latin typeface="MTSYN" charset="-127"/>
              </a:rPr>
              <a:t> </a:t>
            </a:r>
            <a:r>
              <a:rPr lang="en-US" i="1" dirty="0" smtClean="0"/>
              <a:t>V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/>
              <a:defRPr/>
            </a:pPr>
            <a:r>
              <a:rPr lang="en-US" dirty="0" smtClean="0"/>
              <a:t>as each vertex is finished, insert it onto the front of a linked list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/>
              <a:defRPr/>
            </a:pPr>
            <a:r>
              <a:rPr lang="en-US" b="1" dirty="0" smtClean="0"/>
              <a:t>return</a:t>
            </a:r>
            <a:r>
              <a:rPr lang="en-US" dirty="0" smtClean="0"/>
              <a:t> the linked list of vertices</a:t>
            </a:r>
            <a:endParaRPr lang="en-US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>
          <a:xfrm>
            <a:off x="428596" y="1533525"/>
            <a:ext cx="8229600" cy="5324475"/>
          </a:xfrm>
        </p:spPr>
        <p:txBody>
          <a:bodyPr/>
          <a:lstStyle/>
          <a:p>
            <a:r>
              <a:rPr lang="en-US" dirty="0" smtClean="0">
                <a:ea typeface="宋体" pitchFamily="2" charset="-122"/>
              </a:rPr>
              <a:t>If a node v is labeled with (pre, post) in </a:t>
            </a:r>
            <a:r>
              <a:rPr lang="en-US" dirty="0" err="1" smtClean="0">
                <a:ea typeface="宋体" pitchFamily="2" charset="-122"/>
              </a:rPr>
              <a:t>G</a:t>
            </a:r>
            <a:r>
              <a:rPr lang="en-US" baseline="-25000" dirty="0" err="1" smtClean="0">
                <a:ea typeface="宋体" pitchFamily="2" charset="-122"/>
              </a:rPr>
              <a:t>r</a:t>
            </a:r>
            <a:r>
              <a:rPr lang="en-US" dirty="0" smtClean="0">
                <a:ea typeface="宋体" pitchFamily="2" charset="-122"/>
              </a:rPr>
              <a:t>, it will be initially labeled with the same pair (pre, post) in G.</a:t>
            </a:r>
          </a:p>
          <a:p>
            <a:endParaRPr lang="en-US" i="1" dirty="0" smtClean="0">
              <a:ea typeface="宋体" pitchFamily="2" charset="-122"/>
            </a:endParaRPr>
          </a:p>
          <a:p>
            <a:endParaRPr lang="en-US" i="1" dirty="0" smtClean="0">
              <a:ea typeface="宋体" pitchFamily="2" charset="-122"/>
            </a:endParaRPr>
          </a:p>
          <a:p>
            <a:endParaRPr lang="en-US" i="1" dirty="0" smtClean="0">
              <a:ea typeface="宋体" pitchFamily="2" charset="-122"/>
            </a:endParaRPr>
          </a:p>
          <a:p>
            <a:endParaRPr lang="en-US" i="1" dirty="0" smtClean="0">
              <a:ea typeface="宋体" pitchFamily="2" charset="-122"/>
            </a:endParaRPr>
          </a:p>
          <a:p>
            <a:endParaRPr lang="en-US" i="1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     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         </a:t>
            </a:r>
            <a:r>
              <a:rPr lang="en-US" dirty="0" err="1" smtClean="0">
                <a:ea typeface="宋体" pitchFamily="2" charset="-122"/>
              </a:rPr>
              <a:t>Gr</a:t>
            </a:r>
            <a:r>
              <a:rPr lang="en-US" dirty="0" smtClean="0">
                <a:ea typeface="宋体" pitchFamily="2" charset="-122"/>
              </a:rPr>
              <a:t>  Tree labeling                       Graph labeling</a:t>
            </a: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571744"/>
            <a:ext cx="3286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643182"/>
            <a:ext cx="35083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389437"/>
          </a:xfrm>
        </p:spPr>
        <p:txBody>
          <a:bodyPr/>
          <a:lstStyle/>
          <a:p>
            <a:endParaRPr lang="en-US" dirty="0" smtClean="0">
              <a:ea typeface="宋体" pitchFamily="2" charset="-122"/>
            </a:endParaRPr>
          </a:p>
          <a:p>
            <a:r>
              <a:rPr lang="en-US" dirty="0" smtClean="0">
                <a:ea typeface="宋体" pitchFamily="2" charset="-122"/>
              </a:rPr>
              <a:t>sort the nodes of </a:t>
            </a:r>
            <a:r>
              <a:rPr lang="en-US" i="1" dirty="0" smtClean="0">
                <a:ea typeface="宋体" pitchFamily="2" charset="-122"/>
              </a:rPr>
              <a:t>G topologically</a:t>
            </a:r>
          </a:p>
          <a:p>
            <a:pPr>
              <a:buFont typeface="Wingdings 2" pitchFamily="18" charset="2"/>
              <a:buNone/>
            </a:pPr>
            <a:r>
              <a:rPr lang="en-US" i="1" dirty="0" smtClean="0">
                <a:ea typeface="宋体" pitchFamily="2" charset="-122"/>
              </a:rPr>
              <a:t> </a:t>
            </a:r>
            <a:r>
              <a:rPr lang="en-US" dirty="0" smtClean="0">
                <a:ea typeface="宋体" pitchFamily="2" charset="-122"/>
              </a:rPr>
              <a:t>   b     d     a     g     c     f     e</a:t>
            </a:r>
          </a:p>
          <a:p>
            <a:pPr>
              <a:buNone/>
            </a:pPr>
            <a:r>
              <a:rPr lang="en-US" dirty="0" smtClean="0">
                <a:ea typeface="宋体" pitchFamily="2" charset="-122"/>
              </a:rPr>
              <a:t>	(V</a:t>
            </a:r>
            <a:r>
              <a:rPr lang="en-US" i="1" baseline="-25000" dirty="0" smtClean="0">
                <a:ea typeface="宋体" pitchFamily="2" charset="-122"/>
              </a:rPr>
              <a:t>i</a:t>
            </a:r>
            <a:r>
              <a:rPr lang="en-US" dirty="0" smtClean="0">
                <a:ea typeface="宋体" pitchFamily="2" charset="-122"/>
              </a:rPr>
              <a:t>, </a:t>
            </a:r>
            <a:r>
              <a:rPr lang="en-US" dirty="0" err="1" smtClean="0">
                <a:ea typeface="宋体" pitchFamily="2" charset="-122"/>
              </a:rPr>
              <a:t>V</a:t>
            </a:r>
            <a:r>
              <a:rPr lang="en-US" i="1" baseline="-25000" dirty="0" err="1" smtClean="0">
                <a:ea typeface="宋体" pitchFamily="2" charset="-122"/>
              </a:rPr>
              <a:t>j</a:t>
            </a:r>
            <a:r>
              <a:rPr lang="en-US" dirty="0" smtClean="0">
                <a:ea typeface="宋体" pitchFamily="2" charset="-122"/>
              </a:rPr>
              <a:t>) </a:t>
            </a:r>
            <a:r>
              <a:rPr lang="en-US" dirty="0" smtClean="0">
                <a:ea typeface="宋体" pitchFamily="2" charset="-122"/>
                <a:sym typeface="Symbol" pitchFamily="18" charset="2"/>
              </a:rPr>
              <a:t> </a:t>
            </a:r>
            <a:r>
              <a:rPr lang="en-US" i="1" dirty="0" smtClean="0">
                <a:ea typeface="宋体" pitchFamily="2" charset="-122"/>
                <a:sym typeface="Symbol" pitchFamily="18" charset="2"/>
              </a:rPr>
              <a:t>E</a:t>
            </a:r>
            <a:r>
              <a:rPr lang="en-US" dirty="0" smtClean="0">
                <a:ea typeface="宋体" pitchFamily="2" charset="-122"/>
              </a:rPr>
              <a:t> implies </a:t>
            </a:r>
            <a:r>
              <a:rPr lang="en-US" dirty="0" err="1" smtClean="0">
                <a:ea typeface="宋体" pitchFamily="2" charset="-122"/>
              </a:rPr>
              <a:t>V</a:t>
            </a:r>
            <a:r>
              <a:rPr lang="en-US" i="1" baseline="-25000" dirty="0" err="1" smtClean="0">
                <a:ea typeface="宋体" pitchFamily="2" charset="-122"/>
              </a:rPr>
              <a:t>j</a:t>
            </a:r>
            <a:r>
              <a:rPr lang="en-US" dirty="0" smtClean="0">
                <a:ea typeface="宋体" pitchFamily="2" charset="-122"/>
              </a:rPr>
              <a:t>  that </a:t>
            </a:r>
            <a:r>
              <a:rPr lang="en-US" i="1" dirty="0" smtClean="0">
                <a:ea typeface="宋体" pitchFamily="2" charset="-122"/>
              </a:rPr>
              <a:t>appears before </a:t>
            </a:r>
            <a:r>
              <a:rPr lang="en-US" dirty="0" smtClean="0">
                <a:ea typeface="宋体" pitchFamily="2" charset="-122"/>
              </a:rPr>
              <a:t>V</a:t>
            </a:r>
            <a:r>
              <a:rPr lang="en-US" i="1" baseline="-25000" dirty="0" smtClean="0">
                <a:ea typeface="宋体" pitchFamily="2" charset="-122"/>
              </a:rPr>
              <a:t>i</a:t>
            </a:r>
            <a:r>
              <a:rPr lang="en-US" i="1" dirty="0" smtClean="0">
                <a:ea typeface="宋体" pitchFamily="2" charset="-122"/>
              </a:rPr>
              <a:t> in the sequence of the nodes.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	Find a topological sequence of the graph: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  e,  f,  c,  g,  a, d, b</a:t>
            </a:r>
          </a:p>
          <a:p>
            <a:pPr>
              <a:buFont typeface="Wingdings 2" pitchFamily="18" charset="2"/>
              <a:buNone/>
            </a:pPr>
            <a:r>
              <a:rPr lang="en-CA" dirty="0" smtClean="0">
                <a:ea typeface="宋体" pitchFamily="2" charset="-122"/>
              </a:rPr>
              <a:t>  </a:t>
            </a:r>
            <a:endParaRPr lang="en-US" dirty="0" smtClean="0">
              <a:ea typeface="宋体" pitchFamily="2" charset="-122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>
            <a:off x="928662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1500166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2071670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3714744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643174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3214678" y="250030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a typeface="隶书"/>
              </a:rPr>
              <a:t>4.Scan along the topological sequence and construct a pair sequence for each node 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ea typeface="宋体" pitchFamily="2" charset="-122"/>
              </a:rPr>
              <a:t>   Scan the topological sequence of the nodes from the beginning to the end and at each step we do the following:</a:t>
            </a:r>
          </a:p>
          <a:p>
            <a:r>
              <a:rPr lang="en-US" dirty="0" smtClean="0">
                <a:ea typeface="宋体" pitchFamily="2" charset="-122"/>
              </a:rPr>
              <a:t>To compute the pair sequence for each </a:t>
            </a:r>
            <a:r>
              <a:rPr lang="en-US" dirty="0" err="1" smtClean="0">
                <a:ea typeface="宋体" pitchFamily="2" charset="-122"/>
              </a:rPr>
              <a:t>node.The</a:t>
            </a:r>
            <a:r>
              <a:rPr lang="en-US" dirty="0" smtClean="0">
                <a:ea typeface="宋体" pitchFamily="2" charset="-122"/>
              </a:rPr>
              <a:t> pairs to be generated for a node v are simply stored in a link list A</a:t>
            </a:r>
            <a:r>
              <a:rPr lang="en-US" i="1" baseline="-25000" dirty="0" smtClean="0">
                <a:ea typeface="宋体" pitchFamily="2" charset="-122"/>
              </a:rPr>
              <a:t>v</a:t>
            </a:r>
            <a:r>
              <a:rPr lang="en-US" dirty="0" smtClean="0">
                <a:ea typeface="宋体" pitchFamily="2" charset="-122"/>
              </a:rPr>
              <a:t>.</a:t>
            </a: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143000"/>
            <a:ext cx="8229600" cy="51435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>
                <a:ea typeface="宋体" pitchFamily="2" charset="-122"/>
              </a:rPr>
              <a:t>    Let </a:t>
            </a:r>
            <a:r>
              <a:rPr lang="en-US" sz="2200" i="1" dirty="0" smtClean="0">
                <a:ea typeface="宋体" pitchFamily="2" charset="-122"/>
              </a:rPr>
              <a:t>v</a:t>
            </a:r>
            <a:r>
              <a:rPr lang="en-US" sz="2200" i="1" baseline="-25000" dirty="0" smtClean="0">
                <a:ea typeface="宋体" pitchFamily="2" charset="-122"/>
              </a:rPr>
              <a:t>1</a:t>
            </a:r>
            <a:r>
              <a:rPr lang="en-US" sz="2200" i="1" dirty="0" smtClean="0">
                <a:ea typeface="宋体" pitchFamily="2" charset="-122"/>
              </a:rPr>
              <a:t>, ..., </a:t>
            </a:r>
            <a:r>
              <a:rPr lang="en-US" sz="2200" i="1" dirty="0" err="1" smtClean="0">
                <a:ea typeface="宋体" pitchFamily="2" charset="-122"/>
              </a:rPr>
              <a:t>v</a:t>
            </a:r>
            <a:r>
              <a:rPr lang="en-US" sz="2200" i="1" baseline="-25000" dirty="0" err="1" smtClean="0">
                <a:ea typeface="宋体" pitchFamily="2" charset="-122"/>
              </a:rPr>
              <a:t>k</a:t>
            </a:r>
            <a:r>
              <a:rPr lang="en-US" sz="2200" i="1" dirty="0" smtClean="0">
                <a:ea typeface="宋体" pitchFamily="2" charset="-122"/>
              </a:rPr>
              <a:t> be the children of v. Merge A</a:t>
            </a:r>
            <a:r>
              <a:rPr lang="en-US" sz="2200" i="1" baseline="-25000" dirty="0" smtClean="0">
                <a:ea typeface="宋体" pitchFamily="2" charset="-122"/>
              </a:rPr>
              <a:t>v</a:t>
            </a:r>
            <a:r>
              <a:rPr lang="en-US" sz="2200" i="1" dirty="0" smtClean="0">
                <a:ea typeface="宋体" pitchFamily="2" charset="-122"/>
              </a:rPr>
              <a:t> with each </a:t>
            </a:r>
            <a:r>
              <a:rPr lang="en-US" sz="2200" i="1" dirty="0" err="1" smtClean="0">
                <a:ea typeface="宋体" pitchFamily="2" charset="-122"/>
              </a:rPr>
              <a:t>A</a:t>
            </a:r>
            <a:r>
              <a:rPr lang="en-US" sz="2200" i="1" baseline="-25000" dirty="0" err="1" smtClean="0">
                <a:ea typeface="宋体" pitchFamily="2" charset="-122"/>
              </a:rPr>
              <a:t>vi</a:t>
            </a:r>
            <a:r>
              <a:rPr lang="en-US" sz="2200" i="1" dirty="0" smtClean="0">
                <a:ea typeface="宋体" pitchFamily="2" charset="-122"/>
              </a:rPr>
              <a:t> </a:t>
            </a:r>
            <a:r>
              <a:rPr lang="en-US" sz="2200" dirty="0" smtClean="0">
                <a:ea typeface="宋体" pitchFamily="2" charset="-122"/>
              </a:rPr>
              <a:t>for the child node </a:t>
            </a:r>
            <a:r>
              <a:rPr lang="en-US" sz="2200" i="1" dirty="0" smtClean="0">
                <a:ea typeface="宋体" pitchFamily="2" charset="-122"/>
              </a:rPr>
              <a:t>v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(</a:t>
            </a:r>
            <a:r>
              <a:rPr lang="en-US" sz="2200" i="1" dirty="0" err="1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= 1, ..., k) as follows. Assume A</a:t>
            </a:r>
            <a:r>
              <a:rPr lang="en-US" sz="2200" i="1" baseline="-25000" dirty="0" smtClean="0">
                <a:ea typeface="宋体" pitchFamily="2" charset="-122"/>
              </a:rPr>
              <a:t>v</a:t>
            </a:r>
            <a:r>
              <a:rPr lang="en-US" sz="2200" i="1" dirty="0" smtClean="0">
                <a:ea typeface="宋体" pitchFamily="2" charset="-122"/>
              </a:rPr>
              <a:t> = p</a:t>
            </a:r>
            <a:r>
              <a:rPr lang="en-US" sz="2200" i="1" baseline="-25000" dirty="0" smtClean="0">
                <a:ea typeface="宋体" pitchFamily="2" charset="-122"/>
              </a:rPr>
              <a:t>1</a:t>
            </a:r>
            <a:r>
              <a:rPr lang="en-US" sz="2200" i="1" dirty="0" smtClean="0">
                <a:ea typeface="宋体" pitchFamily="2" charset="-122"/>
              </a:rPr>
              <a:t> → p</a:t>
            </a:r>
            <a:r>
              <a:rPr lang="en-US" sz="2200" i="1" baseline="-25000" dirty="0" smtClean="0">
                <a:ea typeface="宋体" pitchFamily="2" charset="-122"/>
              </a:rPr>
              <a:t>2</a:t>
            </a:r>
            <a:r>
              <a:rPr lang="en-US" sz="2200" i="1" dirty="0" smtClean="0">
                <a:ea typeface="宋体" pitchFamily="2" charset="-122"/>
              </a:rPr>
              <a:t> → ... → p</a:t>
            </a:r>
            <a:r>
              <a:rPr lang="en-US" sz="2200" i="1" baseline="-25000" dirty="0" smtClean="0">
                <a:ea typeface="宋体" pitchFamily="2" charset="-122"/>
              </a:rPr>
              <a:t>g</a:t>
            </a:r>
            <a:r>
              <a:rPr lang="en-US" sz="2200" i="1" dirty="0" smtClean="0">
                <a:ea typeface="宋体" pitchFamily="2" charset="-122"/>
              </a:rPr>
              <a:t> and </a:t>
            </a:r>
            <a:r>
              <a:rPr lang="en-US" sz="2200" i="1" dirty="0" err="1" smtClean="0">
                <a:ea typeface="宋体" pitchFamily="2" charset="-122"/>
              </a:rPr>
              <a:t>A</a:t>
            </a:r>
            <a:r>
              <a:rPr lang="en-US" sz="2200" i="1" baseline="-25000" dirty="0" err="1" smtClean="0">
                <a:ea typeface="宋体" pitchFamily="2" charset="-122"/>
              </a:rPr>
              <a:t>vi</a:t>
            </a:r>
            <a:r>
              <a:rPr lang="en-US" sz="2200" i="1" dirty="0" smtClean="0">
                <a:ea typeface="宋体" pitchFamily="2" charset="-122"/>
              </a:rPr>
              <a:t>= q</a:t>
            </a:r>
            <a:r>
              <a:rPr lang="en-US" sz="2200" i="1" baseline="-25000" dirty="0" smtClean="0">
                <a:ea typeface="宋体" pitchFamily="2" charset="-122"/>
              </a:rPr>
              <a:t>1</a:t>
            </a:r>
            <a:r>
              <a:rPr lang="en-US" sz="2200" i="1" dirty="0" smtClean="0">
                <a:ea typeface="宋体" pitchFamily="2" charset="-122"/>
              </a:rPr>
              <a:t> → q</a:t>
            </a:r>
            <a:r>
              <a:rPr lang="en-US" sz="2200" i="1" baseline="-25000" dirty="0" smtClean="0">
                <a:ea typeface="宋体" pitchFamily="2" charset="-122"/>
              </a:rPr>
              <a:t>2 </a:t>
            </a:r>
            <a:r>
              <a:rPr lang="en-US" sz="2200" i="1" dirty="0" smtClean="0">
                <a:ea typeface="宋体" pitchFamily="2" charset="-122"/>
              </a:rPr>
              <a:t>→ ... →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h</a:t>
            </a:r>
            <a:r>
              <a:rPr lang="en-US" sz="2200" i="1" dirty="0" smtClean="0">
                <a:ea typeface="宋体" pitchFamily="2" charset="-122"/>
              </a:rPr>
              <a:t>,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>
                <a:ea typeface="宋体" pitchFamily="2" charset="-122"/>
              </a:rPr>
              <a:t> 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>
                <a:ea typeface="宋体" pitchFamily="2" charset="-122"/>
              </a:rPr>
              <a:t> We step through both </a:t>
            </a:r>
            <a:r>
              <a:rPr lang="en-US" sz="2200" i="1" dirty="0" smtClean="0">
                <a:ea typeface="宋体" pitchFamily="2" charset="-122"/>
              </a:rPr>
              <a:t>A</a:t>
            </a:r>
            <a:r>
              <a:rPr lang="en-US" sz="2200" i="1" baseline="-25000" dirty="0" smtClean="0">
                <a:ea typeface="宋体" pitchFamily="2" charset="-122"/>
              </a:rPr>
              <a:t>v</a:t>
            </a:r>
            <a:r>
              <a:rPr lang="en-US" sz="2200" i="1" dirty="0" smtClean="0">
                <a:ea typeface="宋体" pitchFamily="2" charset="-122"/>
              </a:rPr>
              <a:t> and from left to right. Let p</a:t>
            </a:r>
            <a:r>
              <a:rPr lang="en-US" sz="2200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and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 be the pairs encountered. We’ll </a:t>
            </a:r>
            <a:r>
              <a:rPr lang="en-US" sz="2200" dirty="0" smtClean="0">
                <a:ea typeface="宋体" pitchFamily="2" charset="-122"/>
              </a:rPr>
              <a:t>make the following </a:t>
            </a:r>
            <a:r>
              <a:rPr lang="en-US" sz="2200" dirty="0" err="1" smtClean="0">
                <a:ea typeface="宋体" pitchFamily="2" charset="-122"/>
              </a:rPr>
              <a:t>checkings</a:t>
            </a:r>
            <a:r>
              <a:rPr lang="en-US" sz="2200" dirty="0" smtClean="0">
                <a:ea typeface="宋体" pitchFamily="2" charset="-12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ea typeface="宋体" pitchFamily="2" charset="-122"/>
              </a:rPr>
              <a:t>(1) If </a:t>
            </a:r>
            <a:r>
              <a:rPr lang="en-US" sz="2200" i="1" dirty="0" smtClean="0">
                <a:ea typeface="宋体" pitchFamily="2" charset="-122"/>
              </a:rPr>
              <a:t>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pre &gt;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pre and 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post &gt;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post, insert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 into A</a:t>
            </a:r>
            <a:r>
              <a:rPr lang="en-US" sz="2200" i="1" baseline="-25000" dirty="0" smtClean="0">
                <a:ea typeface="宋体" pitchFamily="2" charset="-122"/>
              </a:rPr>
              <a:t>v</a:t>
            </a:r>
            <a:r>
              <a:rPr lang="en-US" sz="2200" i="1" dirty="0" smtClean="0">
                <a:ea typeface="宋体" pitchFamily="2" charset="-122"/>
              </a:rPr>
              <a:t> after p</a:t>
            </a:r>
            <a:r>
              <a:rPr lang="en-US" sz="2200" i="1" baseline="-25000" dirty="0" smtClean="0">
                <a:ea typeface="宋体" pitchFamily="2" charset="-122"/>
              </a:rPr>
              <a:t>i-1 </a:t>
            </a:r>
            <a:r>
              <a:rPr lang="en-US" sz="2200" i="1" dirty="0" smtClean="0">
                <a:ea typeface="宋体" pitchFamily="2" charset="-122"/>
              </a:rPr>
              <a:t>and before p</a:t>
            </a:r>
            <a:r>
              <a:rPr lang="en-US" sz="2200" i="1" baseline="-25000" dirty="0" smtClean="0">
                <a:ea typeface="宋体" pitchFamily="2" charset="-122"/>
              </a:rPr>
              <a:t>i </a:t>
            </a:r>
            <a:r>
              <a:rPr lang="en-US" sz="2200" i="1" dirty="0" smtClean="0">
                <a:ea typeface="宋体" pitchFamily="2" charset="-122"/>
              </a:rPr>
              <a:t>and move to q</a:t>
            </a:r>
            <a:r>
              <a:rPr lang="en-US" sz="2200" i="1" baseline="-25000" dirty="0" smtClean="0">
                <a:ea typeface="宋体" pitchFamily="2" charset="-122"/>
              </a:rPr>
              <a:t>j+1</a:t>
            </a:r>
            <a:r>
              <a:rPr lang="en-US" sz="2200" i="1" dirty="0" smtClean="0">
                <a:ea typeface="宋体" pitchFamily="2" charset="-12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ea typeface="宋体" pitchFamily="2" charset="-122"/>
              </a:rPr>
              <a:t>(2) If </a:t>
            </a:r>
            <a:r>
              <a:rPr lang="en-US" sz="2200" i="1" dirty="0" smtClean="0">
                <a:ea typeface="宋体" pitchFamily="2" charset="-122"/>
              </a:rPr>
              <a:t>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pre &gt;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pre and 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post &lt;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post, remove p</a:t>
            </a:r>
            <a:r>
              <a:rPr lang="en-US" sz="2200" i="1" baseline="-25000" dirty="0" smtClean="0">
                <a:ea typeface="宋体" pitchFamily="2" charset="-122"/>
              </a:rPr>
              <a:t>i </a:t>
            </a:r>
            <a:r>
              <a:rPr lang="en-US" sz="2200" i="1" dirty="0" smtClean="0">
                <a:ea typeface="宋体" pitchFamily="2" charset="-122"/>
              </a:rPr>
              <a:t>from A</a:t>
            </a:r>
            <a:r>
              <a:rPr lang="en-US" sz="2200" i="1" baseline="-25000" dirty="0" smtClean="0">
                <a:ea typeface="宋体" pitchFamily="2" charset="-122"/>
              </a:rPr>
              <a:t>v</a:t>
            </a:r>
            <a:r>
              <a:rPr lang="en-US" sz="2200" i="1" dirty="0" smtClean="0">
                <a:ea typeface="宋体" pitchFamily="2" charset="-122"/>
              </a:rPr>
              <a:t> and move to p</a:t>
            </a:r>
            <a:r>
              <a:rPr lang="en-US" sz="2200" i="1" baseline="-25000" dirty="0" smtClean="0">
                <a:ea typeface="宋体" pitchFamily="2" charset="-122"/>
              </a:rPr>
              <a:t>i+1</a:t>
            </a:r>
            <a:r>
              <a:rPr lang="en-US" sz="2200" i="1" dirty="0" smtClean="0">
                <a:ea typeface="宋体" pitchFamily="2" charset="-122"/>
              </a:rPr>
              <a:t>. (*p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is subsumed </a:t>
            </a:r>
            <a:r>
              <a:rPr lang="en-US" sz="2200" dirty="0" smtClean="0">
                <a:ea typeface="宋体" pitchFamily="2" charset="-122"/>
              </a:rPr>
              <a:t>by </a:t>
            </a:r>
            <a:r>
              <a:rPr lang="en-US" sz="2200" i="1" dirty="0" smtClean="0">
                <a:ea typeface="宋体" pitchFamily="2" charset="-122"/>
              </a:rPr>
              <a:t>q</a:t>
            </a:r>
            <a:r>
              <a:rPr lang="en-US" sz="2200" i="1" baseline="-25000" dirty="0" smtClean="0">
                <a:ea typeface="宋体" pitchFamily="2" charset="-122"/>
              </a:rPr>
              <a:t>j.* </a:t>
            </a:r>
            <a:r>
              <a:rPr lang="en-US" sz="2200" i="1" dirty="0" smtClean="0">
                <a:ea typeface="宋体" pitchFamily="2" charset="-122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ea typeface="宋体" pitchFamily="2" charset="-122"/>
              </a:rPr>
              <a:t>(3) If </a:t>
            </a:r>
            <a:r>
              <a:rPr lang="en-US" sz="2200" i="1" dirty="0" smtClean="0">
                <a:ea typeface="宋体" pitchFamily="2" charset="-122"/>
              </a:rPr>
              <a:t>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pre &lt;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pre and 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post &gt;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post, ignore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 and move to q</a:t>
            </a:r>
            <a:r>
              <a:rPr lang="en-US" sz="2200" i="1" baseline="-25000" dirty="0" smtClean="0">
                <a:ea typeface="宋体" pitchFamily="2" charset="-122"/>
              </a:rPr>
              <a:t>j+1. </a:t>
            </a:r>
            <a:r>
              <a:rPr lang="en-US" sz="2200" i="1" dirty="0" smtClean="0">
                <a:ea typeface="宋体" pitchFamily="2" charset="-122"/>
              </a:rPr>
              <a:t>(*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baseline="-25000" dirty="0" smtClean="0">
                <a:ea typeface="宋体" pitchFamily="2" charset="-122"/>
              </a:rPr>
              <a:t> </a:t>
            </a:r>
            <a:r>
              <a:rPr lang="en-US" sz="2200" i="1" dirty="0" smtClean="0">
                <a:ea typeface="宋体" pitchFamily="2" charset="-122"/>
              </a:rPr>
              <a:t>is subsumed by p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; but </a:t>
            </a:r>
            <a:r>
              <a:rPr lang="en-US" sz="2200" dirty="0" smtClean="0">
                <a:ea typeface="宋体" pitchFamily="2" charset="-122"/>
              </a:rPr>
              <a:t>it should not be removed from A</a:t>
            </a:r>
            <a:r>
              <a:rPr lang="en-US" sz="2200" baseline="-25000" dirty="0" smtClean="0">
                <a:ea typeface="宋体" pitchFamily="2" charset="-122"/>
              </a:rPr>
              <a:t>vi.* </a:t>
            </a:r>
            <a:r>
              <a:rPr lang="en-US" sz="2200" dirty="0" smtClean="0">
                <a:ea typeface="宋体" pitchFamily="2" charset="-122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ea typeface="宋体" pitchFamily="2" charset="-122"/>
              </a:rPr>
              <a:t>(4) If </a:t>
            </a:r>
            <a:r>
              <a:rPr lang="en-US" sz="2200" i="1" dirty="0" smtClean="0">
                <a:ea typeface="宋体" pitchFamily="2" charset="-122"/>
              </a:rPr>
              <a:t>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pre &lt;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pre and p</a:t>
            </a:r>
            <a:r>
              <a:rPr lang="en-US" sz="2200" i="1" baseline="-25000" dirty="0" smtClean="0">
                <a:ea typeface="宋体" pitchFamily="2" charset="-122"/>
              </a:rPr>
              <a:t>i.</a:t>
            </a:r>
            <a:r>
              <a:rPr lang="en-US" sz="2200" i="1" dirty="0" smtClean="0">
                <a:ea typeface="宋体" pitchFamily="2" charset="-122"/>
              </a:rPr>
              <a:t>post &lt; q</a:t>
            </a:r>
            <a:r>
              <a:rPr lang="en-US" sz="2200" i="1" baseline="-25000" dirty="0" smtClean="0">
                <a:ea typeface="宋体" pitchFamily="2" charset="-122"/>
              </a:rPr>
              <a:t>j.</a:t>
            </a:r>
            <a:r>
              <a:rPr lang="en-US" sz="2200" i="1" dirty="0" smtClean="0">
                <a:ea typeface="宋体" pitchFamily="2" charset="-122"/>
              </a:rPr>
              <a:t>post, ignore p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and move to p</a:t>
            </a:r>
            <a:r>
              <a:rPr lang="en-US" sz="2200" i="1" baseline="-25000" dirty="0" smtClean="0">
                <a:ea typeface="宋体" pitchFamily="2" charset="-122"/>
              </a:rPr>
              <a:t>i+1</a:t>
            </a:r>
            <a:r>
              <a:rPr lang="en-US" sz="2200" i="1" dirty="0" smtClean="0">
                <a:ea typeface="宋体" pitchFamily="2" charset="-12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ea typeface="宋体" pitchFamily="2" charset="-122"/>
              </a:rPr>
              <a:t>(5) If </a:t>
            </a:r>
            <a:r>
              <a:rPr lang="en-US" sz="2200" i="1" dirty="0" smtClean="0">
                <a:ea typeface="宋体" pitchFamily="2" charset="-122"/>
              </a:rPr>
              <a:t>p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= </a:t>
            </a:r>
            <a:r>
              <a:rPr lang="en-US" sz="2200" i="1" dirty="0" err="1" smtClean="0">
                <a:ea typeface="宋体" pitchFamily="2" charset="-122"/>
              </a:rPr>
              <a:t>p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’ and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 =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’, ignore both (p</a:t>
            </a:r>
            <a:r>
              <a:rPr lang="en-US" sz="2200" i="1" baseline="-25000" dirty="0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,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i</a:t>
            </a:r>
            <a:r>
              <a:rPr lang="en-US" sz="2200" i="1" dirty="0" smtClean="0">
                <a:ea typeface="宋体" pitchFamily="2" charset="-122"/>
              </a:rPr>
              <a:t>) and (</a:t>
            </a:r>
            <a:r>
              <a:rPr lang="en-US" sz="2200" i="1" dirty="0" err="1" smtClean="0">
                <a:ea typeface="宋体" pitchFamily="2" charset="-122"/>
              </a:rPr>
              <a:t>p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’, </a:t>
            </a:r>
            <a:r>
              <a:rPr lang="en-US" sz="2200" i="1" dirty="0" err="1" smtClean="0">
                <a:ea typeface="宋体" pitchFamily="2" charset="-122"/>
              </a:rPr>
              <a:t>q</a:t>
            </a:r>
            <a:r>
              <a:rPr lang="en-US" sz="2200" i="1" baseline="-25000" dirty="0" err="1" smtClean="0">
                <a:ea typeface="宋体" pitchFamily="2" charset="-122"/>
              </a:rPr>
              <a:t>j</a:t>
            </a:r>
            <a:r>
              <a:rPr lang="en-US" sz="2200" i="1" dirty="0" smtClean="0">
                <a:ea typeface="宋体" pitchFamily="2" charset="-122"/>
              </a:rPr>
              <a:t>’), and move to (p</a:t>
            </a:r>
            <a:r>
              <a:rPr lang="en-US" sz="2200" i="1" baseline="-25000" dirty="0" smtClean="0">
                <a:ea typeface="宋体" pitchFamily="2" charset="-122"/>
              </a:rPr>
              <a:t>i+1</a:t>
            </a:r>
            <a:r>
              <a:rPr lang="en-US" sz="2200" i="1" dirty="0" smtClean="0">
                <a:ea typeface="宋体" pitchFamily="2" charset="-122"/>
              </a:rPr>
              <a:t>, q</a:t>
            </a:r>
            <a:r>
              <a:rPr lang="en-US" sz="2200" i="1" baseline="-25000" dirty="0" smtClean="0">
                <a:ea typeface="宋体" pitchFamily="2" charset="-122"/>
              </a:rPr>
              <a:t>i+1</a:t>
            </a:r>
            <a:r>
              <a:rPr lang="en-US" sz="2200" i="1" dirty="0" smtClean="0">
                <a:ea typeface="宋体" pitchFamily="2" charset="-122"/>
              </a:rPr>
              <a:t>) and (p</a:t>
            </a:r>
            <a:r>
              <a:rPr lang="en-US" sz="2200" i="1" baseline="-25000" dirty="0" smtClean="0">
                <a:ea typeface="宋体" pitchFamily="2" charset="-122"/>
              </a:rPr>
              <a:t>j+1</a:t>
            </a:r>
            <a:r>
              <a:rPr lang="en-US" sz="2200" i="1" dirty="0" smtClean="0">
                <a:ea typeface="宋体" pitchFamily="2" charset="-122"/>
              </a:rPr>
              <a:t>’,q</a:t>
            </a:r>
            <a:r>
              <a:rPr lang="en-US" sz="2200" i="1" baseline="-25000" dirty="0" smtClean="0">
                <a:ea typeface="宋体" pitchFamily="2" charset="-122"/>
              </a:rPr>
              <a:t>j+1</a:t>
            </a:r>
            <a:r>
              <a:rPr lang="en-US" sz="2200" i="1" dirty="0" smtClean="0">
                <a:ea typeface="宋体" pitchFamily="2" charset="-122"/>
              </a:rPr>
              <a:t>’), respectively.</a:t>
            </a:r>
          </a:p>
          <a:p>
            <a:pPr>
              <a:lnSpc>
                <a:spcPct val="80000"/>
              </a:lnSpc>
            </a:pPr>
            <a:endParaRPr lang="en-US" sz="2200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/>
          <p:cNvSpPr>
            <a:spLocks noGrp="1"/>
          </p:cNvSpPr>
          <p:nvPr>
            <p:ph idx="1"/>
          </p:nvPr>
        </p:nvSpPr>
        <p:spPr>
          <a:xfrm>
            <a:off x="428625" y="785813"/>
            <a:ext cx="8229600" cy="5286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Scan the topological sequence of the nodes from the beginning to the end .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 e(4,1),  f(5,2),  c(3,3)  g(6,4),  a(2,5),  d(8,6),  b(7,7)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Compute the pair sequence for each node:</a:t>
            </a: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For example:  </a:t>
            </a:r>
          </a:p>
          <a:p>
            <a:pPr>
              <a:buNone/>
            </a:pPr>
            <a:r>
              <a:rPr lang="en-US" sz="2000" dirty="0" smtClean="0">
                <a:ea typeface="宋体" pitchFamily="2" charset="-122"/>
              </a:rPr>
              <a:t>                c(3,3)   </a:t>
            </a:r>
            <a:r>
              <a:rPr lang="en-US" sz="2400" dirty="0" smtClean="0">
                <a:ea typeface="宋体" pitchFamily="2" charset="-122"/>
              </a:rPr>
              <a:t>• </a:t>
            </a:r>
            <a:r>
              <a:rPr lang="en-US" sz="2000" dirty="0" smtClean="0">
                <a:ea typeface="宋体" pitchFamily="2" charset="-122"/>
              </a:rPr>
              <a:t>   </a:t>
            </a:r>
            <a:r>
              <a:rPr lang="en-US" sz="2000" dirty="0" smtClean="0">
                <a:ea typeface="宋体" pitchFamily="2" charset="-122"/>
              </a:rPr>
              <a:t>A</a:t>
            </a:r>
            <a:r>
              <a:rPr lang="en-US" sz="2000" baseline="-25000" dirty="0" smtClean="0">
                <a:ea typeface="宋体" pitchFamily="2" charset="-122"/>
              </a:rPr>
              <a:t>c</a:t>
            </a:r>
            <a:r>
              <a:rPr lang="en-US" sz="2000" dirty="0" smtClean="0">
                <a:ea typeface="宋体" pitchFamily="2" charset="-122"/>
              </a:rPr>
              <a:t> (3,3)         </a:t>
            </a:r>
            <a:r>
              <a:rPr lang="en-US" sz="2000" dirty="0" smtClean="0">
                <a:ea typeface="宋体" pitchFamily="2" charset="-122"/>
              </a:rPr>
              <a:t>g(6,4</a:t>
            </a:r>
            <a:r>
              <a:rPr lang="en-US" sz="2000" dirty="0" smtClean="0">
                <a:ea typeface="宋体" pitchFamily="2" charset="-122"/>
              </a:rPr>
              <a:t>)</a:t>
            </a:r>
            <a:r>
              <a:rPr lang="en-US" sz="2400" dirty="0" smtClean="0">
                <a:ea typeface="宋体" pitchFamily="2" charset="-122"/>
              </a:rPr>
              <a:t>•     </a:t>
            </a:r>
            <a:r>
              <a:rPr lang="en-US" sz="2000" dirty="0" smtClean="0">
                <a:ea typeface="宋体" pitchFamily="2" charset="-122"/>
              </a:rPr>
              <a:t>A</a:t>
            </a:r>
            <a:r>
              <a:rPr lang="en-US" sz="2400" baseline="-25000" dirty="0" smtClean="0">
                <a:ea typeface="宋体" pitchFamily="2" charset="-122"/>
              </a:rPr>
              <a:t>g</a:t>
            </a:r>
            <a:r>
              <a:rPr lang="en-US" sz="2000" dirty="0" smtClean="0">
                <a:ea typeface="宋体" pitchFamily="2" charset="-122"/>
              </a:rPr>
              <a:t>(4,1)     (5,2)    (6,4)</a:t>
            </a:r>
            <a:endParaRPr lang="en-US" sz="2000" baseline="-25000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CA" sz="2000" dirty="0" smtClean="0">
              <a:ea typeface="宋体" pitchFamily="2" charset="-122"/>
            </a:endParaRPr>
          </a:p>
          <a:p>
            <a:pPr>
              <a:buNone/>
            </a:pPr>
            <a:r>
              <a:rPr lang="en-CA" sz="2000" dirty="0" smtClean="0">
                <a:ea typeface="宋体" pitchFamily="2" charset="-122"/>
              </a:rPr>
              <a:t>          e(4,1)  </a:t>
            </a:r>
            <a:r>
              <a:rPr lang="en-US" altLang="zh-CN" sz="2400" dirty="0" smtClean="0">
                <a:ea typeface="宋体" pitchFamily="2" charset="-122"/>
              </a:rPr>
              <a:t>•</a:t>
            </a:r>
            <a:r>
              <a:rPr lang="en-CA" sz="2000" dirty="0" smtClean="0">
                <a:ea typeface="宋体" pitchFamily="2" charset="-122"/>
              </a:rPr>
              <a:t>          </a:t>
            </a:r>
            <a:r>
              <a:rPr lang="en-US" altLang="zh-CN" sz="2400" dirty="0" smtClean="0">
                <a:ea typeface="宋体" pitchFamily="2" charset="-122"/>
              </a:rPr>
              <a:t>•</a:t>
            </a:r>
            <a:r>
              <a:rPr lang="en-US" altLang="zh-CN" sz="2000" dirty="0" smtClean="0">
                <a:ea typeface="宋体" pitchFamily="2" charset="-122"/>
              </a:rPr>
              <a:t> f(5,2)         e(4,1)</a:t>
            </a:r>
            <a:r>
              <a:rPr lang="en-US" altLang="zh-CN" sz="2400" dirty="0" smtClean="0">
                <a:ea typeface="宋体" pitchFamily="2" charset="-122"/>
              </a:rPr>
              <a:t>• </a:t>
            </a:r>
            <a:r>
              <a:rPr lang="en-US" altLang="zh-CN" sz="2000" dirty="0" smtClean="0">
                <a:ea typeface="宋体" pitchFamily="2" charset="-122"/>
              </a:rPr>
              <a:t>        </a:t>
            </a:r>
            <a:r>
              <a:rPr lang="en-US" altLang="zh-CN" sz="2400" dirty="0" smtClean="0">
                <a:ea typeface="宋体" pitchFamily="2" charset="-122"/>
              </a:rPr>
              <a:t>•</a:t>
            </a:r>
            <a:r>
              <a:rPr lang="en-US" altLang="zh-CN" sz="2000" dirty="0" smtClean="0">
                <a:ea typeface="宋体" pitchFamily="2" charset="-122"/>
              </a:rPr>
              <a:t>f(5,2</a:t>
            </a:r>
            <a:r>
              <a:rPr lang="en-US" altLang="zh-CN" sz="2000" dirty="0" smtClean="0">
                <a:ea typeface="宋体" pitchFamily="2" charset="-122"/>
              </a:rPr>
              <a:t>)</a:t>
            </a:r>
          </a:p>
          <a:p>
            <a:pPr>
              <a:buNone/>
            </a:pPr>
            <a:r>
              <a:rPr lang="en-CA" sz="2000" dirty="0" smtClean="0">
                <a:ea typeface="宋体" pitchFamily="2" charset="-122"/>
              </a:rPr>
              <a:t> </a:t>
            </a:r>
            <a:r>
              <a:rPr lang="en-CA" sz="2000" dirty="0" smtClean="0">
                <a:ea typeface="宋体" pitchFamily="2" charset="-122"/>
              </a:rPr>
              <a:t>        </a:t>
            </a:r>
            <a:r>
              <a:rPr lang="en-CA" sz="2000" dirty="0" err="1" smtClean="0">
                <a:ea typeface="宋体" pitchFamily="2" charset="-122"/>
              </a:rPr>
              <a:t>A</a:t>
            </a:r>
            <a:r>
              <a:rPr lang="en-CA" sz="2000" baseline="-25000" dirty="0" err="1" smtClean="0">
                <a:ea typeface="宋体" pitchFamily="2" charset="-122"/>
              </a:rPr>
              <a:t>e</a:t>
            </a:r>
            <a:r>
              <a:rPr lang="en-CA" sz="2000" dirty="0" smtClean="0">
                <a:ea typeface="宋体" pitchFamily="2" charset="-122"/>
              </a:rPr>
              <a:t>(4,1)             </a:t>
            </a:r>
            <a:r>
              <a:rPr lang="en-CA" sz="2000" dirty="0" err="1" smtClean="0">
                <a:ea typeface="宋体" pitchFamily="2" charset="-122"/>
              </a:rPr>
              <a:t>A</a:t>
            </a:r>
            <a:r>
              <a:rPr lang="en-CA" sz="2000" baseline="-25000" dirty="0" err="1" smtClean="0">
                <a:ea typeface="宋体" pitchFamily="2" charset="-122"/>
              </a:rPr>
              <a:t>f</a:t>
            </a:r>
            <a:r>
              <a:rPr lang="en-CA" sz="2000" dirty="0" smtClean="0">
                <a:ea typeface="宋体" pitchFamily="2" charset="-122"/>
              </a:rPr>
              <a:t>(5,2)        </a:t>
            </a:r>
            <a:r>
              <a:rPr lang="en-CA" sz="2000" dirty="0" err="1" smtClean="0">
                <a:ea typeface="宋体" pitchFamily="2" charset="-122"/>
              </a:rPr>
              <a:t>A</a:t>
            </a:r>
            <a:r>
              <a:rPr lang="en-CA" sz="2000" baseline="-25000" dirty="0" err="1" smtClean="0">
                <a:ea typeface="宋体" pitchFamily="2" charset="-122"/>
              </a:rPr>
              <a:t>e</a:t>
            </a:r>
            <a:r>
              <a:rPr lang="en-CA" sz="2000" dirty="0" smtClean="0">
                <a:ea typeface="宋体" pitchFamily="2" charset="-122"/>
              </a:rPr>
              <a:t>(4,1)         </a:t>
            </a:r>
            <a:r>
              <a:rPr lang="en-CA" sz="2000" dirty="0" err="1" smtClean="0">
                <a:ea typeface="宋体" pitchFamily="2" charset="-122"/>
              </a:rPr>
              <a:t>A</a:t>
            </a:r>
            <a:r>
              <a:rPr lang="en-CA" sz="2000" baseline="-25000" dirty="0" err="1" smtClean="0">
                <a:ea typeface="宋体" pitchFamily="2" charset="-122"/>
              </a:rPr>
              <a:t>f</a:t>
            </a:r>
            <a:r>
              <a:rPr lang="en-CA" sz="2000" dirty="0" smtClean="0">
                <a:ea typeface="宋体" pitchFamily="2" charset="-122"/>
              </a:rPr>
              <a:t>(5,2)</a:t>
            </a:r>
            <a:endParaRPr lang="en-US" sz="2000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</a:t>
            </a:r>
          </a:p>
        </p:txBody>
      </p:sp>
      <p:cxnSp>
        <p:nvCxnSpPr>
          <p:cNvPr id="14" name="直接箭头连接符 13"/>
          <p:cNvCxnSpPr/>
          <p:nvPr/>
        </p:nvCxnSpPr>
        <p:spPr>
          <a:xfrm rot="5400000">
            <a:off x="1678761" y="3464719"/>
            <a:ext cx="85725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rot="16200000" flipH="1">
            <a:off x="2107389" y="3536157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rot="5400000">
            <a:off x="4179091" y="3607595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rot="16200000" flipH="1">
            <a:off x="4536281" y="3464719"/>
            <a:ext cx="85725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5929322" y="335756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6715140" y="335756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14300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Result of all the nodes :</a:t>
            </a:r>
            <a:br>
              <a:rPr lang="en-US" altLang="zh-CN" dirty="0" smtClean="0">
                <a:ea typeface="宋体" pitchFamily="2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</a:t>
            </a:r>
            <a:r>
              <a:rPr lang="en-US" altLang="zh-CN" dirty="0" err="1" smtClean="0">
                <a:ea typeface="宋体" pitchFamily="2" charset="-122"/>
              </a:rPr>
              <a:t>A</a:t>
            </a:r>
            <a:r>
              <a:rPr lang="en-US" altLang="zh-CN" baseline="-25000" dirty="0" err="1" smtClean="0">
                <a:ea typeface="宋体" pitchFamily="2" charset="-122"/>
              </a:rPr>
              <a:t>e</a:t>
            </a:r>
            <a:r>
              <a:rPr lang="en-US" altLang="zh-CN" dirty="0" smtClean="0">
                <a:ea typeface="宋体" pitchFamily="2" charset="-122"/>
              </a:rPr>
              <a:t> </a:t>
            </a:r>
            <a:r>
              <a:rPr lang="en-US" altLang="zh-CN" dirty="0" smtClean="0">
                <a:ea typeface="宋体" pitchFamily="2" charset="-122"/>
              </a:rPr>
              <a:t>(4,1)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</a:t>
            </a:r>
            <a:r>
              <a:rPr lang="en-US" altLang="zh-CN" dirty="0" err="1" smtClean="0">
                <a:ea typeface="宋体" pitchFamily="2" charset="-122"/>
              </a:rPr>
              <a:t>A</a:t>
            </a:r>
            <a:r>
              <a:rPr lang="en-US" altLang="zh-CN" baseline="-25000" dirty="0" err="1" smtClean="0">
                <a:ea typeface="宋体" pitchFamily="2" charset="-122"/>
              </a:rPr>
              <a:t>f</a:t>
            </a:r>
            <a:r>
              <a:rPr lang="en-US" altLang="zh-CN" dirty="0" smtClean="0">
                <a:ea typeface="宋体" pitchFamily="2" charset="-122"/>
              </a:rPr>
              <a:t>  (5,2)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A</a:t>
            </a:r>
            <a:r>
              <a:rPr lang="en-US" altLang="zh-CN" baseline="-25000" dirty="0" smtClean="0">
                <a:ea typeface="宋体" pitchFamily="2" charset="-122"/>
              </a:rPr>
              <a:t>c</a:t>
            </a:r>
            <a:r>
              <a:rPr lang="en-US" altLang="zh-CN" dirty="0" smtClean="0">
                <a:ea typeface="宋体" pitchFamily="2" charset="-122"/>
              </a:rPr>
              <a:t>  (3,3)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A</a:t>
            </a:r>
            <a:r>
              <a:rPr lang="en-US" altLang="zh-CN" baseline="-25000" dirty="0" smtClean="0">
                <a:ea typeface="宋体" pitchFamily="2" charset="-122"/>
              </a:rPr>
              <a:t>g</a:t>
            </a:r>
            <a:r>
              <a:rPr lang="en-US" altLang="zh-CN" dirty="0" smtClean="0">
                <a:ea typeface="宋体" pitchFamily="2" charset="-122"/>
              </a:rPr>
              <a:t>  (4,1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5,2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6,4)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</a:t>
            </a:r>
            <a:r>
              <a:rPr lang="en-US" altLang="zh-CN" dirty="0" err="1" smtClean="0">
                <a:ea typeface="宋体" pitchFamily="2" charset="-122"/>
              </a:rPr>
              <a:t>A</a:t>
            </a:r>
            <a:r>
              <a:rPr lang="en-US" altLang="zh-CN" baseline="-25000" dirty="0" err="1" smtClean="0">
                <a:ea typeface="宋体" pitchFamily="2" charset="-122"/>
              </a:rPr>
              <a:t>a</a:t>
            </a:r>
            <a:r>
              <a:rPr lang="en-US" altLang="zh-CN" dirty="0" smtClean="0">
                <a:ea typeface="宋体" pitchFamily="2" charset="-122"/>
              </a:rPr>
              <a:t>   (2,5)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A</a:t>
            </a:r>
            <a:r>
              <a:rPr lang="en-US" altLang="zh-CN" baseline="-25000" dirty="0" smtClean="0">
                <a:ea typeface="宋体" pitchFamily="2" charset="-122"/>
              </a:rPr>
              <a:t>d</a:t>
            </a:r>
            <a:r>
              <a:rPr lang="en-US" altLang="zh-CN" dirty="0" smtClean="0">
                <a:ea typeface="宋体" pitchFamily="2" charset="-122"/>
              </a:rPr>
              <a:t>  (4,1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5,2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6,4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8,6)</a:t>
            </a:r>
          </a:p>
          <a:p>
            <a:pPr>
              <a:buNone/>
            </a:pPr>
            <a:r>
              <a:rPr lang="en-US" altLang="zh-CN" dirty="0" smtClean="0">
                <a:ea typeface="宋体" pitchFamily="2" charset="-122"/>
              </a:rPr>
              <a:t>   </a:t>
            </a:r>
            <a:r>
              <a:rPr lang="en-US" altLang="zh-CN" dirty="0" err="1" smtClean="0">
                <a:ea typeface="宋体" pitchFamily="2" charset="-122"/>
              </a:rPr>
              <a:t>A</a:t>
            </a:r>
            <a:r>
              <a:rPr lang="en-US" altLang="zh-CN" baseline="-25000" dirty="0" err="1" smtClean="0">
                <a:ea typeface="宋体" pitchFamily="2" charset="-122"/>
              </a:rPr>
              <a:t>b</a:t>
            </a:r>
            <a:r>
              <a:rPr lang="en-US" altLang="zh-CN" dirty="0" smtClean="0">
                <a:ea typeface="宋体" pitchFamily="2" charset="-122"/>
              </a:rPr>
              <a:t>   (4,1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5,2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6,4</a:t>
            </a:r>
            <a:r>
              <a:rPr lang="en-US" altLang="zh-CN" dirty="0" smtClean="0">
                <a:ea typeface="宋体" pitchFamily="2" charset="-122"/>
              </a:rPr>
              <a:t>)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</a:t>
            </a:r>
            <a:r>
              <a:rPr lang="en-US" altLang="zh-CN" dirty="0" smtClean="0">
                <a:ea typeface="宋体" pitchFamily="2" charset="-122"/>
              </a:rPr>
              <a:t>(</a:t>
            </a:r>
            <a:r>
              <a:rPr lang="en-US" altLang="zh-CN" dirty="0" smtClean="0">
                <a:ea typeface="宋体" pitchFamily="2" charset="-122"/>
              </a:rPr>
              <a:t>7,7)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 Structure </a:t>
            </a:r>
            <a:endParaRPr lang="zh-CN" alt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/>
        </p:nvGraphicFramePr>
        <p:xfrm>
          <a:off x="4714876" y="2000240"/>
          <a:ext cx="1928823" cy="3844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1"/>
                <a:gridCol w="343221"/>
                <a:gridCol w="500066"/>
                <a:gridCol w="642942"/>
                <a:gridCol w="22828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pre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post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416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•</a:t>
                      </a: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15"/>
          <p:cNvGraphicFramePr>
            <a:graphicFrameLocks noGrp="1"/>
          </p:cNvGraphicFramePr>
          <p:nvPr/>
        </p:nvGraphicFramePr>
        <p:xfrm>
          <a:off x="7050338" y="2428857"/>
          <a:ext cx="41656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28575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17"/>
          <p:cNvCxnSpPr/>
          <p:nvPr/>
        </p:nvCxnSpPr>
        <p:spPr>
          <a:xfrm>
            <a:off x="6572261" y="2571733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23"/>
          <p:cNvGraphicFramePr>
            <a:graphicFrameLocks noGrp="1"/>
          </p:cNvGraphicFramePr>
          <p:nvPr/>
        </p:nvGraphicFramePr>
        <p:xfrm>
          <a:off x="7786710" y="2428868"/>
          <a:ext cx="4165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365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29"/>
          <p:cNvGraphicFramePr>
            <a:graphicFrameLocks noGrp="1"/>
          </p:cNvGraphicFramePr>
          <p:nvPr/>
        </p:nvGraphicFramePr>
        <p:xfrm>
          <a:off x="7050338" y="2928923"/>
          <a:ext cx="4165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33910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32"/>
          <p:cNvGraphicFramePr>
            <a:graphicFrameLocks noGrp="1"/>
          </p:cNvGraphicFramePr>
          <p:nvPr/>
        </p:nvGraphicFramePr>
        <p:xfrm>
          <a:off x="7786710" y="3857628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33"/>
          <p:cNvGraphicFramePr>
            <a:graphicFrameLocks noGrp="1"/>
          </p:cNvGraphicFramePr>
          <p:nvPr/>
        </p:nvGraphicFramePr>
        <p:xfrm>
          <a:off x="7786710" y="3357562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34"/>
          <p:cNvGraphicFramePr>
            <a:graphicFrameLocks noGrp="1"/>
          </p:cNvGraphicFramePr>
          <p:nvPr/>
        </p:nvGraphicFramePr>
        <p:xfrm>
          <a:off x="7036610" y="3357562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4"/>
                <a:gridCol w="229703"/>
              </a:tblGrid>
              <a:tr h="28575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38"/>
          <p:cNvGraphicFramePr>
            <a:graphicFrameLocks noGrp="1"/>
          </p:cNvGraphicFramePr>
          <p:nvPr/>
        </p:nvGraphicFramePr>
        <p:xfrm>
          <a:off x="7036610" y="3857617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37"/>
                <a:gridCol w="208280"/>
              </a:tblGrid>
              <a:tr h="28575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20"/>
          <p:cNvCxnSpPr/>
          <p:nvPr/>
        </p:nvCxnSpPr>
        <p:spPr>
          <a:xfrm rot="10800000">
            <a:off x="4429126" y="2571740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35"/>
          <p:cNvCxnSpPr/>
          <p:nvPr/>
        </p:nvCxnSpPr>
        <p:spPr>
          <a:xfrm rot="10800000">
            <a:off x="4429121" y="3071799"/>
            <a:ext cx="428630" cy="1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37"/>
          <p:cNvGraphicFramePr>
            <a:graphicFrameLocks noGrp="1"/>
          </p:cNvGraphicFramePr>
          <p:nvPr/>
        </p:nvGraphicFramePr>
        <p:xfrm>
          <a:off x="3755218" y="2928928"/>
          <a:ext cx="71958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"/>
                <a:gridCol w="5052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41"/>
          <p:cNvCxnSpPr/>
          <p:nvPr/>
        </p:nvCxnSpPr>
        <p:spPr>
          <a:xfrm rot="10800000">
            <a:off x="3429001" y="3143240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e 42"/>
          <p:cNvGraphicFramePr>
            <a:graphicFrameLocks noGrp="1"/>
          </p:cNvGraphicFramePr>
          <p:nvPr/>
        </p:nvGraphicFramePr>
        <p:xfrm>
          <a:off x="2714626" y="2928928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Straight Arrow Connector 45"/>
          <p:cNvCxnSpPr/>
          <p:nvPr/>
        </p:nvCxnSpPr>
        <p:spPr>
          <a:xfrm rot="10800000">
            <a:off x="2428876" y="3143240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46"/>
          <p:cNvGraphicFramePr>
            <a:graphicFrameLocks noGrp="1"/>
          </p:cNvGraphicFramePr>
          <p:nvPr/>
        </p:nvGraphicFramePr>
        <p:xfrm>
          <a:off x="1714501" y="2928928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6" name="Straight Arrow Connector 48"/>
          <p:cNvCxnSpPr/>
          <p:nvPr/>
        </p:nvCxnSpPr>
        <p:spPr>
          <a:xfrm rot="10800000">
            <a:off x="1500188" y="3143240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50"/>
          <p:cNvGraphicFramePr>
            <a:graphicFrameLocks noGrp="1"/>
          </p:cNvGraphicFramePr>
          <p:nvPr/>
        </p:nvGraphicFramePr>
        <p:xfrm>
          <a:off x="714376" y="2928928"/>
          <a:ext cx="8100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08"/>
                <a:gridCol w="578656"/>
              </a:tblGrid>
              <a:tr h="308926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(7,7)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直接箭头连接符 27"/>
          <p:cNvCxnSpPr/>
          <p:nvPr/>
        </p:nvCxnSpPr>
        <p:spPr>
          <a:xfrm rot="10800000">
            <a:off x="4429121" y="3500427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42"/>
          <p:cNvGraphicFramePr>
            <a:graphicFrameLocks noGrp="1"/>
          </p:cNvGraphicFramePr>
          <p:nvPr/>
        </p:nvGraphicFramePr>
        <p:xfrm>
          <a:off x="3750460" y="3357551"/>
          <a:ext cx="7230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14766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(3,3)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Table 42"/>
          <p:cNvGraphicFramePr>
            <a:graphicFrameLocks noGrp="1"/>
          </p:cNvGraphicFramePr>
          <p:nvPr/>
        </p:nvGraphicFramePr>
        <p:xfrm>
          <a:off x="714345" y="3857617"/>
          <a:ext cx="7858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"/>
                <a:gridCol w="550073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(8,6)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42"/>
          <p:cNvGraphicFramePr>
            <a:graphicFrameLocks noGrp="1"/>
          </p:cNvGraphicFramePr>
          <p:nvPr/>
        </p:nvGraphicFramePr>
        <p:xfrm>
          <a:off x="1714477" y="3857617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42"/>
          <p:cNvGraphicFramePr>
            <a:graphicFrameLocks noGrp="1"/>
          </p:cNvGraphicFramePr>
          <p:nvPr/>
        </p:nvGraphicFramePr>
        <p:xfrm>
          <a:off x="2714609" y="3857617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Table 42"/>
          <p:cNvGraphicFramePr>
            <a:graphicFrameLocks noGrp="1"/>
          </p:cNvGraphicFramePr>
          <p:nvPr/>
        </p:nvGraphicFramePr>
        <p:xfrm>
          <a:off x="3750460" y="3857617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Straight Arrow Connector 35"/>
          <p:cNvCxnSpPr/>
          <p:nvPr/>
        </p:nvCxnSpPr>
        <p:spPr>
          <a:xfrm rot="10800000">
            <a:off x="4429121" y="4000493"/>
            <a:ext cx="4286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rot="10800000">
            <a:off x="3428989" y="4071931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rot="10800000">
            <a:off x="2428857" y="407193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3714741" y="2428857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(2,5)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8" name="直接箭头连接符 37"/>
          <p:cNvCxnSpPr/>
          <p:nvPr/>
        </p:nvCxnSpPr>
        <p:spPr>
          <a:xfrm rot="10800000">
            <a:off x="1500163" y="4071931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20"/>
          <p:cNvCxnSpPr/>
          <p:nvPr/>
        </p:nvCxnSpPr>
        <p:spPr>
          <a:xfrm rot="10800000">
            <a:off x="4429121" y="5572129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20"/>
          <p:cNvCxnSpPr/>
          <p:nvPr/>
        </p:nvCxnSpPr>
        <p:spPr>
          <a:xfrm rot="10800000">
            <a:off x="4429121" y="5072063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20"/>
          <p:cNvCxnSpPr/>
          <p:nvPr/>
        </p:nvCxnSpPr>
        <p:spPr>
          <a:xfrm rot="10800000">
            <a:off x="4429121" y="4571997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2"/>
          <p:cNvGraphicFramePr>
            <a:graphicFrameLocks noGrp="1"/>
          </p:cNvGraphicFramePr>
          <p:nvPr/>
        </p:nvGraphicFramePr>
        <p:xfrm>
          <a:off x="1500163" y="5429253"/>
          <a:ext cx="8167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68"/>
                <a:gridCol w="553961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2643171" y="5429253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4" name="Table 42"/>
          <p:cNvGraphicFramePr>
            <a:graphicFrameLocks noGrp="1"/>
          </p:cNvGraphicFramePr>
          <p:nvPr/>
        </p:nvGraphicFramePr>
        <p:xfrm>
          <a:off x="3714741" y="5429253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5" name="Table 42"/>
          <p:cNvGraphicFramePr>
            <a:graphicFrameLocks noGrp="1"/>
          </p:cNvGraphicFramePr>
          <p:nvPr/>
        </p:nvGraphicFramePr>
        <p:xfrm>
          <a:off x="3714741" y="4929187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Table 42"/>
          <p:cNvGraphicFramePr>
            <a:graphicFrameLocks noGrp="1"/>
          </p:cNvGraphicFramePr>
          <p:nvPr/>
        </p:nvGraphicFramePr>
        <p:xfrm>
          <a:off x="3714741" y="4429121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7" name="Straight Arrow Connector 20"/>
          <p:cNvCxnSpPr/>
          <p:nvPr/>
        </p:nvCxnSpPr>
        <p:spPr>
          <a:xfrm rot="10800000">
            <a:off x="2285981" y="5643567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20"/>
          <p:cNvCxnSpPr/>
          <p:nvPr/>
        </p:nvCxnSpPr>
        <p:spPr>
          <a:xfrm rot="10800000">
            <a:off x="3357551" y="5643567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17"/>
          <p:cNvCxnSpPr/>
          <p:nvPr/>
        </p:nvCxnSpPr>
        <p:spPr>
          <a:xfrm>
            <a:off x="6572264" y="3071810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7"/>
          <p:cNvCxnSpPr/>
          <p:nvPr/>
        </p:nvCxnSpPr>
        <p:spPr>
          <a:xfrm>
            <a:off x="7358082" y="3571876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17"/>
          <p:cNvCxnSpPr/>
          <p:nvPr/>
        </p:nvCxnSpPr>
        <p:spPr>
          <a:xfrm>
            <a:off x="7358082" y="2643182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17"/>
          <p:cNvCxnSpPr/>
          <p:nvPr/>
        </p:nvCxnSpPr>
        <p:spPr>
          <a:xfrm>
            <a:off x="6572264" y="4000504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7"/>
          <p:cNvCxnSpPr/>
          <p:nvPr/>
        </p:nvCxnSpPr>
        <p:spPr>
          <a:xfrm>
            <a:off x="6572264" y="3500438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17"/>
          <p:cNvCxnSpPr/>
          <p:nvPr/>
        </p:nvCxnSpPr>
        <p:spPr>
          <a:xfrm>
            <a:off x="7358082" y="4071942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CA" altLang="zh-CN" dirty="0" smtClean="0"/>
          </a:p>
          <a:p>
            <a:pPr>
              <a:buNone/>
            </a:pPr>
            <a:endParaRPr lang="en-CA" altLang="zh-CN" sz="3600" dirty="0" smtClean="0"/>
          </a:p>
          <a:p>
            <a:pPr>
              <a:buNone/>
            </a:pPr>
            <a:r>
              <a:rPr lang="en-CA" altLang="zh-CN" sz="3600" dirty="0" smtClean="0"/>
              <a:t>                           Thank you !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smtClean="0"/>
              <a:t>Implementation of Graph Decomposition and Recursive Closures </a:t>
            </a:r>
            <a:endParaRPr lang="zh-CN" altLang="en-US" sz="3600" smtClean="0"/>
          </a:p>
        </p:txBody>
      </p:sp>
      <p:sp>
        <p:nvSpPr>
          <p:cNvPr id="1433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Graph Decomposition and Recursive Closures was published in 2003 by Professor Chen. The project is an implementation of the algorithm described in the paper.</a:t>
            </a:r>
          </a:p>
          <a:p>
            <a:r>
              <a:rPr lang="en-US" altLang="zh-CN" dirty="0" smtClean="0"/>
              <a:t>The main idea behind this is tree labeling and graph decomposition . It is a better computational complexity than any existing algorithms </a:t>
            </a:r>
            <a:r>
              <a:rPr lang="en-CA" altLang="zh-CN" dirty="0" smtClean="0"/>
              <a:t>for this problem.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 smtClean="0"/>
              <a:t>The main purpose of my project is to predict whether there are or are not any relations between two random nodes from a graph.</a:t>
            </a:r>
            <a:endParaRPr lang="zh-CN" alt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隶书"/>
              </a:rPr>
              <a:t>Design algorithm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en-US" sz="2400" dirty="0" smtClean="0">
                <a:ea typeface="宋体" pitchFamily="2" charset="-122"/>
              </a:rPr>
              <a:t>Graph generation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sz="2400" dirty="0" smtClean="0">
                <a:ea typeface="宋体" pitchFamily="2" charset="-122"/>
              </a:rPr>
              <a:t>Find a tree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sz="2400" dirty="0" smtClean="0">
                <a:ea typeface="宋体" pitchFamily="2" charset="-122"/>
              </a:rPr>
              <a:t>Find topological sequence of the graph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sz="2400" dirty="0" smtClean="0">
                <a:ea typeface="宋体" pitchFamily="2" charset="-122"/>
              </a:rPr>
              <a:t>Scan along the topological sequence and construct a pair sequence for each node </a:t>
            </a:r>
          </a:p>
          <a:p>
            <a:pPr marL="514350" indent="-514350">
              <a:buFont typeface="Wingdings 2" pitchFamily="18" charset="2"/>
              <a:buAutoNum type="arabicPeriod"/>
            </a:pPr>
            <a:endParaRPr lang="en-US" sz="2800" dirty="0" smtClean="0">
              <a:ea typeface="宋体" pitchFamily="2" charset="-122"/>
            </a:endParaRPr>
          </a:p>
          <a:p>
            <a:pPr marL="514350" indent="-514350"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 marL="514350" indent="-514350">
              <a:buFont typeface="Wingdings 2" pitchFamily="18" charset="2"/>
              <a:buAutoNum type="arabicPeriod"/>
            </a:pPr>
            <a:endParaRPr lang="en-US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+mj-cs"/>
              </a:rPr>
              <a:t>Data structure design</a:t>
            </a:r>
            <a:endParaRPr lang="en-US" dirty="0">
              <a:cs typeface="+mj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214813" y="1857375"/>
          <a:ext cx="1928823" cy="3844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1"/>
                <a:gridCol w="343221"/>
                <a:gridCol w="500066"/>
                <a:gridCol w="642942"/>
                <a:gridCol w="22828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pre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post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416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•</a:t>
                      </a: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•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500826" y="2285992"/>
          <a:ext cx="41656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285752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6072198" y="2428868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858016" y="2500306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7352199" y="2285992"/>
          <a:ext cx="4165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6000760" y="2928934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6500826" y="2786058"/>
          <a:ext cx="4165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2" name="Straight Arrow Connector 31"/>
          <p:cNvCxnSpPr/>
          <p:nvPr/>
        </p:nvCxnSpPr>
        <p:spPr>
          <a:xfrm>
            <a:off x="6072198" y="3357562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7322363" y="3714752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400" dirty="0" smtClean="0"/>
                        <a:t>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7322363" y="3214686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6500826" y="3214686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4"/>
                <a:gridCol w="229703"/>
              </a:tblGrid>
              <a:tr h="285752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>
            <a:off x="6858016" y="3429000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500826" y="3714752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37"/>
                <a:gridCol w="208280"/>
              </a:tblGrid>
              <a:tr h="285752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1" name="Straight Arrow Connector 40"/>
          <p:cNvCxnSpPr/>
          <p:nvPr/>
        </p:nvCxnSpPr>
        <p:spPr>
          <a:xfrm>
            <a:off x="6072198" y="385762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858016" y="3929066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3929063" y="24288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3929058" y="2928934"/>
            <a:ext cx="428630" cy="1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3255155" y="2786063"/>
          <a:ext cx="71958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"/>
                <a:gridCol w="5052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0800000">
            <a:off x="2928938" y="3000375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2214563" y="2786063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10800000">
            <a:off x="1928813" y="3000375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1214438" y="2786063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rot="10800000">
            <a:off x="1000125" y="3000375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214313" y="2786063"/>
          <a:ext cx="8100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08"/>
                <a:gridCol w="578656"/>
              </a:tblGrid>
              <a:tr h="308926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(7,7)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0" name="直接箭头连接符 39"/>
          <p:cNvCxnSpPr/>
          <p:nvPr/>
        </p:nvCxnSpPr>
        <p:spPr>
          <a:xfrm rot="10800000">
            <a:off x="3929058" y="335756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2"/>
          <p:cNvGraphicFramePr>
            <a:graphicFrameLocks noGrp="1"/>
          </p:cNvGraphicFramePr>
          <p:nvPr/>
        </p:nvGraphicFramePr>
        <p:xfrm>
          <a:off x="3250397" y="3214686"/>
          <a:ext cx="7230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14766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(3,3)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0" name="Table 42"/>
          <p:cNvGraphicFramePr>
            <a:graphicFrameLocks noGrp="1"/>
          </p:cNvGraphicFramePr>
          <p:nvPr/>
        </p:nvGraphicFramePr>
        <p:xfrm>
          <a:off x="214282" y="3714752"/>
          <a:ext cx="7858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"/>
                <a:gridCol w="550073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(8,6)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2" name="Table 42"/>
          <p:cNvGraphicFramePr>
            <a:graphicFrameLocks noGrp="1"/>
          </p:cNvGraphicFramePr>
          <p:nvPr/>
        </p:nvGraphicFramePr>
        <p:xfrm>
          <a:off x="1214414" y="3714752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3" name="Table 42"/>
          <p:cNvGraphicFramePr>
            <a:graphicFrameLocks noGrp="1"/>
          </p:cNvGraphicFramePr>
          <p:nvPr/>
        </p:nvGraphicFramePr>
        <p:xfrm>
          <a:off x="2214546" y="3714752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4" name="Table 42"/>
          <p:cNvGraphicFramePr>
            <a:graphicFrameLocks noGrp="1"/>
          </p:cNvGraphicFramePr>
          <p:nvPr/>
        </p:nvGraphicFramePr>
        <p:xfrm>
          <a:off x="3250397" y="3714752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7" name="Straight Arrow Connector 35"/>
          <p:cNvCxnSpPr/>
          <p:nvPr/>
        </p:nvCxnSpPr>
        <p:spPr>
          <a:xfrm rot="10800000">
            <a:off x="3929058" y="3857628"/>
            <a:ext cx="4286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rot="10800000">
            <a:off x="2928926" y="392906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 rot="10800000">
            <a:off x="1928794" y="392906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表格 64"/>
          <p:cNvGraphicFramePr>
            <a:graphicFrameLocks noGrp="1"/>
          </p:cNvGraphicFramePr>
          <p:nvPr/>
        </p:nvGraphicFramePr>
        <p:xfrm>
          <a:off x="3214678" y="2285992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(2,5)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7" name="直接箭头连接符 66"/>
          <p:cNvCxnSpPr/>
          <p:nvPr/>
        </p:nvCxnSpPr>
        <p:spPr>
          <a:xfrm rot="10800000">
            <a:off x="1000100" y="392906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20"/>
          <p:cNvCxnSpPr/>
          <p:nvPr/>
        </p:nvCxnSpPr>
        <p:spPr>
          <a:xfrm rot="10800000">
            <a:off x="3929058" y="5429264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20"/>
          <p:cNvCxnSpPr/>
          <p:nvPr/>
        </p:nvCxnSpPr>
        <p:spPr>
          <a:xfrm rot="10800000">
            <a:off x="3929058" y="4929198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20"/>
          <p:cNvCxnSpPr/>
          <p:nvPr/>
        </p:nvCxnSpPr>
        <p:spPr>
          <a:xfrm rot="10800000">
            <a:off x="3929058" y="4429132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" name="Table 42"/>
          <p:cNvGraphicFramePr>
            <a:graphicFrameLocks noGrp="1"/>
          </p:cNvGraphicFramePr>
          <p:nvPr/>
        </p:nvGraphicFramePr>
        <p:xfrm>
          <a:off x="1000100" y="5286388"/>
          <a:ext cx="8167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68"/>
                <a:gridCol w="553961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(6,4)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8" name="Table 42"/>
          <p:cNvGraphicFramePr>
            <a:graphicFrameLocks noGrp="1"/>
          </p:cNvGraphicFramePr>
          <p:nvPr/>
        </p:nvGraphicFramePr>
        <p:xfrm>
          <a:off x="2143108" y="5286388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9" name="Table 42"/>
          <p:cNvGraphicFramePr>
            <a:graphicFrameLocks noGrp="1"/>
          </p:cNvGraphicFramePr>
          <p:nvPr/>
        </p:nvGraphicFramePr>
        <p:xfrm>
          <a:off x="3214678" y="5286388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0" name="Table 42"/>
          <p:cNvGraphicFramePr>
            <a:graphicFrameLocks noGrp="1"/>
          </p:cNvGraphicFramePr>
          <p:nvPr/>
        </p:nvGraphicFramePr>
        <p:xfrm>
          <a:off x="3214678" y="4786322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(5,2)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1" name="Table 42"/>
          <p:cNvGraphicFramePr>
            <a:graphicFrameLocks noGrp="1"/>
          </p:cNvGraphicFramePr>
          <p:nvPr/>
        </p:nvGraphicFramePr>
        <p:xfrm>
          <a:off x="3214678" y="4286256"/>
          <a:ext cx="72910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20822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>
                          <a:sym typeface="Symbol"/>
                        </a:rPr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(4,1)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2" name="Straight Arrow Connector 20"/>
          <p:cNvCxnSpPr/>
          <p:nvPr/>
        </p:nvCxnSpPr>
        <p:spPr>
          <a:xfrm rot="10800000">
            <a:off x="1785918" y="5500702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20"/>
          <p:cNvCxnSpPr/>
          <p:nvPr/>
        </p:nvCxnSpPr>
        <p:spPr>
          <a:xfrm rot="10800000">
            <a:off x="2857488" y="5500702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6" descr="untitled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63" y="3214688"/>
            <a:ext cx="3209925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CN" dirty="0" smtClean="0"/>
              <a:t>1.Graph generation</a:t>
            </a:r>
            <a:endParaRPr lang="zh-CN" altLang="en-US" dirty="0" smtClean="0"/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>
                <a:solidFill>
                  <a:srgbClr val="000000"/>
                </a:solidFill>
              </a:rPr>
              <a:t>The graph is saved in a txt file.</a:t>
            </a:r>
          </a:p>
          <a:p>
            <a:r>
              <a:rPr lang="en-GB" altLang="zh-CN" dirty="0" smtClean="0">
                <a:solidFill>
                  <a:srgbClr val="000000"/>
                </a:solidFill>
              </a:rPr>
              <a:t>Read from file and store in a link list.      </a:t>
            </a:r>
          </a:p>
          <a:p>
            <a:pPr>
              <a:buFont typeface="Wingdings 2" pitchFamily="18" charset="2"/>
              <a:buNone/>
            </a:pPr>
            <a:r>
              <a:rPr lang="en-GB" altLang="zh-CN" dirty="0" smtClean="0">
                <a:solidFill>
                  <a:srgbClr val="000000"/>
                </a:solidFill>
              </a:rPr>
              <a:t>                                            </a:t>
            </a:r>
            <a:r>
              <a:rPr lang="en-GB" altLang="zh-CN" sz="1800" dirty="0" smtClean="0">
                <a:solidFill>
                  <a:srgbClr val="000000"/>
                </a:solidFill>
              </a:rPr>
              <a:t>Graph.txt   </a:t>
            </a:r>
          </a:p>
          <a:p>
            <a:pPr>
              <a:buFont typeface="Wingdings 2" pitchFamily="18" charset="2"/>
              <a:buNone/>
            </a:pPr>
            <a:r>
              <a:rPr lang="en-GB" altLang="zh-CN" b="1" dirty="0" smtClean="0">
                <a:solidFill>
                  <a:srgbClr val="000000"/>
                </a:solidFill>
              </a:rPr>
              <a:t>Graph                                 </a:t>
            </a:r>
            <a:endParaRPr lang="en-GB" altLang="zh-CN" sz="1800" b="1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GB" altLang="zh-CN" dirty="0" smtClean="0">
                <a:solidFill>
                  <a:srgbClr val="000000"/>
                </a:solidFill>
              </a:rPr>
              <a:t>                                            </a:t>
            </a:r>
            <a:endParaRPr lang="en-GB" altLang="zh-CN" sz="1800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GB" altLang="zh-CN" dirty="0" smtClean="0">
                <a:solidFill>
                  <a:srgbClr val="000000"/>
                </a:solidFill>
              </a:rPr>
              <a:t>                                           </a:t>
            </a:r>
            <a:endParaRPr lang="en-GB" altLang="zh-CN" sz="1800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GB" altLang="zh-CN" sz="1600" dirty="0" smtClean="0">
                <a:solidFill>
                  <a:srgbClr val="000000"/>
                </a:solidFill>
              </a:rPr>
              <a:t>                                                                       </a:t>
            </a:r>
          </a:p>
          <a:p>
            <a:pPr>
              <a:buFont typeface="Wingdings 2" pitchFamily="18" charset="2"/>
              <a:buNone/>
            </a:pPr>
            <a:r>
              <a:rPr lang="en-GB" altLang="zh-CN" b="1" dirty="0" smtClean="0">
                <a:solidFill>
                  <a:srgbClr val="000000"/>
                </a:solidFill>
              </a:rPr>
              <a:t>                                                     </a:t>
            </a:r>
          </a:p>
          <a:p>
            <a:pPr>
              <a:buFont typeface="Wingdings 2" pitchFamily="18" charset="2"/>
              <a:buNone/>
            </a:pPr>
            <a:endParaRPr lang="en-GB" altLang="zh-CN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GB" altLang="zh-CN" dirty="0" smtClean="0">
                <a:solidFill>
                  <a:srgbClr val="000000"/>
                </a:solidFill>
              </a:rPr>
              <a:t>               </a:t>
            </a:r>
            <a:r>
              <a:rPr lang="en-GB" altLang="zh-CN" sz="2400" dirty="0" smtClean="0">
                <a:solidFill>
                  <a:srgbClr val="000000"/>
                </a:solidFill>
              </a:rPr>
              <a:t> </a:t>
            </a:r>
            <a:endParaRPr lang="en-GB" altLang="zh-CN" sz="2800" dirty="0" smtClean="0">
              <a:solidFill>
                <a:srgbClr val="000000"/>
              </a:solidFill>
            </a:endParaRPr>
          </a:p>
          <a:p>
            <a:pPr>
              <a:buFont typeface="Wingdings 2" pitchFamily="18" charset="2"/>
              <a:buNone/>
            </a:pPr>
            <a:endParaRPr lang="zh-CN" altLang="en-US" dirty="0" smtClean="0"/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 flipH="1">
            <a:off x="4357686" y="3286124"/>
            <a:ext cx="642947" cy="343901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a   c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c   e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c   f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a   g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g   e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g   f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b   d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d   g</a:t>
            </a:r>
          </a:p>
          <a:p>
            <a:pPr marL="341313" indent="-341313">
              <a:spcBef>
                <a:spcPts val="1125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solidFill>
                  <a:srgbClr val="000000"/>
                </a:solidFill>
                <a:latin typeface="Constantia" pitchFamily="18" charset="0"/>
              </a:rPr>
              <a:t>d   </a:t>
            </a:r>
            <a:r>
              <a:rPr lang="en-GB" sz="1600" dirty="0" smtClean="0">
                <a:solidFill>
                  <a:srgbClr val="000000"/>
                </a:solidFill>
                <a:latin typeface="Constantia" pitchFamily="18" charset="0"/>
              </a:rPr>
              <a:t>f</a:t>
            </a:r>
            <a:endParaRPr lang="en-GB" sz="1600" dirty="0">
              <a:solidFill>
                <a:srgbClr val="000000"/>
              </a:solidFill>
              <a:latin typeface="Constant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6000760" y="3071810"/>
          <a:ext cx="416560" cy="3290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450261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•</a:t>
                      </a:r>
                    </a:p>
                  </a:txBody>
                  <a:tcPr/>
                </a:tc>
              </a:tr>
              <a:tr h="423217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23217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7964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•</a:t>
                      </a:r>
                      <a:endParaRPr lang="en-US" sz="2400" dirty="0"/>
                    </a:p>
                  </a:txBody>
                  <a:tcPr/>
                </a:tc>
              </a:tr>
              <a:tr h="47964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964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964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15"/>
          <p:cNvGraphicFramePr>
            <a:graphicFrameLocks noGrp="1"/>
          </p:cNvGraphicFramePr>
          <p:nvPr/>
        </p:nvGraphicFramePr>
        <p:xfrm>
          <a:off x="6858016" y="3071810"/>
          <a:ext cx="41656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285752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23"/>
          <p:cNvGraphicFramePr>
            <a:graphicFrameLocks noGrp="1"/>
          </p:cNvGraphicFramePr>
          <p:nvPr/>
        </p:nvGraphicFramePr>
        <p:xfrm>
          <a:off x="7750991" y="3071810"/>
          <a:ext cx="4165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/>
                <a:gridCol w="208280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29"/>
          <p:cNvGraphicFramePr>
            <a:graphicFrameLocks noGrp="1"/>
          </p:cNvGraphicFramePr>
          <p:nvPr/>
        </p:nvGraphicFramePr>
        <p:xfrm>
          <a:off x="6858017" y="3571876"/>
          <a:ext cx="44486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588"/>
                <a:gridCol w="208280"/>
              </a:tblGrid>
              <a:tr h="35719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32"/>
          <p:cNvGraphicFramePr>
            <a:graphicFrameLocks noGrp="1"/>
          </p:cNvGraphicFramePr>
          <p:nvPr/>
        </p:nvGraphicFramePr>
        <p:xfrm>
          <a:off x="7721155" y="4500570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400" dirty="0" smtClean="0"/>
                        <a:t>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33"/>
          <p:cNvGraphicFramePr>
            <a:graphicFrameLocks noGrp="1"/>
          </p:cNvGraphicFramePr>
          <p:nvPr/>
        </p:nvGraphicFramePr>
        <p:xfrm>
          <a:off x="7721155" y="4071942"/>
          <a:ext cx="47623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18"/>
                <a:gridCol w="214314"/>
              </a:tblGrid>
              <a:tr h="339104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34"/>
          <p:cNvGraphicFramePr>
            <a:graphicFrameLocks noGrp="1"/>
          </p:cNvGraphicFramePr>
          <p:nvPr/>
        </p:nvGraphicFramePr>
        <p:xfrm>
          <a:off x="6858016" y="4071942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4"/>
                <a:gridCol w="229703"/>
              </a:tblGrid>
              <a:tr h="285752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38"/>
          <p:cNvGraphicFramePr>
            <a:graphicFrameLocks noGrp="1"/>
          </p:cNvGraphicFramePr>
          <p:nvPr/>
        </p:nvGraphicFramePr>
        <p:xfrm>
          <a:off x="6858016" y="4500570"/>
          <a:ext cx="444017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37"/>
                <a:gridCol w="208280"/>
              </a:tblGrid>
              <a:tr h="35719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•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直接箭头连接符 17"/>
          <p:cNvCxnSpPr/>
          <p:nvPr/>
        </p:nvCxnSpPr>
        <p:spPr>
          <a:xfrm>
            <a:off x="6357950" y="328612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6357950" y="464344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6357950" y="421481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6357950" y="378619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7215206" y="328612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215206" y="428625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7215206" y="471488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隶书"/>
              </a:rPr>
              <a:t>2.Find a tree</a:t>
            </a:r>
          </a:p>
        </p:txBody>
      </p:sp>
      <p:sp>
        <p:nvSpPr>
          <p:cNvPr id="1945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宋体" pitchFamily="2" charset="-122"/>
              </a:rPr>
              <a:t>Find the maximal branching of the graph</a:t>
            </a:r>
          </a:p>
          <a:p>
            <a:r>
              <a:rPr lang="en-US" dirty="0" smtClean="0">
                <a:ea typeface="宋体" pitchFamily="2" charset="-122"/>
              </a:rPr>
              <a:t>Introduce  a virtual root  r for the branching and an edge r         </a:t>
            </a:r>
            <a:r>
              <a:rPr lang="en-US" dirty="0" err="1" smtClean="0">
                <a:ea typeface="宋体" pitchFamily="2" charset="-122"/>
              </a:rPr>
              <a:t>r</a:t>
            </a:r>
            <a:r>
              <a:rPr lang="en-US" sz="1600" i="1" baseline="-25000" dirty="0" err="1" smtClean="0">
                <a:ea typeface="宋体" pitchFamily="2" charset="-122"/>
              </a:rPr>
              <a:t>i</a:t>
            </a:r>
            <a:r>
              <a:rPr lang="en-US" dirty="0" smtClean="0">
                <a:ea typeface="宋体" pitchFamily="2" charset="-122"/>
              </a:rPr>
              <a:t> for each T</a:t>
            </a:r>
            <a:r>
              <a:rPr lang="en-US" sz="1600" i="1" baseline="-25000" dirty="0" smtClean="0">
                <a:ea typeface="宋体" pitchFamily="2" charset="-122"/>
              </a:rPr>
              <a:t>i</a:t>
            </a:r>
            <a:r>
              <a:rPr lang="en-US" dirty="0" smtClean="0">
                <a:ea typeface="宋体" pitchFamily="2" charset="-122"/>
              </a:rPr>
              <a:t>, obtaining a tree G</a:t>
            </a:r>
            <a:r>
              <a:rPr lang="en-US" sz="1800" i="1" baseline="-25000" dirty="0" smtClean="0">
                <a:ea typeface="宋体" pitchFamily="2" charset="-122"/>
              </a:rPr>
              <a:t>r</a:t>
            </a:r>
            <a:r>
              <a:rPr lang="en-US" dirty="0" smtClean="0">
                <a:ea typeface="宋体" pitchFamily="2" charset="-122"/>
              </a:rPr>
              <a:t>.</a:t>
            </a:r>
          </a:p>
          <a:p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               (a)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85938" y="3071813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0" name="Picture 5" descr="untitled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3573463"/>
            <a:ext cx="2357437" cy="211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7"/>
          <p:cNvPicPr>
            <a:picLocks noGrp="1"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3332163"/>
            <a:ext cx="5238750" cy="281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隶书"/>
              </a:rPr>
              <a:t>2.Find a tree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>
                <a:ea typeface="宋体" pitchFamily="2" charset="-122"/>
              </a:rPr>
              <a:t>  Preorder numbers are generated for the tree nodes during  a  depth-first search.</a:t>
            </a:r>
          </a:p>
          <a:p>
            <a:pPr>
              <a:buNone/>
            </a:pPr>
            <a:r>
              <a:rPr lang="en-US" dirty="0" smtClean="0">
                <a:ea typeface="宋体" pitchFamily="2" charset="-122"/>
              </a:rPr>
              <a:t>  </a:t>
            </a:r>
            <a:r>
              <a:rPr lang="en-US" dirty="0" err="1" smtClean="0">
                <a:ea typeface="宋体" pitchFamily="2" charset="-122"/>
              </a:rPr>
              <a:t>Postorder</a:t>
            </a:r>
            <a:r>
              <a:rPr lang="en-US" dirty="0" smtClean="0">
                <a:ea typeface="宋体" pitchFamily="2" charset="-122"/>
              </a:rPr>
              <a:t> numbers are generated for the tree nodes during a bottom-up search.</a:t>
            </a:r>
          </a:p>
          <a:p>
            <a:r>
              <a:rPr lang="en-US" dirty="0" smtClean="0">
                <a:ea typeface="宋体" pitchFamily="2" charset="-122"/>
              </a:rPr>
              <a:t>For any directed tree </a:t>
            </a:r>
            <a:r>
              <a:rPr lang="en-US" dirty="0" err="1" smtClean="0">
                <a:ea typeface="宋体" pitchFamily="2" charset="-122"/>
              </a:rPr>
              <a:t>G</a:t>
            </a:r>
            <a:r>
              <a:rPr lang="en-US" sz="2000" i="1" baseline="-25000" dirty="0" err="1" smtClean="0"/>
              <a:t>r</a:t>
            </a:r>
            <a:r>
              <a:rPr lang="en-US" dirty="0" smtClean="0">
                <a:ea typeface="宋体" pitchFamily="2" charset="-122"/>
              </a:rPr>
              <a:t>, we can label it as follows.                           By traversing </a:t>
            </a:r>
            <a:r>
              <a:rPr lang="en-US" dirty="0" err="1" smtClean="0">
                <a:ea typeface="宋体" pitchFamily="2" charset="-122"/>
              </a:rPr>
              <a:t>G</a:t>
            </a:r>
            <a:r>
              <a:rPr lang="en-US" i="1" baseline="-25000" dirty="0" err="1" smtClean="0">
                <a:ea typeface="宋体" pitchFamily="2" charset="-122"/>
              </a:rPr>
              <a:t>r</a:t>
            </a:r>
            <a:r>
              <a:rPr lang="en-US" i="1" dirty="0" smtClean="0">
                <a:ea typeface="宋体" pitchFamily="2" charset="-122"/>
              </a:rPr>
              <a:t> </a:t>
            </a:r>
            <a:r>
              <a:rPr lang="en-US" dirty="0" smtClean="0">
                <a:ea typeface="宋体" pitchFamily="2" charset="-122"/>
              </a:rPr>
              <a:t>in preorder, each node v will obtain a number pre(v) to record the order in which the nodes of the tree are visited.</a:t>
            </a:r>
          </a:p>
          <a:p>
            <a:r>
              <a:rPr lang="en-US" dirty="0" smtClean="0">
                <a:ea typeface="宋体" pitchFamily="2" charset="-122"/>
              </a:rPr>
              <a:t> In a similar way, by traversing T in </a:t>
            </a:r>
            <a:r>
              <a:rPr lang="en-US" dirty="0" err="1" smtClean="0">
                <a:ea typeface="宋体" pitchFamily="2" charset="-122"/>
              </a:rPr>
              <a:t>postorder</a:t>
            </a:r>
            <a:r>
              <a:rPr lang="en-US" dirty="0" smtClean="0">
                <a:ea typeface="宋体" pitchFamily="2" charset="-122"/>
              </a:rPr>
              <a:t>, each node v will get another number post(v). </a:t>
            </a: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  <a:p>
            <a:pPr>
              <a:buFont typeface="Wingdings 2" pitchFamily="18" charset="2"/>
              <a:buNone/>
            </a:pPr>
            <a:endParaRPr lang="en-US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These two numbers can be used to characterize the ancestor-descendant relationships  of nodes as follows.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    Let v and v’ be two nodes of a tree T. Then, v’ is a descendant of v if pre(v’) &gt;pre(v) and post(v’) &lt; post(v).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571612"/>
            <a:ext cx="3286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ustom 1">
      <a:majorFont>
        <a:latin typeface="Calibri"/>
        <a:ea typeface=""/>
        <a:cs typeface=""/>
      </a:majorFont>
      <a:minorFont>
        <a:latin typeface="Constantia"/>
        <a:ea typeface="BatangChe"/>
        <a:cs typeface="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流畅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流畅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2208</TotalTime>
  <Words>1134</Words>
  <Application>Microsoft Office PowerPoint</Application>
  <PresentationFormat>全屏显示(4:3)</PresentationFormat>
  <Paragraphs>287</Paragraphs>
  <Slides>18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流畅</vt:lpstr>
      <vt:lpstr>Graph Decomposition  and Recursive Closures</vt:lpstr>
      <vt:lpstr>Implementation of Graph Decomposition and Recursive Closures </vt:lpstr>
      <vt:lpstr>幻灯片 3</vt:lpstr>
      <vt:lpstr>Design algorithm</vt:lpstr>
      <vt:lpstr>Data structure design</vt:lpstr>
      <vt:lpstr>1.Graph generation</vt:lpstr>
      <vt:lpstr>2.Find a tree</vt:lpstr>
      <vt:lpstr>2.Find a tree</vt:lpstr>
      <vt:lpstr>幻灯片 9</vt:lpstr>
      <vt:lpstr>3.Find topological sequence of the graph</vt:lpstr>
      <vt:lpstr>幻灯片 11</vt:lpstr>
      <vt:lpstr>幻灯片 12</vt:lpstr>
      <vt:lpstr>4.Scan along the topological sequence and construct a pair sequence for each node </vt:lpstr>
      <vt:lpstr>幻灯片 14</vt:lpstr>
      <vt:lpstr>幻灯片 15</vt:lpstr>
      <vt:lpstr>  Result of all the nodes : </vt:lpstr>
      <vt:lpstr>Data Structure </vt:lpstr>
      <vt:lpstr>幻灯片 18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jian</dc:creator>
  <cp:lastModifiedBy>jian</cp:lastModifiedBy>
  <cp:revision>245</cp:revision>
  <dcterms:created xsi:type="dcterms:W3CDTF">2010-03-23T16:30:29Z</dcterms:created>
  <dcterms:modified xsi:type="dcterms:W3CDTF">2010-03-29T05:40:36Z</dcterms:modified>
</cp:coreProperties>
</file>