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5" r:id="rId4"/>
    <p:sldId id="260" r:id="rId5"/>
    <p:sldId id="261" r:id="rId6"/>
    <p:sldId id="262" r:id="rId7"/>
    <p:sldId id="269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kyleschouviller.com/wp-content/images/quadTree00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kyleschouviller.com/wp-content/images/quadTree02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kyleschouviller.com/wp-content/images/quadTree03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 bwMode="auto">
          <a:xfrm>
            <a:off x="762000" y="0"/>
            <a:ext cx="7772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CA" sz="32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CA" sz="32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CA" sz="36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University of Winnipeg</a:t>
            </a:r>
            <a:r>
              <a:rPr lang="en-CA" sz="32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CA" sz="32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CA" sz="32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CA" sz="32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CA" sz="3200" b="1" i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Quad-tree</a:t>
            </a:r>
            <a:r>
              <a:rPr lang="en-CA" sz="32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CA" sz="32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CA" sz="32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CA" sz="32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CA" sz="3200" kern="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Prepared By</a:t>
            </a:r>
            <a:br>
              <a:rPr lang="en-CA" sz="3200" kern="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</a:br>
            <a:endParaRPr lang="en-US" sz="3200" kern="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1371600" y="3429000"/>
            <a:ext cx="6400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sz="32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  <a:cs typeface="+mn-cs"/>
              </a:rPr>
              <a:t> </a:t>
            </a:r>
            <a:r>
              <a:rPr lang="en-CA" sz="3200" kern="0" dirty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  <a:cs typeface="+mn-cs"/>
              </a:rPr>
              <a:t>Tariq </a:t>
            </a:r>
            <a:r>
              <a:rPr lang="en-CA" sz="3200" kern="0" dirty="0" err="1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  <a:cs typeface="+mn-cs"/>
              </a:rPr>
              <a:t>Alusaifeer</a:t>
            </a:r>
            <a:endParaRPr lang="en-CA" sz="3200" kern="0" dirty="0" smtClean="0">
              <a:solidFill>
                <a:schemeClr val="bg2">
                  <a:lumMod val="25000"/>
                </a:schemeClr>
              </a:solidFill>
              <a:latin typeface="Arial Rounded MT Bold" pitchFamily="34" charset="0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sz="3200" kern="0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 Prepared For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CA" sz="32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  <a:cs typeface="+mn-cs"/>
              </a:rPr>
              <a:t>     </a:t>
            </a:r>
            <a:r>
              <a:rPr lang="en-CA" sz="3200" kern="0" dirty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  <a:cs typeface="+mn-cs"/>
              </a:rPr>
              <a:t>Professor</a:t>
            </a:r>
            <a:r>
              <a:rPr lang="en-CA" sz="32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  <a:cs typeface="+mn-cs"/>
              </a:rPr>
              <a:t>/</a:t>
            </a:r>
            <a:r>
              <a:rPr lang="tr-TR" sz="32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 Yangjun Chen</a:t>
            </a:r>
            <a:endParaRPr lang="en-US" sz="3200" kern="0" dirty="0">
              <a:solidFill>
                <a:schemeClr val="bg2">
                  <a:lumMod val="25000"/>
                </a:schemeClr>
              </a:solidFill>
              <a:latin typeface="Arial Rounded MT Bold" pitchFamily="34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CA" sz="3200" kern="0" dirty="0">
              <a:solidFill>
                <a:schemeClr val="bg2">
                  <a:lumMod val="25000"/>
                </a:schemeClr>
              </a:solidFill>
              <a:latin typeface="Arial Rounded MT Bold" pitchFamily="34" charset="0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sz="3200" kern="0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March, 2010</a:t>
            </a:r>
            <a:endParaRPr lang="en-US" sz="3200" kern="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2286000" y="2076450"/>
            <a:ext cx="447675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2305050" y="3962400"/>
            <a:ext cx="44577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45339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3153822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>
            <a:off x="5638800" y="207645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H="1">
            <a:off x="4495800" y="3048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4876800" y="23622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sp>
        <p:nvSpPr>
          <p:cNvPr id="9" name="Rectangle 8"/>
          <p:cNvSpPr/>
          <p:nvPr/>
        </p:nvSpPr>
        <p:spPr>
          <a:xfrm>
            <a:off x="6030186" y="32721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H="1">
            <a:off x="2286000" y="485775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3352800" y="396240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2667000" y="4091285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H</a:t>
            </a:r>
            <a:endParaRPr lang="tr-TR" sz="2400" dirty="0"/>
          </a:p>
        </p:txBody>
      </p:sp>
      <p:sp>
        <p:nvSpPr>
          <p:cNvPr id="13" name="Rectangle 12"/>
          <p:cNvSpPr/>
          <p:nvPr/>
        </p:nvSpPr>
        <p:spPr>
          <a:xfrm>
            <a:off x="5461520" y="464820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2286000" y="2076450"/>
            <a:ext cx="447675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2305050" y="3962400"/>
            <a:ext cx="44577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45339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3153822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>
            <a:off x="5638800" y="207645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H="1">
            <a:off x="4495800" y="3048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4876800" y="23622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sp>
        <p:nvSpPr>
          <p:cNvPr id="9" name="Rectangle 8"/>
          <p:cNvSpPr/>
          <p:nvPr/>
        </p:nvSpPr>
        <p:spPr>
          <a:xfrm>
            <a:off x="6030186" y="32721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H="1">
            <a:off x="2286000" y="48768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3352800" y="398145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2667000" y="4110335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H</a:t>
            </a:r>
            <a:endParaRPr lang="tr-TR" sz="2400" dirty="0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H="1">
            <a:off x="3352800" y="5410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H="1" flipV="1">
            <a:off x="3962400" y="4876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5" name="Rectangle 14"/>
          <p:cNvSpPr/>
          <p:nvPr/>
        </p:nvSpPr>
        <p:spPr>
          <a:xfrm>
            <a:off x="4077096" y="4953000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K</a:t>
            </a:r>
            <a:endParaRPr lang="tr-TR" sz="2400" dirty="0"/>
          </a:p>
        </p:txBody>
      </p:sp>
      <p:sp>
        <p:nvSpPr>
          <p:cNvPr id="16" name="Rectangle 15"/>
          <p:cNvSpPr/>
          <p:nvPr/>
        </p:nvSpPr>
        <p:spPr>
          <a:xfrm>
            <a:off x="3449004" y="4953000"/>
            <a:ext cx="360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J</a:t>
            </a:r>
            <a:endParaRPr lang="tr-TR" sz="2400" dirty="0"/>
          </a:p>
        </p:txBody>
      </p:sp>
      <p:sp>
        <p:nvSpPr>
          <p:cNvPr id="17" name="Rectangle 16"/>
          <p:cNvSpPr/>
          <p:nvPr/>
        </p:nvSpPr>
        <p:spPr>
          <a:xfrm>
            <a:off x="4038600" y="5405735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M</a:t>
            </a:r>
            <a:endParaRPr lang="tr-TR" sz="2400" dirty="0"/>
          </a:p>
        </p:txBody>
      </p:sp>
      <p:sp>
        <p:nvSpPr>
          <p:cNvPr id="18" name="Rectangle 17"/>
          <p:cNvSpPr/>
          <p:nvPr/>
        </p:nvSpPr>
        <p:spPr>
          <a:xfrm>
            <a:off x="3515586" y="5405735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L</a:t>
            </a:r>
            <a:endParaRPr lang="tr-TR" sz="2400" dirty="0"/>
          </a:p>
        </p:txBody>
      </p:sp>
      <p:sp>
        <p:nvSpPr>
          <p:cNvPr id="19" name="Rectangle 18"/>
          <p:cNvSpPr/>
          <p:nvPr/>
        </p:nvSpPr>
        <p:spPr>
          <a:xfrm>
            <a:off x="5461520" y="464820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Representing the Blocks to a Quad-Tree</a:t>
            </a:r>
            <a:endParaRPr lang="tr-TR" dirty="0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562600" y="2057400"/>
            <a:ext cx="358140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5486400" y="39624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73152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6147320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8" name="Rectangle 7"/>
          <p:cNvSpPr/>
          <p:nvPr/>
        </p:nvSpPr>
        <p:spPr>
          <a:xfrm>
            <a:off x="8068350" y="464373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  <p:sp>
        <p:nvSpPr>
          <p:cNvPr id="11" name="Rectangle 10"/>
          <p:cNvSpPr/>
          <p:nvPr/>
        </p:nvSpPr>
        <p:spPr>
          <a:xfrm>
            <a:off x="1600200" y="1752600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A</a:t>
            </a:r>
            <a:endParaRPr lang="tr-TR" sz="2400" dirty="0"/>
          </a:p>
        </p:txBody>
      </p:sp>
      <p:cxnSp>
        <p:nvCxnSpPr>
          <p:cNvPr id="13" name="Straight Connector 12"/>
          <p:cNvCxnSpPr>
            <a:stCxn id="11" idx="2"/>
          </p:cNvCxnSpPr>
          <p:nvPr/>
        </p:nvCxnSpPr>
        <p:spPr>
          <a:xfrm rot="5400000">
            <a:off x="903803" y="1843862"/>
            <a:ext cx="528935" cy="1269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04800" y="2743200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5562600" y="2057400"/>
            <a:ext cx="358140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5486400" y="39624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73152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6147320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6" name="Rectangle 5"/>
          <p:cNvSpPr/>
          <p:nvPr/>
        </p:nvSpPr>
        <p:spPr>
          <a:xfrm>
            <a:off x="8068350" y="464373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  <p:sp>
        <p:nvSpPr>
          <p:cNvPr id="7" name="Rectangle 6"/>
          <p:cNvSpPr/>
          <p:nvPr/>
        </p:nvSpPr>
        <p:spPr>
          <a:xfrm>
            <a:off x="1600200" y="1752600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A</a:t>
            </a:r>
            <a:endParaRPr lang="tr-TR" sz="2400" dirty="0"/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>
          <a:xfrm rot="5400000">
            <a:off x="903803" y="1843862"/>
            <a:ext cx="528935" cy="1269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04800" y="2743200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8229600" y="205740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H="1">
            <a:off x="7315200" y="2971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7630386" y="22860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cxnSp>
        <p:nvCxnSpPr>
          <p:cNvPr id="13" name="Straight Connector 12"/>
          <p:cNvCxnSpPr>
            <a:stCxn id="7" idx="2"/>
          </p:cNvCxnSpPr>
          <p:nvPr/>
        </p:nvCxnSpPr>
        <p:spPr>
          <a:xfrm rot="16200000" flipH="1">
            <a:off x="1437203" y="2580202"/>
            <a:ext cx="757537" cy="25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600200" y="3048000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C</a:t>
            </a:r>
            <a:endParaRPr lang="tr-TR" sz="2400" dirty="0"/>
          </a:p>
        </p:txBody>
      </p:sp>
      <p:sp>
        <p:nvSpPr>
          <p:cNvPr id="19" name="Rectangle 18"/>
          <p:cNvSpPr/>
          <p:nvPr/>
        </p:nvSpPr>
        <p:spPr>
          <a:xfrm>
            <a:off x="8544786" y="31959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cxnSp>
        <p:nvCxnSpPr>
          <p:cNvPr id="20" name="Straight Connector 19"/>
          <p:cNvCxnSpPr/>
          <p:nvPr/>
        </p:nvCxnSpPr>
        <p:spPr>
          <a:xfrm rot="16200000" flipH="1">
            <a:off x="1638300" y="361950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977768" y="3441832"/>
            <a:ext cx="762002" cy="736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62000" y="41148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sp>
        <p:nvSpPr>
          <p:cNvPr id="30" name="Rectangle 29"/>
          <p:cNvSpPr/>
          <p:nvPr/>
        </p:nvSpPr>
        <p:spPr>
          <a:xfrm>
            <a:off x="2057400" y="4114800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5562600" y="2057400"/>
            <a:ext cx="358140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5486400" y="39624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73152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6147320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6" name="Rectangle 5"/>
          <p:cNvSpPr/>
          <p:nvPr/>
        </p:nvSpPr>
        <p:spPr>
          <a:xfrm>
            <a:off x="8068350" y="464373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  <p:sp>
        <p:nvSpPr>
          <p:cNvPr id="7" name="Rectangle 6"/>
          <p:cNvSpPr/>
          <p:nvPr/>
        </p:nvSpPr>
        <p:spPr>
          <a:xfrm>
            <a:off x="1600200" y="1752600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A</a:t>
            </a:r>
            <a:endParaRPr lang="tr-TR" sz="2400" dirty="0"/>
          </a:p>
        </p:txBody>
      </p:sp>
      <p:cxnSp>
        <p:nvCxnSpPr>
          <p:cNvPr id="8" name="Straight Connector 7"/>
          <p:cNvCxnSpPr>
            <a:stCxn id="7" idx="2"/>
            <a:endCxn id="9" idx="0"/>
          </p:cNvCxnSpPr>
          <p:nvPr/>
        </p:nvCxnSpPr>
        <p:spPr>
          <a:xfrm rot="5400000">
            <a:off x="740805" y="1981200"/>
            <a:ext cx="82927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04800" y="3043535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8229600" y="205740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H="1">
            <a:off x="7315200" y="2971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7630386" y="22860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cxnSp>
        <p:nvCxnSpPr>
          <p:cNvPr id="13" name="Straight Connector 12"/>
          <p:cNvCxnSpPr>
            <a:stCxn id="7" idx="2"/>
            <a:endCxn id="14" idx="0"/>
          </p:cNvCxnSpPr>
          <p:nvPr/>
        </p:nvCxnSpPr>
        <p:spPr>
          <a:xfrm rot="16200000" flipH="1">
            <a:off x="1387876" y="2629529"/>
            <a:ext cx="833735" cy="3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600200" y="3048000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C</a:t>
            </a:r>
            <a:endParaRPr lang="tr-TR" sz="2400" dirty="0"/>
          </a:p>
        </p:txBody>
      </p:sp>
      <p:sp>
        <p:nvSpPr>
          <p:cNvPr id="15" name="Rectangle 14"/>
          <p:cNvSpPr/>
          <p:nvPr/>
        </p:nvSpPr>
        <p:spPr>
          <a:xfrm>
            <a:off x="8544786" y="31959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cxnSp>
        <p:nvCxnSpPr>
          <p:cNvPr id="16" name="Straight Connector 15"/>
          <p:cNvCxnSpPr>
            <a:stCxn id="14" idx="2"/>
          </p:cNvCxnSpPr>
          <p:nvPr/>
        </p:nvCxnSpPr>
        <p:spPr>
          <a:xfrm rot="16200000" flipH="1">
            <a:off x="1667406" y="3648605"/>
            <a:ext cx="681335" cy="403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</p:cNvCxnSpPr>
          <p:nvPr/>
        </p:nvCxnSpPr>
        <p:spPr>
          <a:xfrm rot="5400000">
            <a:off x="1057805" y="3442460"/>
            <a:ext cx="681337" cy="815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62000" y="4186535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sp>
        <p:nvSpPr>
          <p:cNvPr id="19" name="Rectangle 18"/>
          <p:cNvSpPr/>
          <p:nvPr/>
        </p:nvSpPr>
        <p:spPr>
          <a:xfrm>
            <a:off x="2057400" y="41865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flipH="1">
            <a:off x="5562600" y="4876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>
            <a:off x="6400800" y="398145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22" name="Rectangle 21"/>
          <p:cNvSpPr/>
          <p:nvPr/>
        </p:nvSpPr>
        <p:spPr>
          <a:xfrm>
            <a:off x="5753496" y="4186535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H</a:t>
            </a:r>
            <a:endParaRPr lang="tr-TR" sz="2400" dirty="0"/>
          </a:p>
        </p:txBody>
      </p:sp>
      <p:cxnSp>
        <p:nvCxnSpPr>
          <p:cNvPr id="23" name="Straight Connector 22"/>
          <p:cNvCxnSpPr>
            <a:stCxn id="7" idx="2"/>
          </p:cNvCxnSpPr>
          <p:nvPr/>
        </p:nvCxnSpPr>
        <p:spPr>
          <a:xfrm rot="16200000" flipH="1">
            <a:off x="2275404" y="1742001"/>
            <a:ext cx="833735" cy="1778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4120" y="30435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D</a:t>
            </a:r>
            <a:endParaRPr lang="tr-TR" sz="2400" dirty="0"/>
          </a:p>
        </p:txBody>
      </p:sp>
      <p:cxnSp>
        <p:nvCxnSpPr>
          <p:cNvPr id="28" name="Straight Connector 27"/>
          <p:cNvCxnSpPr>
            <a:stCxn id="27" idx="2"/>
          </p:cNvCxnSpPr>
          <p:nvPr/>
        </p:nvCxnSpPr>
        <p:spPr>
          <a:xfrm rot="5400000">
            <a:off x="2948133" y="3605067"/>
            <a:ext cx="762000" cy="562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819400" y="4186535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H</a:t>
            </a:r>
            <a:endParaRPr lang="tr-T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5562600" y="2057400"/>
            <a:ext cx="358140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5486400" y="39624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73152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6147320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6" name="Rectangle 5"/>
          <p:cNvSpPr/>
          <p:nvPr/>
        </p:nvSpPr>
        <p:spPr>
          <a:xfrm>
            <a:off x="8068350" y="464373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  <p:sp>
        <p:nvSpPr>
          <p:cNvPr id="7" name="Rectangle 6"/>
          <p:cNvSpPr/>
          <p:nvPr/>
        </p:nvSpPr>
        <p:spPr>
          <a:xfrm>
            <a:off x="1600200" y="1752600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A</a:t>
            </a:r>
            <a:endParaRPr lang="tr-TR" sz="2400" dirty="0"/>
          </a:p>
        </p:txBody>
      </p:sp>
      <p:cxnSp>
        <p:nvCxnSpPr>
          <p:cNvPr id="8" name="Straight Connector 7"/>
          <p:cNvCxnSpPr>
            <a:stCxn id="7" idx="2"/>
            <a:endCxn id="9" idx="0"/>
          </p:cNvCxnSpPr>
          <p:nvPr/>
        </p:nvCxnSpPr>
        <p:spPr>
          <a:xfrm rot="5400000">
            <a:off x="740805" y="1981200"/>
            <a:ext cx="82927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04800" y="3043535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8229600" y="205740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H="1">
            <a:off x="7315200" y="2971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7630386" y="22860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cxnSp>
        <p:nvCxnSpPr>
          <p:cNvPr id="13" name="Straight Connector 12"/>
          <p:cNvCxnSpPr>
            <a:stCxn id="7" idx="2"/>
            <a:endCxn id="14" idx="0"/>
          </p:cNvCxnSpPr>
          <p:nvPr/>
        </p:nvCxnSpPr>
        <p:spPr>
          <a:xfrm rot="16200000" flipH="1">
            <a:off x="1387876" y="2629529"/>
            <a:ext cx="833735" cy="3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600200" y="3048000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C</a:t>
            </a:r>
            <a:endParaRPr lang="tr-TR" sz="2400" dirty="0"/>
          </a:p>
        </p:txBody>
      </p:sp>
      <p:sp>
        <p:nvSpPr>
          <p:cNvPr id="15" name="Rectangle 14"/>
          <p:cNvSpPr/>
          <p:nvPr/>
        </p:nvSpPr>
        <p:spPr>
          <a:xfrm>
            <a:off x="8544786" y="31959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cxnSp>
        <p:nvCxnSpPr>
          <p:cNvPr id="16" name="Straight Connector 15"/>
          <p:cNvCxnSpPr>
            <a:stCxn id="14" idx="2"/>
          </p:cNvCxnSpPr>
          <p:nvPr/>
        </p:nvCxnSpPr>
        <p:spPr>
          <a:xfrm rot="16200000" flipH="1">
            <a:off x="1667406" y="3648605"/>
            <a:ext cx="681335" cy="403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</p:cNvCxnSpPr>
          <p:nvPr/>
        </p:nvCxnSpPr>
        <p:spPr>
          <a:xfrm rot="5400000">
            <a:off x="1057805" y="3442460"/>
            <a:ext cx="681337" cy="815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62000" y="4186535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sp>
        <p:nvSpPr>
          <p:cNvPr id="19" name="Rectangle 18"/>
          <p:cNvSpPr/>
          <p:nvPr/>
        </p:nvSpPr>
        <p:spPr>
          <a:xfrm>
            <a:off x="2057400" y="41865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flipH="1">
            <a:off x="5562600" y="4876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>
            <a:off x="6400800" y="398145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22" name="Rectangle 21"/>
          <p:cNvSpPr/>
          <p:nvPr/>
        </p:nvSpPr>
        <p:spPr>
          <a:xfrm>
            <a:off x="5753496" y="4186535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H</a:t>
            </a:r>
            <a:endParaRPr lang="tr-TR" sz="2400" dirty="0"/>
          </a:p>
        </p:txBody>
      </p:sp>
      <p:cxnSp>
        <p:nvCxnSpPr>
          <p:cNvPr id="23" name="Straight Connector 22"/>
          <p:cNvCxnSpPr>
            <a:stCxn id="7" idx="2"/>
          </p:cNvCxnSpPr>
          <p:nvPr/>
        </p:nvCxnSpPr>
        <p:spPr>
          <a:xfrm rot="16200000" flipH="1">
            <a:off x="2275404" y="1742001"/>
            <a:ext cx="833735" cy="1778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404120" y="30435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D</a:t>
            </a:r>
            <a:endParaRPr lang="tr-TR" sz="2400" dirty="0"/>
          </a:p>
        </p:txBody>
      </p:sp>
      <p:cxnSp>
        <p:nvCxnSpPr>
          <p:cNvPr id="25" name="Straight Connector 24"/>
          <p:cNvCxnSpPr>
            <a:stCxn id="24" idx="2"/>
          </p:cNvCxnSpPr>
          <p:nvPr/>
        </p:nvCxnSpPr>
        <p:spPr>
          <a:xfrm rot="5400000">
            <a:off x="2948133" y="3605067"/>
            <a:ext cx="762000" cy="562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819400" y="4186535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H</a:t>
            </a:r>
            <a:endParaRPr lang="tr-TR" sz="2400" dirty="0"/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 flipH="1" flipV="1">
            <a:off x="6858000" y="4876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28" name="Rectangle 27"/>
          <p:cNvSpPr/>
          <p:nvPr/>
        </p:nvSpPr>
        <p:spPr>
          <a:xfrm>
            <a:off x="6372690" y="5405735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L</a:t>
            </a:r>
            <a:endParaRPr lang="tr-TR" sz="2400" dirty="0"/>
          </a:p>
        </p:txBody>
      </p:sp>
      <p:sp>
        <p:nvSpPr>
          <p:cNvPr id="29" name="Rectangle 28"/>
          <p:cNvSpPr/>
          <p:nvPr/>
        </p:nvSpPr>
        <p:spPr>
          <a:xfrm>
            <a:off x="6934200" y="4872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K</a:t>
            </a:r>
            <a:endParaRPr lang="tr-TR" sz="2400" dirty="0"/>
          </a:p>
        </p:txBody>
      </p:sp>
      <p:sp>
        <p:nvSpPr>
          <p:cNvPr id="30" name="Rectangle 29"/>
          <p:cNvSpPr/>
          <p:nvPr/>
        </p:nvSpPr>
        <p:spPr>
          <a:xfrm>
            <a:off x="6372690" y="4876800"/>
            <a:ext cx="360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J</a:t>
            </a:r>
            <a:endParaRPr lang="tr-TR" sz="2400" dirty="0"/>
          </a:p>
        </p:txBody>
      </p:sp>
      <p:sp>
        <p:nvSpPr>
          <p:cNvPr id="31" name="Rectangle 30"/>
          <p:cNvSpPr/>
          <p:nvPr/>
        </p:nvSpPr>
        <p:spPr>
          <a:xfrm>
            <a:off x="6934200" y="5410200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M</a:t>
            </a:r>
            <a:endParaRPr lang="tr-TR" sz="2400" dirty="0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 flipH="1">
            <a:off x="6400800" y="5334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cxnSp>
        <p:nvCxnSpPr>
          <p:cNvPr id="33" name="Straight Connector 32"/>
          <p:cNvCxnSpPr>
            <a:stCxn id="24" idx="2"/>
          </p:cNvCxnSpPr>
          <p:nvPr/>
        </p:nvCxnSpPr>
        <p:spPr>
          <a:xfrm rot="16200000" flipH="1">
            <a:off x="3456893" y="3658572"/>
            <a:ext cx="757535" cy="4507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910154" y="4191000"/>
            <a:ext cx="280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I</a:t>
            </a:r>
            <a:endParaRPr lang="tr-TR" sz="2400" dirty="0"/>
          </a:p>
        </p:txBody>
      </p:sp>
      <p:cxnSp>
        <p:nvCxnSpPr>
          <p:cNvPr id="36" name="Straight Connector 35"/>
          <p:cNvCxnSpPr>
            <a:stCxn id="35" idx="2"/>
          </p:cNvCxnSpPr>
          <p:nvPr/>
        </p:nvCxnSpPr>
        <p:spPr>
          <a:xfrm rot="5400000">
            <a:off x="3665822" y="4949244"/>
            <a:ext cx="681335" cy="8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5" idx="2"/>
          </p:cNvCxnSpPr>
          <p:nvPr/>
        </p:nvCxnSpPr>
        <p:spPr>
          <a:xfrm rot="5400000">
            <a:off x="3322922" y="4606344"/>
            <a:ext cx="681335" cy="773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5" idx="2"/>
          </p:cNvCxnSpPr>
          <p:nvPr/>
        </p:nvCxnSpPr>
        <p:spPr>
          <a:xfrm rot="16200000" flipH="1">
            <a:off x="4199221" y="4504020"/>
            <a:ext cx="605135" cy="90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5" idx="2"/>
          </p:cNvCxnSpPr>
          <p:nvPr/>
        </p:nvCxnSpPr>
        <p:spPr>
          <a:xfrm rot="16200000" flipH="1">
            <a:off x="3894421" y="4808820"/>
            <a:ext cx="681335" cy="369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124200" y="5253335"/>
            <a:ext cx="360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J</a:t>
            </a:r>
            <a:endParaRPr lang="tr-TR" sz="2400" dirty="0"/>
          </a:p>
        </p:txBody>
      </p:sp>
      <p:sp>
        <p:nvSpPr>
          <p:cNvPr id="51" name="Rectangle 50"/>
          <p:cNvSpPr/>
          <p:nvPr/>
        </p:nvSpPr>
        <p:spPr>
          <a:xfrm>
            <a:off x="3810000" y="5253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K</a:t>
            </a:r>
            <a:endParaRPr lang="tr-TR" sz="2400" dirty="0"/>
          </a:p>
        </p:txBody>
      </p:sp>
      <p:sp>
        <p:nvSpPr>
          <p:cNvPr id="52" name="Rectangle 51"/>
          <p:cNvSpPr/>
          <p:nvPr/>
        </p:nvSpPr>
        <p:spPr>
          <a:xfrm>
            <a:off x="4267200" y="5253335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L</a:t>
            </a:r>
            <a:endParaRPr lang="tr-TR" sz="2400" dirty="0"/>
          </a:p>
        </p:txBody>
      </p:sp>
      <p:sp>
        <p:nvSpPr>
          <p:cNvPr id="53" name="Rectangle 52"/>
          <p:cNvSpPr/>
          <p:nvPr/>
        </p:nvSpPr>
        <p:spPr>
          <a:xfrm>
            <a:off x="4900754" y="5253335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M</a:t>
            </a:r>
            <a:endParaRPr lang="tr-T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5562600" y="2057400"/>
            <a:ext cx="358140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5486400" y="39624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73152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6147320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6" name="Rectangle 5"/>
          <p:cNvSpPr/>
          <p:nvPr/>
        </p:nvSpPr>
        <p:spPr>
          <a:xfrm>
            <a:off x="8068350" y="464373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  <p:sp>
        <p:nvSpPr>
          <p:cNvPr id="7" name="Rectangle 6"/>
          <p:cNvSpPr/>
          <p:nvPr/>
        </p:nvSpPr>
        <p:spPr>
          <a:xfrm>
            <a:off x="1600200" y="1752600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A</a:t>
            </a:r>
            <a:endParaRPr lang="tr-TR" sz="2400" dirty="0"/>
          </a:p>
        </p:txBody>
      </p:sp>
      <p:cxnSp>
        <p:nvCxnSpPr>
          <p:cNvPr id="8" name="Straight Connector 7"/>
          <p:cNvCxnSpPr>
            <a:stCxn id="7" idx="2"/>
            <a:endCxn id="9" idx="0"/>
          </p:cNvCxnSpPr>
          <p:nvPr/>
        </p:nvCxnSpPr>
        <p:spPr>
          <a:xfrm rot="5400000">
            <a:off x="740805" y="1981200"/>
            <a:ext cx="82927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04800" y="3043535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8229600" y="205740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H="1">
            <a:off x="7315200" y="2971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7630386" y="22860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cxnSp>
        <p:nvCxnSpPr>
          <p:cNvPr id="13" name="Straight Connector 12"/>
          <p:cNvCxnSpPr>
            <a:stCxn id="7" idx="2"/>
            <a:endCxn id="14" idx="0"/>
          </p:cNvCxnSpPr>
          <p:nvPr/>
        </p:nvCxnSpPr>
        <p:spPr>
          <a:xfrm rot="16200000" flipH="1">
            <a:off x="1387876" y="2629529"/>
            <a:ext cx="833735" cy="3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600200" y="3048000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C</a:t>
            </a:r>
            <a:endParaRPr lang="tr-TR" sz="2400" dirty="0"/>
          </a:p>
        </p:txBody>
      </p:sp>
      <p:sp>
        <p:nvSpPr>
          <p:cNvPr id="15" name="Rectangle 14"/>
          <p:cNvSpPr/>
          <p:nvPr/>
        </p:nvSpPr>
        <p:spPr>
          <a:xfrm>
            <a:off x="8544786" y="31959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cxnSp>
        <p:nvCxnSpPr>
          <p:cNvPr id="16" name="Straight Connector 15"/>
          <p:cNvCxnSpPr>
            <a:stCxn id="14" idx="2"/>
          </p:cNvCxnSpPr>
          <p:nvPr/>
        </p:nvCxnSpPr>
        <p:spPr>
          <a:xfrm rot="16200000" flipH="1">
            <a:off x="1667406" y="3648605"/>
            <a:ext cx="681335" cy="403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</p:cNvCxnSpPr>
          <p:nvPr/>
        </p:nvCxnSpPr>
        <p:spPr>
          <a:xfrm rot="5400000">
            <a:off x="1057805" y="3442460"/>
            <a:ext cx="681337" cy="815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62000" y="4186535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sp>
        <p:nvSpPr>
          <p:cNvPr id="19" name="Rectangle 18"/>
          <p:cNvSpPr/>
          <p:nvPr/>
        </p:nvSpPr>
        <p:spPr>
          <a:xfrm>
            <a:off x="2057400" y="41865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flipH="1">
            <a:off x="5562600" y="4876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>
            <a:off x="6400800" y="398145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22" name="Rectangle 21"/>
          <p:cNvSpPr/>
          <p:nvPr/>
        </p:nvSpPr>
        <p:spPr>
          <a:xfrm>
            <a:off x="5753496" y="4186535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H</a:t>
            </a:r>
            <a:endParaRPr lang="tr-TR" sz="2400" dirty="0"/>
          </a:p>
        </p:txBody>
      </p:sp>
      <p:cxnSp>
        <p:nvCxnSpPr>
          <p:cNvPr id="23" name="Straight Connector 22"/>
          <p:cNvCxnSpPr>
            <a:stCxn id="7" idx="2"/>
          </p:cNvCxnSpPr>
          <p:nvPr/>
        </p:nvCxnSpPr>
        <p:spPr>
          <a:xfrm rot="16200000" flipH="1">
            <a:off x="2275404" y="1742001"/>
            <a:ext cx="833735" cy="1778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404120" y="30435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D</a:t>
            </a:r>
            <a:endParaRPr lang="tr-TR" sz="2400" dirty="0"/>
          </a:p>
        </p:txBody>
      </p:sp>
      <p:cxnSp>
        <p:nvCxnSpPr>
          <p:cNvPr id="25" name="Straight Connector 24"/>
          <p:cNvCxnSpPr>
            <a:stCxn id="24" idx="2"/>
          </p:cNvCxnSpPr>
          <p:nvPr/>
        </p:nvCxnSpPr>
        <p:spPr>
          <a:xfrm rot="5400000">
            <a:off x="2948133" y="3605067"/>
            <a:ext cx="762000" cy="562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819400" y="4186535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H</a:t>
            </a:r>
            <a:endParaRPr lang="tr-TR" sz="2400" dirty="0"/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 flipH="1" flipV="1">
            <a:off x="6858000" y="4876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28" name="Rectangle 27"/>
          <p:cNvSpPr/>
          <p:nvPr/>
        </p:nvSpPr>
        <p:spPr>
          <a:xfrm>
            <a:off x="6372690" y="5405735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L</a:t>
            </a:r>
            <a:endParaRPr lang="tr-TR" sz="2400" dirty="0"/>
          </a:p>
        </p:txBody>
      </p:sp>
      <p:sp>
        <p:nvSpPr>
          <p:cNvPr id="29" name="Rectangle 28"/>
          <p:cNvSpPr/>
          <p:nvPr/>
        </p:nvSpPr>
        <p:spPr>
          <a:xfrm>
            <a:off x="6934200" y="4872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K</a:t>
            </a:r>
            <a:endParaRPr lang="tr-TR" sz="2400" dirty="0"/>
          </a:p>
        </p:txBody>
      </p:sp>
      <p:sp>
        <p:nvSpPr>
          <p:cNvPr id="30" name="Rectangle 29"/>
          <p:cNvSpPr/>
          <p:nvPr/>
        </p:nvSpPr>
        <p:spPr>
          <a:xfrm>
            <a:off x="6372690" y="4876800"/>
            <a:ext cx="360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J</a:t>
            </a:r>
            <a:endParaRPr lang="tr-TR" sz="2400" dirty="0"/>
          </a:p>
        </p:txBody>
      </p:sp>
      <p:sp>
        <p:nvSpPr>
          <p:cNvPr id="31" name="Rectangle 30"/>
          <p:cNvSpPr/>
          <p:nvPr/>
        </p:nvSpPr>
        <p:spPr>
          <a:xfrm>
            <a:off x="6934200" y="5410200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M</a:t>
            </a:r>
            <a:endParaRPr lang="tr-TR" sz="2400" dirty="0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 flipH="1">
            <a:off x="6400800" y="5334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cxnSp>
        <p:nvCxnSpPr>
          <p:cNvPr id="33" name="Straight Connector 32"/>
          <p:cNvCxnSpPr>
            <a:stCxn id="24" idx="2"/>
          </p:cNvCxnSpPr>
          <p:nvPr/>
        </p:nvCxnSpPr>
        <p:spPr>
          <a:xfrm rot="16200000" flipH="1">
            <a:off x="3456893" y="3658572"/>
            <a:ext cx="757535" cy="4507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910154" y="4191000"/>
            <a:ext cx="280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I</a:t>
            </a:r>
            <a:endParaRPr lang="tr-TR" sz="2400" dirty="0"/>
          </a:p>
        </p:txBody>
      </p:sp>
      <p:cxnSp>
        <p:nvCxnSpPr>
          <p:cNvPr id="35" name="Straight Connector 34"/>
          <p:cNvCxnSpPr>
            <a:stCxn id="34" idx="2"/>
          </p:cNvCxnSpPr>
          <p:nvPr/>
        </p:nvCxnSpPr>
        <p:spPr>
          <a:xfrm rot="5400000">
            <a:off x="3665822" y="4949244"/>
            <a:ext cx="681335" cy="88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4" idx="2"/>
          </p:cNvCxnSpPr>
          <p:nvPr/>
        </p:nvCxnSpPr>
        <p:spPr>
          <a:xfrm rot="5400000">
            <a:off x="3322922" y="4606344"/>
            <a:ext cx="681335" cy="773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4" idx="2"/>
          </p:cNvCxnSpPr>
          <p:nvPr/>
        </p:nvCxnSpPr>
        <p:spPr>
          <a:xfrm rot="16200000" flipH="1">
            <a:off x="4199221" y="4504020"/>
            <a:ext cx="605135" cy="90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4" idx="2"/>
          </p:cNvCxnSpPr>
          <p:nvPr/>
        </p:nvCxnSpPr>
        <p:spPr>
          <a:xfrm rot="16200000" flipH="1">
            <a:off x="3894421" y="4808820"/>
            <a:ext cx="681335" cy="369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124200" y="5253335"/>
            <a:ext cx="360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J</a:t>
            </a:r>
            <a:endParaRPr lang="tr-TR" sz="2400" dirty="0"/>
          </a:p>
        </p:txBody>
      </p:sp>
      <p:sp>
        <p:nvSpPr>
          <p:cNvPr id="40" name="Rectangle 39"/>
          <p:cNvSpPr/>
          <p:nvPr/>
        </p:nvSpPr>
        <p:spPr>
          <a:xfrm>
            <a:off x="3810000" y="5253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K</a:t>
            </a:r>
            <a:endParaRPr lang="tr-TR" sz="2400" dirty="0"/>
          </a:p>
        </p:txBody>
      </p:sp>
      <p:sp>
        <p:nvSpPr>
          <p:cNvPr id="41" name="Rectangle 40"/>
          <p:cNvSpPr/>
          <p:nvPr/>
        </p:nvSpPr>
        <p:spPr>
          <a:xfrm>
            <a:off x="4267200" y="5253335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L</a:t>
            </a:r>
            <a:endParaRPr lang="tr-TR" sz="2400" dirty="0"/>
          </a:p>
        </p:txBody>
      </p:sp>
      <p:sp>
        <p:nvSpPr>
          <p:cNvPr id="42" name="Rectangle 41"/>
          <p:cNvSpPr/>
          <p:nvPr/>
        </p:nvSpPr>
        <p:spPr>
          <a:xfrm>
            <a:off x="4900754" y="5253335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M</a:t>
            </a:r>
            <a:endParaRPr lang="tr-TR" sz="2400" dirty="0"/>
          </a:p>
        </p:txBody>
      </p:sp>
      <p:cxnSp>
        <p:nvCxnSpPr>
          <p:cNvPr id="43" name="Straight Connector 42"/>
          <p:cNvCxnSpPr>
            <a:stCxn id="7" idx="2"/>
          </p:cNvCxnSpPr>
          <p:nvPr/>
        </p:nvCxnSpPr>
        <p:spPr>
          <a:xfrm rot="16200000" flipH="1">
            <a:off x="2849135" y="1168270"/>
            <a:ext cx="829270" cy="2921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616908" y="304353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to store Quad-tree into a file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Depth-first-search same as B+ -tree as Follow:</a:t>
            </a:r>
            <a:endParaRPr lang="en-CA" dirty="0" smtClean="0"/>
          </a:p>
          <a:p>
            <a:pPr>
              <a:buNone/>
              <a:tabLst>
                <a:tab pos="457200" algn="l"/>
              </a:tabLst>
            </a:pPr>
            <a:r>
              <a:rPr lang="en-US" dirty="0" smtClean="0">
                <a:latin typeface="Arial" charset="0"/>
              </a:rPr>
              <a:t>(*non-recursive strategy*)</a:t>
            </a:r>
          </a:p>
          <a:p>
            <a:pPr>
              <a:buNone/>
              <a:tabLst>
                <a:tab pos="457200" algn="l"/>
              </a:tabLst>
            </a:pPr>
            <a:r>
              <a:rPr lang="en-US" dirty="0" smtClean="0">
                <a:latin typeface="Arial" charset="0"/>
              </a:rPr>
              <a:t>push(root);</a:t>
            </a:r>
          </a:p>
          <a:p>
            <a:pPr>
              <a:buNone/>
              <a:tabLst>
                <a:tab pos="457200" algn="l"/>
              </a:tabLst>
            </a:pPr>
            <a:r>
              <a:rPr lang="en-US" dirty="0" smtClean="0">
                <a:latin typeface="Arial" charset="0"/>
              </a:rPr>
              <a:t>while (stack is not empty) do</a:t>
            </a:r>
          </a:p>
          <a:p>
            <a:pPr>
              <a:buNone/>
              <a:tabLst>
                <a:tab pos="457200" algn="l"/>
              </a:tabLst>
            </a:pPr>
            <a:r>
              <a:rPr lang="en-US" dirty="0" smtClean="0">
                <a:latin typeface="Arial" charset="0"/>
              </a:rPr>
              <a:t>{	x := pop( );</a:t>
            </a:r>
          </a:p>
          <a:p>
            <a:pPr>
              <a:buNone/>
              <a:tabLst>
                <a:tab pos="457200" algn="l"/>
              </a:tabLst>
            </a:pPr>
            <a:r>
              <a:rPr lang="en-US" dirty="0" smtClean="0">
                <a:latin typeface="Arial" charset="0"/>
              </a:rPr>
              <a:t>print(v</a:t>
            </a:r>
            <a:r>
              <a:rPr lang="en-US" dirty="0" smtClean="0">
                <a:latin typeface="Arial" charset="0"/>
              </a:rPr>
              <a:t>); (*or store v in a file.*)</a:t>
            </a:r>
          </a:p>
          <a:p>
            <a:pPr>
              <a:buNone/>
              <a:tabLst>
                <a:tab pos="457200" algn="l"/>
              </a:tabLst>
            </a:pPr>
            <a:r>
              <a:rPr lang="en-US" dirty="0" smtClean="0">
                <a:latin typeface="Arial" charset="0"/>
              </a:rPr>
              <a:t>let </a:t>
            </a:r>
            <a:r>
              <a:rPr lang="en-US" dirty="0" smtClean="0">
                <a:latin typeface="Arial" charset="0"/>
              </a:rPr>
              <a:t>v</a:t>
            </a:r>
            <a:r>
              <a:rPr lang="en-US" baseline="-25000" dirty="0" smtClean="0">
                <a:latin typeface="Arial" charset="0"/>
              </a:rPr>
              <a:t>1</a:t>
            </a:r>
            <a:r>
              <a:rPr lang="en-US" dirty="0" smtClean="0">
                <a:latin typeface="Arial" charset="0"/>
              </a:rPr>
              <a:t>, …, </a:t>
            </a:r>
            <a:r>
              <a:rPr lang="en-US" dirty="0" err="1" smtClean="0">
                <a:latin typeface="Arial" charset="0"/>
              </a:rPr>
              <a:t>v</a:t>
            </a:r>
            <a:r>
              <a:rPr lang="en-US" baseline="-25000" dirty="0" err="1" smtClean="0">
                <a:latin typeface="Arial" charset="0"/>
              </a:rPr>
              <a:t>k</a:t>
            </a:r>
            <a:r>
              <a:rPr lang="en-US" baseline="-25000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be the children of v;</a:t>
            </a:r>
          </a:p>
          <a:p>
            <a:pPr>
              <a:buNone/>
              <a:tabLst>
                <a:tab pos="457200" algn="l"/>
              </a:tabLst>
            </a:pPr>
            <a:r>
              <a:rPr lang="en-US" dirty="0" smtClean="0">
                <a:latin typeface="Arial" charset="0"/>
              </a:rPr>
              <a:t>for </a:t>
            </a:r>
            <a:r>
              <a:rPr lang="en-US" dirty="0" smtClean="0">
                <a:latin typeface="Arial" charset="0"/>
              </a:rPr>
              <a:t>(</a:t>
            </a:r>
            <a:r>
              <a:rPr lang="en-US" dirty="0" err="1" smtClean="0">
                <a:latin typeface="Arial" charset="0"/>
              </a:rPr>
              <a:t>i</a:t>
            </a:r>
            <a:r>
              <a:rPr lang="en-US" dirty="0" smtClean="0">
                <a:latin typeface="Arial" charset="0"/>
              </a:rPr>
              <a:t> = k to 1) {push(v</a:t>
            </a:r>
            <a:r>
              <a:rPr lang="en-US" baseline="-25000" dirty="0" smtClean="0">
                <a:latin typeface="Arial" charset="0"/>
              </a:rPr>
              <a:t>i</a:t>
            </a:r>
            <a:r>
              <a:rPr lang="en-US" dirty="0" smtClean="0">
                <a:latin typeface="Arial" charset="0"/>
              </a:rPr>
              <a:t>)};</a:t>
            </a:r>
          </a:p>
          <a:p>
            <a:pPr>
              <a:buNone/>
              <a:tabLst>
                <a:tab pos="457200" algn="l"/>
              </a:tabLst>
            </a:pPr>
            <a:r>
              <a:rPr lang="en-US" dirty="0" smtClean="0">
                <a:latin typeface="Arial" charset="0"/>
              </a:rPr>
              <a:t>}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/>
            <a:endParaRPr lang="en-CA" dirty="0" smtClean="0"/>
          </a:p>
          <a:p>
            <a:pPr algn="ctr"/>
            <a:endParaRPr lang="en-CA" dirty="0" smtClean="0"/>
          </a:p>
          <a:p>
            <a:pPr algn="ctr"/>
            <a:endParaRPr lang="en-CA" dirty="0" smtClean="0"/>
          </a:p>
          <a:p>
            <a:pPr algn="ctr">
              <a:buNone/>
            </a:pPr>
            <a:r>
              <a:rPr lang="en-CA" sz="4800" dirty="0" smtClean="0"/>
              <a:t>Thank You</a:t>
            </a:r>
            <a:endParaRPr lang="tr-TR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Outline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Introduction </a:t>
            </a:r>
            <a:r>
              <a:rPr lang="en-CA" dirty="0" smtClean="0"/>
              <a:t>to </a:t>
            </a:r>
            <a:r>
              <a:rPr lang="en-CA" dirty="0" smtClean="0"/>
              <a:t>Quad-Tree.</a:t>
            </a:r>
          </a:p>
          <a:p>
            <a:r>
              <a:rPr lang="en-CA" dirty="0" smtClean="0"/>
              <a:t>How to divide nodes to blocks.</a:t>
            </a:r>
          </a:p>
          <a:p>
            <a:r>
              <a:rPr lang="en-CA" dirty="0" smtClean="0"/>
              <a:t>Example for the division process.</a:t>
            </a:r>
          </a:p>
          <a:p>
            <a:r>
              <a:rPr lang="en-CA" dirty="0" smtClean="0"/>
              <a:t>Representing the Example </a:t>
            </a:r>
            <a:r>
              <a:rPr lang="en-CA" dirty="0" smtClean="0"/>
              <a:t>in </a:t>
            </a:r>
            <a:r>
              <a:rPr lang="en-CA" dirty="0" smtClean="0"/>
              <a:t>a Quad-tree.</a:t>
            </a:r>
          </a:p>
          <a:p>
            <a:r>
              <a:rPr lang="en-CA" dirty="0" smtClean="0"/>
              <a:t>How to store a Quad-Tree into a file.</a:t>
            </a:r>
          </a:p>
          <a:p>
            <a:r>
              <a:rPr lang="en-CA" dirty="0" smtClean="0"/>
              <a:t>Conclusion.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95300" y="1023938"/>
            <a:ext cx="720090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>
              <a:spcBef>
                <a:spcPct val="50000"/>
              </a:spcBef>
              <a:buFontTx/>
              <a:buChar char="•"/>
            </a:pPr>
            <a:r>
              <a:rPr lang="en-CA" sz="2400" dirty="0" smtClean="0"/>
              <a:t>Quad-Tree is a tree data structure in which each internal node corresponds to a square region in two dimensions or more. </a:t>
            </a:r>
          </a:p>
          <a:p>
            <a:pPr marL="228600" indent="-228600">
              <a:spcBef>
                <a:spcPct val="50000"/>
              </a:spcBef>
              <a:buFontTx/>
              <a:buChar char="•"/>
            </a:pPr>
            <a:r>
              <a:rPr lang="en-CA" sz="2400" dirty="0" smtClean="0"/>
              <a:t>Each node has up to four children (MAX). </a:t>
            </a:r>
          </a:p>
          <a:p>
            <a:pPr marL="228600" indent="-228600">
              <a:buFontTx/>
              <a:buChar char="•"/>
            </a:pPr>
            <a:r>
              <a:rPr lang="en-US" sz="2400" dirty="0" smtClean="0"/>
              <a:t>If the number of data entries in a square is not larger than </a:t>
            </a:r>
            <a:r>
              <a:rPr lang="en-US" sz="2400" dirty="0" smtClean="0"/>
              <a:t>what will </a:t>
            </a:r>
            <a:r>
              <a:rPr lang="en-US" sz="2400" dirty="0" smtClean="0"/>
              <a:t>fit in a block, then we can think of this square as a leaf node</a:t>
            </a:r>
            <a:r>
              <a:rPr lang="en-US" sz="2400" dirty="0" smtClean="0"/>
              <a:t>.</a:t>
            </a:r>
          </a:p>
          <a:p>
            <a:pPr marL="228600" indent="-228600">
              <a:buFontTx/>
              <a:buChar char="•"/>
            </a:pPr>
            <a:r>
              <a:rPr lang="en-US" sz="2400" dirty="0" smtClean="0"/>
              <a:t>If there are too many data entries to fit in one block, then we </a:t>
            </a:r>
            <a:r>
              <a:rPr lang="en-US" sz="2400" dirty="0" smtClean="0"/>
              <a:t>treat the </a:t>
            </a:r>
            <a:r>
              <a:rPr lang="en-US" sz="2400" dirty="0" smtClean="0"/>
              <a:t>square as an interior node, whose children correspond to its</a:t>
            </a:r>
          </a:p>
          <a:p>
            <a:pPr marL="228600" indent="-228600"/>
            <a:r>
              <a:rPr lang="en-US" sz="2400" dirty="0" smtClean="0"/>
              <a:t>	four quadrants.</a:t>
            </a:r>
          </a:p>
          <a:p>
            <a:pPr marL="228600" indent="-228600"/>
            <a:endParaRPr lang="en-US" sz="2800" dirty="0" smtClean="0"/>
          </a:p>
          <a:p>
            <a:pPr>
              <a:spcBef>
                <a:spcPct val="50000"/>
              </a:spcBef>
            </a:pPr>
            <a:endParaRPr lang="en-US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Dividing nodes to Blocks</a:t>
            </a:r>
            <a:endParaRPr lang="tr-TR" dirty="0"/>
          </a:p>
        </p:txBody>
      </p:sp>
      <p:pic>
        <p:nvPicPr>
          <p:cNvPr id="1026" name="Picture 2" descr="Object at level 2 of the tree.">
            <a:hlinkClick r:id="rId2" tooltip="One object at level 2 in a Quadtree.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2514600"/>
            <a:ext cx="24384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Two objects in a Quadtree.">
            <a:hlinkClick r:id="rId2" tooltip="Two objects in a Quadtree, both at level 2.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981200"/>
            <a:ext cx="2286000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Three objects in a Quadtree.">
            <a:hlinkClick r:id="rId2" tooltip="Three objects in a Quadtree, with a split node.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752600"/>
            <a:ext cx="2438400" cy="2571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of the Dividing Process</a:t>
            </a:r>
            <a:endParaRPr lang="tr-TR" dirty="0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286000" y="2076450"/>
            <a:ext cx="447675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2305050" y="3962400"/>
            <a:ext cx="44577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45339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3153822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8" name="Rectangle 7"/>
          <p:cNvSpPr/>
          <p:nvPr/>
        </p:nvSpPr>
        <p:spPr>
          <a:xfrm>
            <a:off x="5461520" y="464373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286000" y="2076450"/>
            <a:ext cx="447675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2305050" y="3962400"/>
            <a:ext cx="44577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45339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3153822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>
            <a:off x="5638800" y="213360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 flipH="1">
            <a:off x="4495800" y="3048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4876800" y="23622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sp>
        <p:nvSpPr>
          <p:cNvPr id="11" name="Rectangle 10"/>
          <p:cNvSpPr/>
          <p:nvPr/>
        </p:nvSpPr>
        <p:spPr>
          <a:xfrm>
            <a:off x="5461520" y="464820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2286000" y="2076450"/>
            <a:ext cx="4476750" cy="3790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2305050" y="3962400"/>
            <a:ext cx="44577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4533900" y="2095500"/>
            <a:ext cx="0" cy="3771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3153822" y="2754868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B</a:t>
            </a:r>
            <a:endParaRPr lang="tr-TR" sz="2400" dirty="0"/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>
            <a:off x="5638800" y="213360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H="1">
            <a:off x="4495800" y="3048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4876800" y="236220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F</a:t>
            </a:r>
            <a:endParaRPr lang="tr-TR" sz="2400" dirty="0"/>
          </a:p>
        </p:txBody>
      </p:sp>
      <p:sp>
        <p:nvSpPr>
          <p:cNvPr id="9" name="Rectangle 8"/>
          <p:cNvSpPr/>
          <p:nvPr/>
        </p:nvSpPr>
        <p:spPr>
          <a:xfrm>
            <a:off x="6030186" y="3272135"/>
            <a:ext cx="428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G</a:t>
            </a:r>
            <a:endParaRPr lang="tr-TR" sz="2400" dirty="0"/>
          </a:p>
        </p:txBody>
      </p:sp>
      <p:sp>
        <p:nvSpPr>
          <p:cNvPr id="10" name="Rectangle 9"/>
          <p:cNvSpPr/>
          <p:nvPr/>
        </p:nvSpPr>
        <p:spPr>
          <a:xfrm>
            <a:off x="5461520" y="464820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E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282</Words>
  <Application>Microsoft Office PowerPoint</Application>
  <PresentationFormat>On-screen Show (4:3)</PresentationFormat>
  <Paragraphs>126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Outline</vt:lpstr>
      <vt:lpstr>Slide 3</vt:lpstr>
      <vt:lpstr>Dividing nodes to Blocks</vt:lpstr>
      <vt:lpstr>Slide 5</vt:lpstr>
      <vt:lpstr>Slide 6</vt:lpstr>
      <vt:lpstr>Example of the Dividing Process</vt:lpstr>
      <vt:lpstr>Slide 8</vt:lpstr>
      <vt:lpstr>Slide 9</vt:lpstr>
      <vt:lpstr>Slide 10</vt:lpstr>
      <vt:lpstr>Slide 11</vt:lpstr>
      <vt:lpstr>Representing the Blocks to a Quad-Tree</vt:lpstr>
      <vt:lpstr>Slide 13</vt:lpstr>
      <vt:lpstr>Slide 14</vt:lpstr>
      <vt:lpstr>Slide 15</vt:lpstr>
      <vt:lpstr>Slide 16</vt:lpstr>
      <vt:lpstr>How to store Quad-tree into a file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Tariq</dc:creator>
  <cp:lastModifiedBy>Tariq</cp:lastModifiedBy>
  <cp:revision>26</cp:revision>
  <dcterms:created xsi:type="dcterms:W3CDTF">2006-08-16T00:00:00Z</dcterms:created>
  <dcterms:modified xsi:type="dcterms:W3CDTF">2010-03-29T15:58:33Z</dcterms:modified>
</cp:coreProperties>
</file>