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0"/>
  </p:notesMasterIdLst>
  <p:sldIdLst>
    <p:sldId id="256" r:id="rId2"/>
    <p:sldId id="257" r:id="rId3"/>
    <p:sldId id="258" r:id="rId4"/>
    <p:sldId id="259" r:id="rId5"/>
    <p:sldId id="260" r:id="rId6"/>
    <p:sldId id="261" r:id="rId7"/>
    <p:sldId id="262" r:id="rId8"/>
    <p:sldId id="263" r:id="rId9"/>
    <p:sldId id="267" r:id="rId10"/>
    <p:sldId id="268" r:id="rId11"/>
    <p:sldId id="264" r:id="rId12"/>
    <p:sldId id="265" r:id="rId13"/>
    <p:sldId id="266" r:id="rId14"/>
    <p:sldId id="271" r:id="rId15"/>
    <p:sldId id="269" r:id="rId16"/>
    <p:sldId id="270"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24" autoAdjust="0"/>
    <p:restoredTop sz="80634" autoAdjust="0"/>
  </p:normalViewPr>
  <p:slideViewPr>
    <p:cSldViewPr>
      <p:cViewPr varScale="1">
        <p:scale>
          <a:sx n="59" d="100"/>
          <a:sy n="59" d="100"/>
        </p:scale>
        <p:origin x="-8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A728D-7B83-4B0B-B228-D4B0B88114EB}" type="datetimeFigureOut">
              <a:rPr lang="en-US" smtClean="0"/>
              <a:t>3/20/2010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FCDF0B-AF6C-483A-AA48-5B602D5D624A}" type="slidenum">
              <a:rPr lang="en-CA" smtClean="0"/>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CA" dirty="0" smtClean="0"/>
              <a:t>Bitmap indexes have traditionally been considered to work well for data such as gender, which has a small    number of distinct values, e.g., male and female</a:t>
            </a:r>
          </a:p>
          <a:p>
            <a:pPr marL="228600" indent="-228600">
              <a:buAutoNum type="arabicPeriod"/>
            </a:pPr>
            <a:r>
              <a:rPr lang="en-CA" dirty="0" smtClean="0"/>
              <a:t>Bitmap indexes have a significant space and performance advantage over other structures for such data.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en-CA" dirty="0" smtClean="0"/>
          </a:p>
          <a:p>
            <a:pPr marL="228600" indent="-228600">
              <a:buAutoNum type="arabicPeriod"/>
            </a:pPr>
            <a:endParaRPr lang="en-CA" dirty="0" smtClean="0"/>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82FCDF0B-AF6C-483A-AA48-5B602D5D624A}" type="slidenum">
              <a:rPr lang="en-CA" smtClean="0"/>
              <a:t>3</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2FCDF0B-AF6C-483A-AA48-5B602D5D624A}" type="slidenum">
              <a:rPr lang="en-CA" smtClean="0"/>
              <a:t>5</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2FCDF0B-AF6C-483A-AA48-5B602D5D624A}" type="slidenum">
              <a:rPr lang="en-CA" smtClean="0"/>
              <a:t>7</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2FCDF0B-AF6C-483A-AA48-5B602D5D624A}" type="slidenum">
              <a:rPr lang="en-CA" smtClean="0"/>
              <a:t>8</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1. LZ77 </a:t>
            </a:r>
            <a:r>
              <a:rPr lang="en-CA" sz="1200" kern="1200" baseline="0" dirty="0" smtClean="0">
                <a:solidFill>
                  <a:schemeClr val="tx1"/>
                </a:solidFill>
                <a:latin typeface="+mn-lt"/>
                <a:ea typeface="+mn-ea"/>
                <a:cs typeface="+mn-cs"/>
              </a:rPr>
              <a:t>These schemes are efficient in reducing file sizes. However, performing logical operations on the compressed  bitmaps is usually much slower than on the uncompressed bitmaps.</a:t>
            </a: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smtClean="0">
                <a:solidFill>
                  <a:schemeClr val="tx1"/>
                </a:solidFill>
                <a:latin typeface="+mn-lt"/>
                <a:ea typeface="+mn-ea"/>
                <a:cs typeface="+mn-cs"/>
              </a:rPr>
              <a:t>2. The encoding scheme of WAH is simpler than BBC. Therefore WAH is faster than BBC</a:t>
            </a:r>
          </a:p>
          <a:p>
            <a:r>
              <a:rPr lang="en-CA" sz="1200" kern="1200" baseline="0" dirty="0" smtClean="0">
                <a:solidFill>
                  <a:schemeClr val="tx1"/>
                </a:solidFill>
                <a:latin typeface="+mn-lt"/>
                <a:ea typeface="+mn-ea"/>
                <a:cs typeface="+mn-cs"/>
              </a:rPr>
              <a:t>3. The words in WAH compressed bitmaps have no dependency among them, but the bytes in BBC have complicated dependencies. Therefore, accessing BBC compressed bitmaps is more complicated and more time consuming than accessing WAH compressed bitmaps.</a:t>
            </a:r>
          </a:p>
          <a:p>
            <a:endParaRPr lang="en-CA" sz="1200" kern="1200" baseline="0" dirty="0" smtClean="0">
              <a:solidFill>
                <a:schemeClr val="tx1"/>
              </a:solidFill>
              <a:latin typeface="+mn-lt"/>
              <a:ea typeface="+mn-ea"/>
              <a:cs typeface="+mn-cs"/>
            </a:endParaRPr>
          </a:p>
          <a:p>
            <a:endParaRPr lang="en-CA" sz="1200" kern="1200" baseline="0" dirty="0" smtClean="0">
              <a:solidFill>
                <a:schemeClr val="tx1"/>
              </a:solidFill>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82FCDF0B-AF6C-483A-AA48-5B602D5D624A}" type="slidenum">
              <a:rPr lang="en-CA" smtClean="0"/>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20" name="Footer Placeholder 19"/>
          <p:cNvSpPr>
            <a:spLocks noGrp="1"/>
          </p:cNvSpPr>
          <p:nvPr>
            <p:ph type="ftr" sz="quarter" idx="11"/>
          </p:nvPr>
        </p:nvSpPr>
        <p:spPr/>
        <p:txBody>
          <a:bodyPr/>
          <a:lstStyle>
            <a:extLst/>
          </a:lstStyle>
          <a:p>
            <a:endParaRPr lang="en-CA" dirty="0"/>
          </a:p>
        </p:txBody>
      </p:sp>
      <p:sp>
        <p:nvSpPr>
          <p:cNvPr id="10" name="Slide Number Placeholder 9"/>
          <p:cNvSpPr>
            <a:spLocks noGrp="1"/>
          </p:cNvSpPr>
          <p:nvPr>
            <p:ph type="sldNum" sz="quarter" idx="12"/>
          </p:nvPr>
        </p:nvSpPr>
        <p:spPr/>
        <p:txBody>
          <a:bodyPr/>
          <a:lstStyle>
            <a:extLst/>
          </a:lstStyle>
          <a:p>
            <a:fld id="{4EBBDEC9-92AA-4EA0-95C9-DAB1879E5FA1}" type="slidenum">
              <a:rPr lang="en-CA" smtClean="0"/>
              <a:t>‹#›</a:t>
            </a:fld>
            <a:endParaRPr lang="en-CA"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4EBBDEC9-92AA-4EA0-95C9-DAB1879E5FA1}" type="slidenum">
              <a:rPr lang="en-CA" smtClean="0"/>
              <a:t>‹#›</a:t>
            </a:fld>
            <a:endParaRPr lang="en-CA"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8" name="Footer Placeholder 7"/>
          <p:cNvSpPr>
            <a:spLocks noGrp="1"/>
          </p:cNvSpPr>
          <p:nvPr>
            <p:ph type="ftr" sz="quarter" idx="11"/>
          </p:nvPr>
        </p:nvSpPr>
        <p:spPr/>
        <p:txBody>
          <a:bodyPr/>
          <a:lstStyle>
            <a:extLst/>
          </a:lstStyle>
          <a:p>
            <a:endParaRPr lang="en-CA" dirty="0"/>
          </a:p>
        </p:txBody>
      </p:sp>
      <p:sp>
        <p:nvSpPr>
          <p:cNvPr id="9" name="Slide Number Placeholder 8"/>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4" name="Footer Placeholder 3"/>
          <p:cNvSpPr>
            <a:spLocks noGrp="1"/>
          </p:cNvSpPr>
          <p:nvPr>
            <p:ph type="ftr" sz="quarter" idx="11"/>
          </p:nvPr>
        </p:nvSpPr>
        <p:spPr/>
        <p:txBody>
          <a:bodyPr/>
          <a:lstStyle>
            <a:extLst/>
          </a:lstStyle>
          <a:p>
            <a:endParaRPr lang="en-CA" dirty="0"/>
          </a:p>
        </p:txBody>
      </p:sp>
      <p:sp>
        <p:nvSpPr>
          <p:cNvPr id="5" name="Slide Number Placeholder 4"/>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3" name="Footer Placeholder 2"/>
          <p:cNvSpPr>
            <a:spLocks noGrp="1"/>
          </p:cNvSpPr>
          <p:nvPr>
            <p:ph type="ftr" sz="quarter" idx="11"/>
          </p:nvPr>
        </p:nvSpPr>
        <p:spPr/>
        <p:txBody>
          <a:bodyPr/>
          <a:lstStyle>
            <a:extLst/>
          </a:lstStyle>
          <a:p>
            <a:endParaRPr lang="en-CA" dirty="0"/>
          </a:p>
        </p:txBody>
      </p:sp>
      <p:sp>
        <p:nvSpPr>
          <p:cNvPr id="4" name="Slide Number Placeholder 3"/>
          <p:cNvSpPr>
            <a:spLocks noGrp="1"/>
          </p:cNvSpPr>
          <p:nvPr>
            <p:ph type="sldNum" sz="quarter" idx="12"/>
          </p:nvPr>
        </p:nvSpPr>
        <p:spPr/>
        <p:txBody>
          <a:bodyPr/>
          <a:lstStyle>
            <a:extLst/>
          </a:lstStyle>
          <a:p>
            <a:fld id="{4EBBDEC9-92AA-4EA0-95C9-DAB1879E5FA1}" type="slidenum">
              <a:rPr lang="en-CA" smtClean="0"/>
              <a:t>‹#›</a:t>
            </a:fld>
            <a:endParaRPr lang="en-CA"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4EBBDEC9-92AA-4EA0-95C9-DAB1879E5FA1}" type="slidenum">
              <a:rPr lang="en-CA" smtClean="0"/>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EFEACF3-701B-4C4A-9B7B-764162CFEB62}" type="datetimeFigureOut">
              <a:rPr lang="en-US" smtClean="0"/>
              <a:t>3/20/2010</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4EBBDEC9-92AA-4EA0-95C9-DAB1879E5FA1}" type="slidenum">
              <a:rPr lang="en-CA" smtClean="0"/>
              <a:t>‹#›</a:t>
            </a:fld>
            <a:endParaRPr lang="en-CA"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EFEACF3-701B-4C4A-9B7B-764162CFEB62}" type="datetimeFigureOut">
              <a:rPr lang="en-US" smtClean="0"/>
              <a:t>3/20/2010</a:t>
            </a:fld>
            <a:endParaRPr lang="en-CA"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CA"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EBBDEC9-92AA-4EA0-95C9-DAB1879E5FA1}" type="slidenum">
              <a:rPr lang="en-CA" smtClean="0"/>
              <a:t>‹#›</a:t>
            </a:fld>
            <a:endParaRPr lang="en-CA"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290" y="714356"/>
            <a:ext cx="7406640" cy="1472184"/>
          </a:xfrm>
        </p:spPr>
        <p:txBody>
          <a:bodyPr>
            <a:normAutofit/>
          </a:bodyPr>
          <a:lstStyle/>
          <a:p>
            <a:r>
              <a:rPr lang="en-CA" sz="6600" b="1" dirty="0" smtClean="0"/>
              <a:t>Bitmap Index</a:t>
            </a:r>
            <a:endParaRPr lang="en-CA" sz="6600" b="1" dirty="0"/>
          </a:p>
        </p:txBody>
      </p:sp>
      <p:sp>
        <p:nvSpPr>
          <p:cNvPr id="3" name="Subtitle 2"/>
          <p:cNvSpPr>
            <a:spLocks noGrp="1"/>
          </p:cNvSpPr>
          <p:nvPr>
            <p:ph type="subTitle" idx="1"/>
          </p:nvPr>
        </p:nvSpPr>
        <p:spPr>
          <a:xfrm>
            <a:off x="1428728" y="4500570"/>
            <a:ext cx="7406640" cy="1752600"/>
          </a:xfrm>
        </p:spPr>
        <p:txBody>
          <a:bodyPr>
            <a:normAutofit lnSpcReduction="10000"/>
          </a:bodyPr>
          <a:lstStyle/>
          <a:p>
            <a:endParaRPr lang="en-CA" dirty="0" smtClean="0"/>
          </a:p>
          <a:p>
            <a:endParaRPr lang="en-CA" dirty="0" smtClean="0"/>
          </a:p>
          <a:p>
            <a:pPr algn="r"/>
            <a:r>
              <a:rPr lang="en-CA" dirty="0" smtClean="0"/>
              <a:t>Buddhika Madduma</a:t>
            </a:r>
            <a:endParaRPr lang="en-CA" dirty="0"/>
          </a:p>
          <a:p>
            <a:pPr algn="r"/>
            <a:r>
              <a:rPr lang="en-CA" dirty="0" smtClean="0"/>
              <a:t>22/03/2010</a:t>
            </a:r>
            <a:endParaRPr lang="en-CA" dirty="0"/>
          </a:p>
        </p:txBody>
      </p:sp>
      <p:sp>
        <p:nvSpPr>
          <p:cNvPr id="29697" name="Rectangle 1"/>
          <p:cNvSpPr>
            <a:spLocks noChangeArrowheads="1"/>
          </p:cNvSpPr>
          <p:nvPr/>
        </p:nvSpPr>
        <p:spPr bwMode="auto">
          <a:xfrm>
            <a:off x="1714480" y="3571876"/>
            <a:ext cx="6643734" cy="8572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r>
              <a:rPr lang="en-US" sz="2400" b="1" dirty="0"/>
              <a:t>Web and Document Databases </a:t>
            </a:r>
            <a:r>
              <a:rPr lang="en-US" sz="2400" b="1" dirty="0" smtClean="0"/>
              <a:t>- ACS-7102</a:t>
            </a:r>
            <a:endParaRPr lang="en-CA" sz="2400" dirty="0"/>
          </a:p>
          <a:p>
            <a:pPr fontAlgn="base"/>
            <a:endParaRPr lang="en-CA"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Bitmap Generation</a:t>
            </a:r>
            <a:endParaRPr lang="en-CA" dirty="0"/>
          </a:p>
        </p:txBody>
      </p:sp>
      <p:pic>
        <p:nvPicPr>
          <p:cNvPr id="4109" name="Picture 13"/>
          <p:cNvPicPr>
            <a:picLocks noChangeAspect="1" noChangeArrowheads="1"/>
          </p:cNvPicPr>
          <p:nvPr/>
        </p:nvPicPr>
        <p:blipFill>
          <a:blip r:embed="rId2" cstate="print"/>
          <a:srcRect/>
          <a:stretch>
            <a:fillRect/>
          </a:stretch>
        </p:blipFill>
        <p:spPr bwMode="auto">
          <a:xfrm>
            <a:off x="1285852" y="1500174"/>
            <a:ext cx="6662575" cy="46282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Bitmap Compression</a:t>
            </a:r>
            <a:endParaRPr lang="en-CA" dirty="0"/>
          </a:p>
        </p:txBody>
      </p:sp>
      <p:sp>
        <p:nvSpPr>
          <p:cNvPr id="3" name="Content Placeholder 2"/>
          <p:cNvSpPr>
            <a:spLocks noGrp="1"/>
          </p:cNvSpPr>
          <p:nvPr>
            <p:ph idx="1"/>
          </p:nvPr>
        </p:nvSpPr>
        <p:spPr/>
        <p:txBody>
          <a:bodyPr/>
          <a:lstStyle/>
          <a:p>
            <a:r>
              <a:rPr lang="en-CA" dirty="0" smtClean="0"/>
              <a:t>Available Compression Techniques</a:t>
            </a:r>
          </a:p>
          <a:p>
            <a:pPr>
              <a:buNone/>
            </a:pPr>
            <a:r>
              <a:rPr lang="en-CA" dirty="0"/>
              <a:t>	</a:t>
            </a:r>
            <a:r>
              <a:rPr lang="en-CA" dirty="0" smtClean="0"/>
              <a:t>- </a:t>
            </a:r>
            <a:r>
              <a:rPr lang="en-CA" sz="2400" dirty="0" smtClean="0"/>
              <a:t>LZ77 general purpose text compression</a:t>
            </a:r>
          </a:p>
          <a:p>
            <a:pPr>
              <a:buNone/>
            </a:pPr>
            <a:r>
              <a:rPr lang="en-CA" dirty="0"/>
              <a:t>	</a:t>
            </a:r>
            <a:r>
              <a:rPr lang="en-CA" sz="2400" dirty="0" smtClean="0"/>
              <a:t>- RLE  most common form of compression</a:t>
            </a:r>
          </a:p>
          <a:p>
            <a:pPr>
              <a:buNone/>
            </a:pPr>
            <a:r>
              <a:rPr lang="en-CA" dirty="0" smtClean="0"/>
              <a:t> </a:t>
            </a:r>
            <a:r>
              <a:rPr lang="en-CA" sz="2400" dirty="0" smtClean="0"/>
              <a:t>	- BBC (Byte-aligned Bitmap Code)</a:t>
            </a:r>
            <a:endParaRPr lang="en-CA" sz="2400" dirty="0"/>
          </a:p>
          <a:p>
            <a:pPr>
              <a:buNone/>
            </a:pPr>
            <a:r>
              <a:rPr lang="en-CA" sz="2400" dirty="0"/>
              <a:t>	</a:t>
            </a:r>
            <a:r>
              <a:rPr lang="en-CA" sz="2400" dirty="0" smtClean="0"/>
              <a:t>- WAH (Word-Aligned </a:t>
            </a:r>
            <a:r>
              <a:rPr lang="en-CA" sz="2400" dirty="0"/>
              <a:t>Hybrid </a:t>
            </a:r>
            <a:r>
              <a:rPr lang="en-CA" sz="2400" dirty="0" smtClean="0"/>
              <a:t>code)</a:t>
            </a:r>
            <a:endParaRPr lang="en-CA" sz="2400" dirty="0"/>
          </a:p>
          <a:p>
            <a:pPr>
              <a:buNone/>
            </a:pPr>
            <a:r>
              <a:rPr lang="en-CA" dirty="0" smtClean="0"/>
              <a:t> </a:t>
            </a:r>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WAH compression</a:t>
            </a:r>
            <a:endParaRPr lang="en-CA" dirty="0"/>
          </a:p>
        </p:txBody>
      </p:sp>
      <p:sp>
        <p:nvSpPr>
          <p:cNvPr id="3" name="Content Placeholder 2"/>
          <p:cNvSpPr>
            <a:spLocks noGrp="1"/>
          </p:cNvSpPr>
          <p:nvPr>
            <p:ph idx="1"/>
          </p:nvPr>
        </p:nvSpPr>
        <p:spPr/>
        <p:txBody>
          <a:bodyPr/>
          <a:lstStyle/>
          <a:p>
            <a:r>
              <a:rPr lang="en-CA" dirty="0" smtClean="0"/>
              <a:t>WAH stores the compressed data in computer Words</a:t>
            </a:r>
          </a:p>
          <a:p>
            <a:pPr>
              <a:buNone/>
            </a:pPr>
            <a:r>
              <a:rPr lang="en-CA" dirty="0"/>
              <a:t> </a:t>
            </a:r>
            <a:r>
              <a:rPr lang="en-CA" dirty="0" smtClean="0"/>
              <a:t>  - </a:t>
            </a:r>
            <a:r>
              <a:rPr lang="en-CA" sz="2800" dirty="0" smtClean="0"/>
              <a:t>32bit CPU =&gt; 32 bit word 64bit CPU =&gt; 64bit word</a:t>
            </a:r>
          </a:p>
          <a:p>
            <a:r>
              <a:rPr lang="en-CA" dirty="0" smtClean="0"/>
              <a:t>It </a:t>
            </a:r>
            <a:r>
              <a:rPr lang="en-CA" dirty="0"/>
              <a:t>only has two types of </a:t>
            </a:r>
            <a:r>
              <a:rPr lang="en-CA" dirty="0" smtClean="0"/>
              <a:t>words</a:t>
            </a:r>
          </a:p>
          <a:p>
            <a:pPr>
              <a:buNone/>
            </a:pPr>
            <a:r>
              <a:rPr lang="en-CA" sz="2800" dirty="0" smtClean="0"/>
              <a:t>      - </a:t>
            </a:r>
            <a:r>
              <a:rPr lang="en-CA" sz="2800" dirty="0"/>
              <a:t>literal </a:t>
            </a:r>
            <a:r>
              <a:rPr lang="en-CA" sz="2800" dirty="0" smtClean="0"/>
              <a:t>words</a:t>
            </a:r>
          </a:p>
          <a:p>
            <a:pPr>
              <a:buNone/>
            </a:pPr>
            <a:r>
              <a:rPr lang="en-CA" sz="2800" dirty="0"/>
              <a:t> </a:t>
            </a:r>
            <a:r>
              <a:rPr lang="en-CA" sz="2800" dirty="0" smtClean="0"/>
              <a:t>     - fill words</a:t>
            </a:r>
          </a:p>
          <a:p>
            <a:pPr>
              <a:buNone/>
            </a:pPr>
            <a:endParaRPr lang="en-CA" sz="2800" dirty="0"/>
          </a:p>
          <a:p>
            <a:endParaRPr lang="en-CA" sz="2800" dirty="0"/>
          </a:p>
          <a:p>
            <a:endParaRPr lang="en-CA"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 WAH compression</a:t>
            </a:r>
            <a:endParaRPr lang="en-CA" dirty="0"/>
          </a:p>
        </p:txBody>
      </p:sp>
      <p:pic>
        <p:nvPicPr>
          <p:cNvPr id="8193" name="Picture 1"/>
          <p:cNvPicPr>
            <a:picLocks noGrp="1" noChangeAspect="1" noChangeArrowheads="1"/>
          </p:cNvPicPr>
          <p:nvPr>
            <p:ph idx="4294967295"/>
          </p:nvPr>
        </p:nvPicPr>
        <p:blipFill>
          <a:blip r:embed="rId2" cstate="print"/>
          <a:srcRect/>
          <a:stretch>
            <a:fillRect/>
          </a:stretch>
        </p:blipFill>
        <p:spPr bwMode="auto">
          <a:xfrm>
            <a:off x="1671662" y="1643050"/>
            <a:ext cx="6472238" cy="1214438"/>
          </a:xfrm>
          <a:prstGeom prst="rect">
            <a:avLst/>
          </a:prstGeom>
          <a:noFill/>
          <a:ln w="9525">
            <a:noFill/>
            <a:miter lim="800000"/>
            <a:headEnd/>
            <a:tailEnd/>
          </a:ln>
        </p:spPr>
      </p:pic>
      <p:sp>
        <p:nvSpPr>
          <p:cNvPr id="5" name="TextBox 4"/>
          <p:cNvSpPr txBox="1"/>
          <p:nvPr/>
        </p:nvSpPr>
        <p:spPr>
          <a:xfrm>
            <a:off x="1285852" y="3214687"/>
            <a:ext cx="7143800" cy="4893647"/>
          </a:xfrm>
          <a:prstGeom prst="rect">
            <a:avLst/>
          </a:prstGeom>
          <a:noFill/>
        </p:spPr>
        <p:txBody>
          <a:bodyPr wrap="square" rtlCol="0">
            <a:spAutoFit/>
          </a:bodyPr>
          <a:lstStyle/>
          <a:p>
            <a:pPr>
              <a:buFontTx/>
              <a:buChar char="-"/>
            </a:pPr>
            <a:r>
              <a:rPr lang="en-CA" sz="2400" dirty="0" smtClean="0"/>
              <a:t>  First line is the original Bit vector</a:t>
            </a:r>
          </a:p>
          <a:p>
            <a:pPr>
              <a:buFontTx/>
              <a:buChar char="-"/>
            </a:pPr>
            <a:r>
              <a:rPr lang="en-CA" sz="2400" dirty="0" smtClean="0"/>
              <a:t>  In </a:t>
            </a:r>
            <a:r>
              <a:rPr lang="en-CA" sz="2400" dirty="0"/>
              <a:t>this example, we assume 32 bit </a:t>
            </a:r>
            <a:r>
              <a:rPr lang="en-CA" sz="2400" dirty="0" smtClean="0"/>
              <a:t>words</a:t>
            </a:r>
          </a:p>
          <a:p>
            <a:pPr>
              <a:buFontTx/>
              <a:buChar char="-"/>
            </a:pPr>
            <a:r>
              <a:rPr lang="en-CA" sz="2400" dirty="0" smtClean="0"/>
              <a:t>  each literal word </a:t>
            </a:r>
            <a:r>
              <a:rPr lang="en-CA" sz="2400" dirty="0"/>
              <a:t>stores 31 bits from the </a:t>
            </a:r>
            <a:r>
              <a:rPr lang="en-CA" sz="2400" dirty="0" smtClean="0"/>
              <a:t>bitmap</a:t>
            </a:r>
            <a:endParaRPr lang="en-CA" sz="2400" dirty="0"/>
          </a:p>
          <a:p>
            <a:pPr>
              <a:buFontTx/>
              <a:buChar char="-"/>
            </a:pPr>
            <a:r>
              <a:rPr lang="en-CA" sz="2400" dirty="0" smtClean="0"/>
              <a:t>  each </a:t>
            </a:r>
            <a:r>
              <a:rPr lang="en-CA" sz="2400" dirty="0"/>
              <a:t>fill word represents a multiple of 31 </a:t>
            </a:r>
            <a:r>
              <a:rPr lang="en-CA" sz="2400" dirty="0" smtClean="0"/>
              <a:t>bits</a:t>
            </a:r>
          </a:p>
          <a:p>
            <a:pPr>
              <a:buFontTx/>
              <a:buChar char="-"/>
            </a:pPr>
            <a:r>
              <a:rPr lang="en-CA" sz="2400" dirty="0" smtClean="0"/>
              <a:t>  second line shows </a:t>
            </a:r>
            <a:r>
              <a:rPr lang="en-CA" sz="2400" dirty="0"/>
              <a:t>how the bit vector is </a:t>
            </a:r>
            <a:r>
              <a:rPr lang="en-CA" sz="2400" dirty="0" smtClean="0"/>
              <a:t>divided</a:t>
            </a:r>
          </a:p>
          <a:p>
            <a:r>
              <a:rPr lang="en-CA" sz="2400" dirty="0" smtClean="0"/>
              <a:t>   </a:t>
            </a:r>
            <a:r>
              <a:rPr lang="en-CA" sz="2400" dirty="0" smtClean="0"/>
              <a:t>into 31-bit groups</a:t>
            </a:r>
          </a:p>
          <a:p>
            <a:pPr>
              <a:buFontTx/>
              <a:buChar char="-"/>
            </a:pPr>
            <a:r>
              <a:rPr lang="en-CA" sz="2400" dirty="0" smtClean="0"/>
              <a:t>  third line shows </a:t>
            </a:r>
            <a:r>
              <a:rPr lang="en-CA" sz="2400" dirty="0"/>
              <a:t>the hexadecimal </a:t>
            </a:r>
            <a:r>
              <a:rPr lang="en-CA" sz="2400" dirty="0" smtClean="0"/>
              <a:t>representation</a:t>
            </a:r>
          </a:p>
          <a:p>
            <a:r>
              <a:rPr lang="en-CA" sz="2400" dirty="0" smtClean="0"/>
              <a:t>   </a:t>
            </a:r>
            <a:r>
              <a:rPr lang="en-CA" sz="2400" dirty="0" smtClean="0"/>
              <a:t>of the groups</a:t>
            </a:r>
            <a:endParaRPr lang="en-CA" sz="2400" dirty="0"/>
          </a:p>
          <a:p>
            <a:endParaRPr lang="en-CA" sz="2400" dirty="0"/>
          </a:p>
          <a:p>
            <a:endParaRPr lang="en-CA" sz="2400" dirty="0"/>
          </a:p>
          <a:p>
            <a:endParaRPr lang="en-CA" sz="2400" dirty="0"/>
          </a:p>
          <a:p>
            <a:endParaRPr lang="en-CA" sz="2400" dirty="0" smtClean="0"/>
          </a:p>
          <a:p>
            <a:pPr>
              <a:buFontTx/>
              <a:buChar char="-"/>
            </a:pPr>
            <a:endParaRPr lang="en-CA"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Record Retrieval-Query Processing</a:t>
            </a:r>
            <a:endParaRPr lang="en-CA" dirty="0"/>
          </a:p>
        </p:txBody>
      </p:sp>
      <p:grpSp>
        <p:nvGrpSpPr>
          <p:cNvPr id="4" name="Content Placeholder 3"/>
          <p:cNvGrpSpPr>
            <a:grpSpLocks noGrp="1"/>
          </p:cNvGrpSpPr>
          <p:nvPr>
            <p:ph idx="1"/>
          </p:nvPr>
        </p:nvGrpSpPr>
        <p:grpSpPr>
          <a:xfrm>
            <a:off x="2143108" y="1714488"/>
            <a:ext cx="3357586" cy="3983933"/>
            <a:chOff x="2714612" y="863632"/>
            <a:chExt cx="1928826" cy="4709344"/>
          </a:xfrm>
        </p:grpSpPr>
        <p:sp>
          <p:nvSpPr>
            <p:cNvPr id="5" name="Rectangle 4"/>
            <p:cNvSpPr/>
            <p:nvPr/>
          </p:nvSpPr>
          <p:spPr>
            <a:xfrm>
              <a:off x="2714612" y="863632"/>
              <a:ext cx="1928826" cy="177955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endParaRPr lang="en-CA" dirty="0" smtClean="0"/>
            </a:p>
            <a:p>
              <a:r>
                <a:rPr lang="en-CA" dirty="0" smtClean="0"/>
                <a:t>INPUT</a:t>
              </a:r>
            </a:p>
            <a:p>
              <a:r>
                <a:rPr lang="en-CA" dirty="0"/>
                <a:t> </a:t>
              </a:r>
              <a:r>
                <a:rPr lang="en-CA" dirty="0" smtClean="0"/>
                <a:t>     File Name,</a:t>
              </a:r>
            </a:p>
            <a:p>
              <a:r>
                <a:rPr lang="en-CA" dirty="0" smtClean="0"/>
                <a:t>      Attribute Names,</a:t>
              </a:r>
            </a:p>
            <a:p>
              <a:r>
                <a:rPr lang="en-CA" dirty="0" smtClean="0"/>
                <a:t>      Search Operator,</a:t>
              </a:r>
            </a:p>
            <a:p>
              <a:endParaRPr lang="en-CA" dirty="0" smtClean="0"/>
            </a:p>
            <a:p>
              <a:endParaRPr lang="en-CA" dirty="0"/>
            </a:p>
          </p:txBody>
        </p:sp>
        <p:sp>
          <p:nvSpPr>
            <p:cNvPr id="6" name="Rectangle 5"/>
            <p:cNvSpPr/>
            <p:nvPr/>
          </p:nvSpPr>
          <p:spPr>
            <a:xfrm>
              <a:off x="2714612" y="3059222"/>
              <a:ext cx="1928826"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CA" dirty="0" smtClean="0">
                  <a:solidFill>
                    <a:schemeClr val="tx1"/>
                  </a:solidFill>
                </a:rPr>
                <a:t>Combine Bitmaps</a:t>
              </a:r>
              <a:endParaRPr lang="en-CA" dirty="0">
                <a:solidFill>
                  <a:schemeClr val="tx1"/>
                </a:solidFill>
              </a:endParaRPr>
            </a:p>
          </p:txBody>
        </p:sp>
        <p:sp>
          <p:nvSpPr>
            <p:cNvPr id="7" name="Rectangle 6"/>
            <p:cNvSpPr/>
            <p:nvPr/>
          </p:nvSpPr>
          <p:spPr>
            <a:xfrm>
              <a:off x="2714612" y="4071942"/>
              <a:ext cx="1928826"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CA" dirty="0" smtClean="0"/>
                <a:t>Row ID List </a:t>
              </a:r>
              <a:endParaRPr lang="en-CA" dirty="0"/>
            </a:p>
          </p:txBody>
        </p:sp>
        <p:sp>
          <p:nvSpPr>
            <p:cNvPr id="9" name="Rectangle 8"/>
            <p:cNvSpPr/>
            <p:nvPr/>
          </p:nvSpPr>
          <p:spPr>
            <a:xfrm>
              <a:off x="2714612" y="5001473"/>
              <a:ext cx="1928826" cy="57150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CA" dirty="0" smtClean="0"/>
                <a:t>Print Results</a:t>
              </a:r>
              <a:endParaRPr lang="en-CA" dirty="0"/>
            </a:p>
          </p:txBody>
        </p:sp>
        <p:cxnSp>
          <p:nvCxnSpPr>
            <p:cNvPr id="10" name="Straight Arrow Connector 9"/>
            <p:cNvCxnSpPr>
              <a:stCxn id="5" idx="2"/>
              <a:endCxn id="6" idx="0"/>
            </p:cNvCxnSpPr>
            <p:nvPr/>
          </p:nvCxnSpPr>
          <p:spPr>
            <a:xfrm rot="5400000">
              <a:off x="3471005" y="2851685"/>
              <a:ext cx="416039" cy="91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Arrow Connector 10"/>
            <p:cNvCxnSpPr>
              <a:stCxn id="6" idx="2"/>
              <a:endCxn id="7" idx="0"/>
            </p:cNvCxnSpPr>
            <p:nvPr/>
          </p:nvCxnSpPr>
          <p:spPr>
            <a:xfrm rot="5400000">
              <a:off x="3458417" y="3851816"/>
              <a:ext cx="441217" cy="91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rot="5400000">
              <a:off x="3500430" y="4841493"/>
              <a:ext cx="357191"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Record Retrieval-      Cont....</a:t>
            </a:r>
            <a:endParaRPr lang="en-CA" dirty="0"/>
          </a:p>
        </p:txBody>
      </p:sp>
      <p:sp>
        <p:nvSpPr>
          <p:cNvPr id="3" name="Content Placeholder 2"/>
          <p:cNvSpPr>
            <a:spLocks noGrp="1"/>
          </p:cNvSpPr>
          <p:nvPr>
            <p:ph idx="1"/>
          </p:nvPr>
        </p:nvSpPr>
        <p:spPr/>
        <p:txBody>
          <a:bodyPr/>
          <a:lstStyle/>
          <a:p>
            <a:r>
              <a:rPr lang="en-CA" dirty="0" smtClean="0"/>
              <a:t>Time </a:t>
            </a:r>
            <a:r>
              <a:rPr lang="en-CA" dirty="0"/>
              <a:t>to read </a:t>
            </a:r>
            <a:r>
              <a:rPr lang="en-CA" dirty="0" smtClean="0"/>
              <a:t>the bitmaps </a:t>
            </a:r>
            <a:r>
              <a:rPr lang="en-CA" dirty="0"/>
              <a:t>is known to be a linear function of the total size of the </a:t>
            </a:r>
            <a:r>
              <a:rPr lang="en-CA" dirty="0" smtClean="0"/>
              <a:t>bitmaps</a:t>
            </a:r>
          </a:p>
          <a:p>
            <a:r>
              <a:rPr lang="en-CA" dirty="0"/>
              <a:t>To perform a </a:t>
            </a:r>
            <a:r>
              <a:rPr lang="en-CA" dirty="0" smtClean="0"/>
              <a:t>logical operation such as OR, AND, </a:t>
            </a:r>
            <a:r>
              <a:rPr lang="en-CA" dirty="0"/>
              <a:t>we essentially need to match </a:t>
            </a:r>
            <a:r>
              <a:rPr lang="en-CA" dirty="0" smtClean="0"/>
              <a:t>each 31-bit </a:t>
            </a:r>
            <a:r>
              <a:rPr lang="en-CA" dirty="0"/>
              <a:t>group from the two operands</a:t>
            </a:r>
          </a:p>
          <a:p>
            <a:endParaRPr lang="en-CA" dirty="0"/>
          </a:p>
          <a:p>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 Record Retrieval </a:t>
            </a:r>
            <a:endParaRPr lang="en-CA" dirty="0"/>
          </a:p>
        </p:txBody>
      </p:sp>
      <p:pic>
        <p:nvPicPr>
          <p:cNvPr id="32770" name="Picture 2"/>
          <p:cNvPicPr>
            <a:picLocks noGrp="1" noChangeAspect="1" noChangeArrowheads="1"/>
          </p:cNvPicPr>
          <p:nvPr>
            <p:ph idx="1"/>
          </p:nvPr>
        </p:nvPicPr>
        <p:blipFill>
          <a:blip r:embed="rId2" cstate="print"/>
          <a:stretch>
            <a:fillRect/>
          </a:stretch>
        </p:blipFill>
        <p:spPr bwMode="auto">
          <a:xfrm>
            <a:off x="1435100" y="1928802"/>
            <a:ext cx="7499350" cy="2470758"/>
          </a:xfrm>
          <a:prstGeom prst="rect">
            <a:avLst/>
          </a:prstGeom>
          <a:noFill/>
          <a:ln w="9525">
            <a:noFill/>
            <a:miter lim="800000"/>
            <a:headEnd/>
            <a:tailEnd/>
          </a:ln>
        </p:spPr>
      </p:pic>
      <p:sp>
        <p:nvSpPr>
          <p:cNvPr id="5" name="TextBox 4"/>
          <p:cNvSpPr txBox="1"/>
          <p:nvPr/>
        </p:nvSpPr>
        <p:spPr>
          <a:xfrm>
            <a:off x="1142976" y="5214950"/>
            <a:ext cx="6929486" cy="630942"/>
          </a:xfrm>
          <a:prstGeom prst="rect">
            <a:avLst/>
          </a:prstGeom>
          <a:noFill/>
        </p:spPr>
        <p:txBody>
          <a:bodyPr wrap="square" rtlCol="0">
            <a:spAutoFit/>
          </a:bodyPr>
          <a:lstStyle/>
          <a:p>
            <a:r>
              <a:rPr lang="en-CA" sz="3500" b="1" dirty="0" smtClean="0"/>
              <a:t>C = A AND B</a:t>
            </a:r>
            <a:endParaRPr lang="en-CA" sz="35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Experiment Setup</a:t>
            </a:r>
            <a:endParaRPr lang="en-CA" dirty="0"/>
          </a:p>
        </p:txBody>
      </p:sp>
      <p:sp>
        <p:nvSpPr>
          <p:cNvPr id="3" name="Content Placeholder 2"/>
          <p:cNvSpPr>
            <a:spLocks noGrp="1"/>
          </p:cNvSpPr>
          <p:nvPr>
            <p:ph idx="1"/>
          </p:nvPr>
        </p:nvSpPr>
        <p:spPr/>
        <p:txBody>
          <a:bodyPr/>
          <a:lstStyle/>
          <a:p>
            <a:r>
              <a:rPr lang="en-CA" dirty="0" smtClean="0"/>
              <a:t>C++ programming Language will be used to developed the proposed Algorithm</a:t>
            </a:r>
          </a:p>
          <a:p>
            <a:r>
              <a:rPr lang="en-CA" dirty="0" smtClean="0"/>
              <a:t>Windows 32bit OS will be the Platform </a:t>
            </a:r>
          </a:p>
          <a:p>
            <a:r>
              <a:rPr lang="en-CA" dirty="0" smtClean="0"/>
              <a:t>Experiments will be carried out and recorded the Query response time and Space overhead  </a:t>
            </a:r>
          </a:p>
          <a:p>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5984" y="2714620"/>
            <a:ext cx="6120788" cy="1472184"/>
          </a:xfrm>
        </p:spPr>
        <p:txBody>
          <a:bodyPr>
            <a:normAutofit/>
          </a:bodyPr>
          <a:lstStyle/>
          <a:p>
            <a:r>
              <a:rPr lang="en-CA" sz="6600" b="1" dirty="0" smtClean="0"/>
              <a:t>Thank You. </a:t>
            </a:r>
            <a:endParaRPr lang="en-CA" sz="6600" b="1" dirty="0"/>
          </a:p>
        </p:txBody>
      </p:sp>
      <p:sp>
        <p:nvSpPr>
          <p:cNvPr id="5" name="Subtitle 4"/>
          <p:cNvSpPr>
            <a:spLocks noGrp="1"/>
          </p:cNvSpPr>
          <p:nvPr>
            <p:ph type="subTitle" idx="1"/>
          </p:nvPr>
        </p:nvSpPr>
        <p:spPr/>
        <p:txBody>
          <a:bodyPr/>
          <a:lstStyle/>
          <a:p>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lstStyle/>
          <a:p>
            <a:r>
              <a:rPr lang="en-CA" dirty="0" smtClean="0"/>
              <a:t>Introduction</a:t>
            </a:r>
          </a:p>
          <a:p>
            <a:r>
              <a:rPr lang="en-CA" dirty="0" smtClean="0"/>
              <a:t>Background</a:t>
            </a:r>
          </a:p>
          <a:p>
            <a:r>
              <a:rPr lang="en-CA" dirty="0" smtClean="0"/>
              <a:t>Methodology</a:t>
            </a:r>
          </a:p>
          <a:p>
            <a:r>
              <a:rPr lang="en-CA" dirty="0" smtClean="0"/>
              <a:t>Evaluation</a:t>
            </a:r>
          </a:p>
          <a:p>
            <a:pPr>
              <a:buNone/>
            </a:pPr>
            <a:r>
              <a:rPr lang="en-CA" dirty="0" smtClean="0"/>
              <a:t> </a:t>
            </a:r>
          </a:p>
          <a:p>
            <a:pPr>
              <a:buNone/>
            </a:pPr>
            <a:endParaRPr lang="en-CA" dirty="0" smtClean="0"/>
          </a:p>
          <a:p>
            <a:endParaRPr lang="en-CA" dirty="0" smtClean="0"/>
          </a:p>
          <a:p>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Introduction</a:t>
            </a:r>
            <a:endParaRPr lang="en-CA" dirty="0"/>
          </a:p>
        </p:txBody>
      </p:sp>
      <p:sp>
        <p:nvSpPr>
          <p:cNvPr id="3" name="Content Placeholder 2"/>
          <p:cNvSpPr>
            <a:spLocks noGrp="1"/>
          </p:cNvSpPr>
          <p:nvPr>
            <p:ph idx="1"/>
          </p:nvPr>
        </p:nvSpPr>
        <p:spPr/>
        <p:txBody>
          <a:bodyPr/>
          <a:lstStyle/>
          <a:p>
            <a:r>
              <a:rPr lang="en-CA" dirty="0" smtClean="0"/>
              <a:t>What is Bitmap Index?</a:t>
            </a:r>
          </a:p>
          <a:p>
            <a:pPr>
              <a:buNone/>
            </a:pPr>
            <a:r>
              <a:rPr lang="en-CA" dirty="0" smtClean="0"/>
              <a:t>  - </a:t>
            </a:r>
            <a:r>
              <a:rPr lang="en-CA" sz="2400" dirty="0" smtClean="0"/>
              <a:t>A bitmap index is a special kind of database index that uses bitmaps</a:t>
            </a:r>
          </a:p>
          <a:p>
            <a:endParaRPr lang="en-CA" dirty="0" smtClean="0"/>
          </a:p>
          <a:p>
            <a:pPr>
              <a:buNone/>
            </a:pPr>
            <a:r>
              <a:rPr lang="en-CA" dirty="0"/>
              <a:t>	</a:t>
            </a:r>
          </a:p>
        </p:txBody>
      </p:sp>
      <p:pic>
        <p:nvPicPr>
          <p:cNvPr id="6" name="Picture 5"/>
          <p:cNvPicPr/>
          <p:nvPr/>
        </p:nvPicPr>
        <p:blipFill>
          <a:blip r:embed="rId3" cstate="print"/>
          <a:srcRect/>
          <a:stretch>
            <a:fillRect/>
          </a:stretch>
        </p:blipFill>
        <p:spPr bwMode="auto">
          <a:xfrm>
            <a:off x="3286116" y="3195654"/>
            <a:ext cx="4214842" cy="31623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Introduction            cont....</a:t>
            </a:r>
            <a:endParaRPr lang="en-CA" dirty="0"/>
          </a:p>
        </p:txBody>
      </p:sp>
      <p:sp>
        <p:nvSpPr>
          <p:cNvPr id="3" name="Content Placeholder 2"/>
          <p:cNvSpPr>
            <a:spLocks noGrp="1"/>
          </p:cNvSpPr>
          <p:nvPr>
            <p:ph idx="1"/>
          </p:nvPr>
        </p:nvSpPr>
        <p:spPr/>
        <p:txBody>
          <a:bodyPr/>
          <a:lstStyle/>
          <a:p>
            <a:r>
              <a:rPr lang="en-CA" dirty="0" smtClean="0"/>
              <a:t>Bitmap indexes use bit arrays (commonly called "bitmaps") and answer queries by performing bitwise logical operations on these bitmaps</a:t>
            </a:r>
          </a:p>
          <a:p>
            <a:r>
              <a:rPr lang="en-CA" dirty="0"/>
              <a:t>ORACLE, Sybase, and IBM have implemented them in their respective </a:t>
            </a:r>
            <a:r>
              <a:rPr lang="en-CA" dirty="0" smtClean="0"/>
              <a:t>DBMS products</a:t>
            </a:r>
            <a:r>
              <a:rPr lang="en-CA" dirty="0"/>
              <a:t>.</a:t>
            </a:r>
          </a:p>
          <a:p>
            <a:endParaRPr lang="en-CA" dirty="0" smtClean="0"/>
          </a:p>
          <a:p>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Background</a:t>
            </a:r>
            <a:endParaRPr lang="en-CA" dirty="0"/>
          </a:p>
        </p:txBody>
      </p:sp>
      <p:sp>
        <p:nvSpPr>
          <p:cNvPr id="5" name="Content Placeholder 4"/>
          <p:cNvSpPr>
            <a:spLocks noGrp="1"/>
          </p:cNvSpPr>
          <p:nvPr>
            <p:ph idx="1"/>
          </p:nvPr>
        </p:nvSpPr>
        <p:spPr/>
        <p:txBody>
          <a:bodyPr/>
          <a:lstStyle/>
          <a:p>
            <a:r>
              <a:rPr lang="en-CA" dirty="0"/>
              <a:t>A</a:t>
            </a:r>
            <a:r>
              <a:rPr lang="en-CA" dirty="0" smtClean="0"/>
              <a:t>ny Bitmap Index implementation</a:t>
            </a:r>
            <a:r>
              <a:rPr lang="en-CA" dirty="0" smtClean="0"/>
              <a:t> should be considered  following two main issues</a:t>
            </a:r>
          </a:p>
          <a:p>
            <a:pPr marL="971550" lvl="1" indent="-514350">
              <a:buFont typeface="+mj-lt"/>
              <a:buAutoNum type="arabicPeriod"/>
            </a:pPr>
            <a:r>
              <a:rPr lang="en-CA" dirty="0" smtClean="0"/>
              <a:t>Space constraint	</a:t>
            </a:r>
          </a:p>
          <a:p>
            <a:pPr marL="971550" lvl="1" indent="-514350">
              <a:buFont typeface="+mj-lt"/>
              <a:buAutoNum type="arabicPeriod"/>
            </a:pPr>
            <a:r>
              <a:rPr lang="en-CA" dirty="0" smtClean="0"/>
              <a:t>Query time constraint </a:t>
            </a:r>
            <a:endParaRPr lang="en-CA" dirty="0"/>
          </a:p>
          <a:p>
            <a:pPr>
              <a:buNone/>
            </a:pPr>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Background                  cont</a:t>
            </a:r>
            <a:r>
              <a:rPr lang="en-CA" dirty="0" smtClean="0"/>
              <a:t>....</a:t>
            </a:r>
            <a:endParaRPr lang="en-CA" dirty="0"/>
          </a:p>
        </p:txBody>
      </p:sp>
      <p:sp>
        <p:nvSpPr>
          <p:cNvPr id="5" name="Content Placeholder 4"/>
          <p:cNvSpPr>
            <a:spLocks noGrp="1"/>
          </p:cNvSpPr>
          <p:nvPr>
            <p:ph idx="1"/>
          </p:nvPr>
        </p:nvSpPr>
        <p:spPr/>
        <p:txBody>
          <a:bodyPr/>
          <a:lstStyle/>
          <a:p>
            <a:endParaRPr lang="en-CA"/>
          </a:p>
        </p:txBody>
      </p:sp>
      <p:pic>
        <p:nvPicPr>
          <p:cNvPr id="3075" name="Picture 3"/>
          <p:cNvPicPr>
            <a:picLocks noChangeAspect="1" noChangeArrowheads="1"/>
          </p:cNvPicPr>
          <p:nvPr/>
        </p:nvPicPr>
        <p:blipFill>
          <a:blip r:embed="rId2" cstate="print"/>
          <a:srcRect/>
          <a:stretch>
            <a:fillRect/>
          </a:stretch>
        </p:blipFill>
        <p:spPr bwMode="auto">
          <a:xfrm>
            <a:off x="2143108" y="1714488"/>
            <a:ext cx="5334000" cy="4000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Design &amp; Development Phase</a:t>
            </a:r>
            <a:endParaRPr lang="en-CA" dirty="0"/>
          </a:p>
        </p:txBody>
      </p:sp>
      <p:sp>
        <p:nvSpPr>
          <p:cNvPr id="3" name="Content Placeholder 2"/>
          <p:cNvSpPr>
            <a:spLocks noGrp="1"/>
          </p:cNvSpPr>
          <p:nvPr>
            <p:ph idx="1"/>
          </p:nvPr>
        </p:nvSpPr>
        <p:spPr/>
        <p:txBody>
          <a:bodyPr/>
          <a:lstStyle/>
          <a:p>
            <a:pPr marL="514350" indent="-514350">
              <a:buFont typeface="+mj-lt"/>
              <a:buAutoNum type="arabicPeriod"/>
            </a:pPr>
            <a:r>
              <a:rPr lang="en-CA" dirty="0" smtClean="0"/>
              <a:t>Data(recodes) population on </a:t>
            </a:r>
            <a:r>
              <a:rPr lang="en-CA" b="1" dirty="0" smtClean="0"/>
              <a:t>CSV</a:t>
            </a:r>
            <a:r>
              <a:rPr lang="en-CA" dirty="0" smtClean="0"/>
              <a:t> file</a:t>
            </a:r>
          </a:p>
          <a:p>
            <a:pPr marL="514350" indent="-514350">
              <a:buFont typeface="+mj-lt"/>
              <a:buAutoNum type="arabicPeriod"/>
            </a:pPr>
            <a:r>
              <a:rPr lang="en-CA" dirty="0" smtClean="0"/>
              <a:t>Bitmap index file generation</a:t>
            </a:r>
          </a:p>
          <a:p>
            <a:pPr marL="514350" indent="-514350">
              <a:buFont typeface="+mj-lt"/>
              <a:buAutoNum type="arabicPeriod"/>
            </a:pPr>
            <a:r>
              <a:rPr lang="en-CA" dirty="0" smtClean="0"/>
              <a:t>Development of bitmap Index compression algorithm</a:t>
            </a:r>
          </a:p>
          <a:p>
            <a:pPr marL="514350" indent="-514350">
              <a:buFont typeface="+mj-lt"/>
              <a:buAutoNum type="arabicPeriod"/>
            </a:pPr>
            <a:r>
              <a:rPr lang="en-CA" dirty="0" smtClean="0"/>
              <a:t>Design of Record Retrieval mechanism based on compressed Bitmap Index </a:t>
            </a:r>
          </a:p>
          <a:p>
            <a:pPr marL="514350" indent="-514350">
              <a:buFont typeface="+mj-lt"/>
              <a:buAutoNum type="arabicPeriod"/>
            </a:pP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Bitmap Index Generation </a:t>
            </a:r>
            <a:endParaRPr lang="en-CA" dirty="0"/>
          </a:p>
        </p:txBody>
      </p:sp>
      <p:grpSp>
        <p:nvGrpSpPr>
          <p:cNvPr id="50" name="Group 49"/>
          <p:cNvGrpSpPr/>
          <p:nvPr/>
        </p:nvGrpSpPr>
        <p:grpSpPr>
          <a:xfrm>
            <a:off x="2714612" y="1285860"/>
            <a:ext cx="1928826" cy="5214974"/>
            <a:chOff x="2714612" y="1285860"/>
            <a:chExt cx="1928826" cy="5214974"/>
          </a:xfrm>
        </p:grpSpPr>
        <p:sp>
          <p:nvSpPr>
            <p:cNvPr id="4" name="Rectangle 3"/>
            <p:cNvSpPr/>
            <p:nvPr/>
          </p:nvSpPr>
          <p:spPr>
            <a:xfrm>
              <a:off x="2714612" y="1285860"/>
              <a:ext cx="1928826" cy="135732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CA" dirty="0" smtClean="0"/>
                <a:t>File Name,</a:t>
              </a:r>
            </a:p>
            <a:p>
              <a:r>
                <a:rPr lang="en-CA" dirty="0" smtClean="0"/>
                <a:t>Attribute Name,</a:t>
              </a:r>
            </a:p>
            <a:p>
              <a:r>
                <a:rPr lang="en-CA" dirty="0" smtClean="0"/>
                <a:t>Start Row ID,</a:t>
              </a:r>
            </a:p>
            <a:p>
              <a:r>
                <a:rPr lang="en-CA" dirty="0" smtClean="0"/>
                <a:t>Block Size,</a:t>
              </a:r>
            </a:p>
            <a:p>
              <a:endParaRPr lang="en-CA" dirty="0"/>
            </a:p>
          </p:txBody>
        </p:sp>
        <p:sp>
          <p:nvSpPr>
            <p:cNvPr id="8" name="Rectangle 7"/>
            <p:cNvSpPr/>
            <p:nvPr/>
          </p:nvSpPr>
          <p:spPr>
            <a:xfrm>
              <a:off x="2714612" y="3071810"/>
              <a:ext cx="1928826"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CA" dirty="0" smtClean="0">
                  <a:solidFill>
                    <a:schemeClr val="tx1"/>
                  </a:solidFill>
                </a:rPr>
                <a:t>Create</a:t>
              </a:r>
              <a:r>
                <a:rPr lang="en-CA" dirty="0" smtClean="0"/>
                <a:t> </a:t>
              </a:r>
              <a:r>
                <a:rPr lang="en-CA" dirty="0" smtClean="0">
                  <a:solidFill>
                    <a:schemeClr val="tx1"/>
                  </a:solidFill>
                </a:rPr>
                <a:t>Code Array</a:t>
              </a:r>
              <a:endParaRPr lang="en-CA" dirty="0">
                <a:solidFill>
                  <a:schemeClr val="tx1"/>
                </a:solidFill>
              </a:endParaRPr>
            </a:p>
          </p:txBody>
        </p:sp>
        <p:sp>
          <p:nvSpPr>
            <p:cNvPr id="10" name="Rectangle 9"/>
            <p:cNvSpPr/>
            <p:nvPr/>
          </p:nvSpPr>
          <p:spPr>
            <a:xfrm>
              <a:off x="2714612" y="4071942"/>
              <a:ext cx="1928826"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CA" dirty="0" smtClean="0"/>
                <a:t>Create Bitmap </a:t>
              </a:r>
              <a:endParaRPr lang="en-CA" dirty="0"/>
            </a:p>
          </p:txBody>
        </p:sp>
        <p:sp>
          <p:nvSpPr>
            <p:cNvPr id="12" name="Rectangle 11"/>
            <p:cNvSpPr/>
            <p:nvPr/>
          </p:nvSpPr>
          <p:spPr>
            <a:xfrm>
              <a:off x="2714612" y="5000636"/>
              <a:ext cx="1928826"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CA" dirty="0" smtClean="0"/>
                <a:t>Compress Bitmap</a:t>
              </a:r>
              <a:endParaRPr lang="en-CA" dirty="0"/>
            </a:p>
          </p:txBody>
        </p:sp>
        <p:sp>
          <p:nvSpPr>
            <p:cNvPr id="14" name="Rectangle 13"/>
            <p:cNvSpPr/>
            <p:nvPr/>
          </p:nvSpPr>
          <p:spPr>
            <a:xfrm>
              <a:off x="2714612" y="5929330"/>
              <a:ext cx="1928826"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CA" dirty="0" smtClean="0"/>
                <a:t>Write to file </a:t>
              </a:r>
              <a:r>
                <a:rPr lang="en-CA" dirty="0" smtClean="0"/>
                <a:t>Sequentially</a:t>
              </a:r>
              <a:r>
                <a:rPr lang="en-CA" dirty="0" smtClean="0"/>
                <a:t> </a:t>
              </a:r>
              <a:endParaRPr lang="en-CA" dirty="0"/>
            </a:p>
          </p:txBody>
        </p:sp>
        <p:cxnSp>
          <p:nvCxnSpPr>
            <p:cNvPr id="43" name="Straight Arrow Connector 42"/>
            <p:cNvCxnSpPr>
              <a:stCxn id="4" idx="2"/>
              <a:endCxn id="8" idx="0"/>
            </p:cNvCxnSpPr>
            <p:nvPr/>
          </p:nvCxnSpPr>
          <p:spPr>
            <a:xfrm rot="5400000">
              <a:off x="3464711" y="2857496"/>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5" name="Straight Arrow Connector 44"/>
            <p:cNvCxnSpPr>
              <a:stCxn id="8" idx="2"/>
              <a:endCxn id="10" idx="0"/>
            </p:cNvCxnSpPr>
            <p:nvPr/>
          </p:nvCxnSpPr>
          <p:spPr>
            <a:xfrm rot="5400000">
              <a:off x="3464711" y="3857628"/>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7" name="Straight Arrow Connector 46"/>
            <p:cNvCxnSpPr>
              <a:stCxn id="10" idx="2"/>
              <a:endCxn id="12" idx="0"/>
            </p:cNvCxnSpPr>
            <p:nvPr/>
          </p:nvCxnSpPr>
          <p:spPr>
            <a:xfrm rot="5400000">
              <a:off x="3500430" y="4822041"/>
              <a:ext cx="35719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9" name="Straight Arrow Connector 48"/>
            <p:cNvCxnSpPr>
              <a:stCxn id="12" idx="2"/>
              <a:endCxn id="14" idx="0"/>
            </p:cNvCxnSpPr>
            <p:nvPr/>
          </p:nvCxnSpPr>
          <p:spPr>
            <a:xfrm rot="5400000">
              <a:off x="3500430" y="5750735"/>
              <a:ext cx="35719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Creation of Code Array</a:t>
            </a:r>
            <a:endParaRPr lang="en-CA" dirty="0"/>
          </a:p>
        </p:txBody>
      </p:sp>
      <p:sp>
        <p:nvSpPr>
          <p:cNvPr id="3" name="Content Placeholder 2"/>
          <p:cNvSpPr>
            <a:spLocks noGrp="1"/>
          </p:cNvSpPr>
          <p:nvPr>
            <p:ph idx="1"/>
          </p:nvPr>
        </p:nvSpPr>
        <p:spPr/>
        <p:txBody>
          <a:bodyPr/>
          <a:lstStyle/>
          <a:p>
            <a:r>
              <a:rPr lang="en-CA" dirty="0" smtClean="0"/>
              <a:t>2D Array creates on memory (heap)- [x][y]</a:t>
            </a:r>
          </a:p>
          <a:p>
            <a:pPr>
              <a:buNone/>
            </a:pPr>
            <a:r>
              <a:rPr lang="en-CA" dirty="0" smtClean="0"/>
              <a:t>    - </a:t>
            </a:r>
            <a:r>
              <a:rPr lang="en-CA" sz="2800" dirty="0" smtClean="0"/>
              <a:t>x is the Cardinality of  given attribute in </a:t>
            </a:r>
          </a:p>
          <a:p>
            <a:pPr>
              <a:buNone/>
            </a:pPr>
            <a:r>
              <a:rPr lang="en-CA" sz="2800" dirty="0" smtClean="0"/>
              <a:t>       </a:t>
            </a:r>
            <a:r>
              <a:rPr lang="en-CA" sz="2800" dirty="0" smtClean="0"/>
              <a:t>table</a:t>
            </a:r>
            <a:endParaRPr lang="en-CA" sz="2800" dirty="0" smtClean="0"/>
          </a:p>
          <a:p>
            <a:pPr>
              <a:buNone/>
            </a:pPr>
            <a:r>
              <a:rPr lang="en-CA" sz="2800" dirty="0"/>
              <a:t> 	</a:t>
            </a:r>
            <a:r>
              <a:rPr lang="en-CA" sz="2800" dirty="0" smtClean="0"/>
              <a:t> </a:t>
            </a:r>
            <a:r>
              <a:rPr lang="en-CA" sz="2800" dirty="0" smtClean="0"/>
              <a:t>- y is the Row count (block size)</a:t>
            </a:r>
          </a:p>
          <a:p>
            <a:pPr>
              <a:buNone/>
            </a:pPr>
            <a:r>
              <a:rPr lang="en-CA" dirty="0" smtClean="0"/>
              <a:t>     </a:t>
            </a:r>
            <a:endParaRPr lang="en-CA" dirty="0"/>
          </a:p>
        </p:txBody>
      </p:sp>
      <p:graphicFrame>
        <p:nvGraphicFramePr>
          <p:cNvPr id="5" name="Table 4"/>
          <p:cNvGraphicFramePr>
            <a:graphicFrameLocks noGrp="1"/>
          </p:cNvGraphicFramePr>
          <p:nvPr/>
        </p:nvGraphicFramePr>
        <p:xfrm>
          <a:off x="2786050" y="4357694"/>
          <a:ext cx="2428890" cy="2194560"/>
        </p:xfrm>
        <a:graphic>
          <a:graphicData uri="http://schemas.openxmlformats.org/drawingml/2006/table">
            <a:tbl>
              <a:tblPr>
                <a:tableStyleId>{8A107856-5554-42FB-B03E-39F5DBC370BA}</a:tableStyleId>
              </a:tblPr>
              <a:tblGrid>
                <a:gridCol w="485778"/>
                <a:gridCol w="485778"/>
                <a:gridCol w="485778"/>
                <a:gridCol w="485778"/>
                <a:gridCol w="485778"/>
              </a:tblGrid>
              <a:tr h="240743">
                <a:tc>
                  <a:txBody>
                    <a:bodyPr/>
                    <a:lstStyle/>
                    <a:p>
                      <a:endParaRPr lang="en-CA" dirty="0"/>
                    </a:p>
                  </a:txBody>
                  <a:tcPr/>
                </a:tc>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r>
              <a:tr h="240743">
                <a:tc>
                  <a:txBody>
                    <a:bodyPr/>
                    <a:lstStyle/>
                    <a:p>
                      <a:endParaRPr lang="en-CA"/>
                    </a:p>
                  </a:txBody>
                  <a:tcPr/>
                </a:tc>
                <a:tc>
                  <a:txBody>
                    <a:bodyPr/>
                    <a:lstStyle/>
                    <a:p>
                      <a:endParaRPr lang="en-CA"/>
                    </a:p>
                  </a:txBody>
                  <a:tcPr/>
                </a:tc>
                <a:tc>
                  <a:txBody>
                    <a:bodyPr/>
                    <a:lstStyle/>
                    <a:p>
                      <a:endParaRPr lang="en-CA" dirty="0"/>
                    </a:p>
                  </a:txBody>
                  <a:tcPr/>
                </a:tc>
                <a:tc>
                  <a:txBody>
                    <a:bodyPr/>
                    <a:lstStyle/>
                    <a:p>
                      <a:endParaRPr lang="en-CA" dirty="0"/>
                    </a:p>
                  </a:txBody>
                  <a:tcPr/>
                </a:tc>
                <a:tc>
                  <a:txBody>
                    <a:bodyPr/>
                    <a:lstStyle/>
                    <a:p>
                      <a:endParaRPr lang="en-CA"/>
                    </a:p>
                  </a:txBody>
                  <a:tcPr/>
                </a:tc>
              </a:tr>
              <a:tr h="240743">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r>
              <a:tr h="240743">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r>
              <a:tr h="240743">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r>
              <a:tr h="240743">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a:p>
                  </a:txBody>
                  <a:tcPr/>
                </a:tc>
                <a:tc>
                  <a:txBody>
                    <a:bodyPr/>
                    <a:lstStyle/>
                    <a:p>
                      <a:endParaRPr lang="en-CA"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2184</TotalTime>
  <Words>551</Words>
  <Application>Microsoft Office PowerPoint</Application>
  <PresentationFormat>On-screen Show (4:3)</PresentationFormat>
  <Paragraphs>104</Paragraphs>
  <Slides>18</Slides>
  <Notes>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Bitmap Index</vt:lpstr>
      <vt:lpstr>Outline</vt:lpstr>
      <vt:lpstr>Introduction</vt:lpstr>
      <vt:lpstr>Introduction            cont....</vt:lpstr>
      <vt:lpstr>Background</vt:lpstr>
      <vt:lpstr>Background                  cont....</vt:lpstr>
      <vt:lpstr>Design &amp; Development Phase</vt:lpstr>
      <vt:lpstr>Bitmap Index Generation </vt:lpstr>
      <vt:lpstr>Creation of Code Array</vt:lpstr>
      <vt:lpstr>Bitmap Generation</vt:lpstr>
      <vt:lpstr>Bitmap Compression</vt:lpstr>
      <vt:lpstr>WAH compression</vt:lpstr>
      <vt:lpstr>Example - WAH compression</vt:lpstr>
      <vt:lpstr>Record Retrieval-Query Processing</vt:lpstr>
      <vt:lpstr>Record Retrieval-      Cont....</vt:lpstr>
      <vt:lpstr>Example – Record Retrieval </vt:lpstr>
      <vt:lpstr>Experiment Setup</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Bitmap Index</dc:title>
  <dc:creator>Buddhika</dc:creator>
  <cp:lastModifiedBy>Buddhika</cp:lastModifiedBy>
  <cp:revision>144</cp:revision>
  <dcterms:created xsi:type="dcterms:W3CDTF">2010-03-20T14:40:48Z</dcterms:created>
  <dcterms:modified xsi:type="dcterms:W3CDTF">2010-03-22T03:04:55Z</dcterms:modified>
</cp:coreProperties>
</file>